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Lst>
  <p:notesMasterIdLst>
    <p:notesMasterId r:id="rId34"/>
  </p:notesMasterIdLst>
  <p:handoutMasterIdLst>
    <p:handoutMasterId r:id="rId35"/>
  </p:handoutMasterIdLst>
  <p:sldIdLst>
    <p:sldId id="349" r:id="rId3"/>
    <p:sldId id="306" r:id="rId4"/>
    <p:sldId id="307" r:id="rId5"/>
    <p:sldId id="308" r:id="rId6"/>
    <p:sldId id="333" r:id="rId7"/>
    <p:sldId id="310" r:id="rId8"/>
    <p:sldId id="334" r:id="rId9"/>
    <p:sldId id="335" r:id="rId10"/>
    <p:sldId id="336" r:id="rId11"/>
    <p:sldId id="337" r:id="rId12"/>
    <p:sldId id="311" r:id="rId13"/>
    <p:sldId id="312" r:id="rId14"/>
    <p:sldId id="338" r:id="rId15"/>
    <p:sldId id="339" r:id="rId16"/>
    <p:sldId id="340" r:id="rId17"/>
    <p:sldId id="341" r:id="rId18"/>
    <p:sldId id="342" r:id="rId19"/>
    <p:sldId id="343" r:id="rId20"/>
    <p:sldId id="344" r:id="rId21"/>
    <p:sldId id="345" r:id="rId22"/>
    <p:sldId id="346" r:id="rId23"/>
    <p:sldId id="347" r:id="rId24"/>
    <p:sldId id="348" r:id="rId25"/>
    <p:sldId id="313" r:id="rId26"/>
    <p:sldId id="315" r:id="rId27"/>
    <p:sldId id="314" r:id="rId28"/>
    <p:sldId id="316" r:id="rId29"/>
    <p:sldId id="317" r:id="rId30"/>
    <p:sldId id="327" r:id="rId31"/>
    <p:sldId id="329" r:id="rId32"/>
    <p:sldId id="305" r:id="rId33"/>
  </p:sldIdLst>
  <p:sldSz cx="9906000" cy="6858000" type="A4"/>
  <p:notesSz cx="6797675" cy="9928225"/>
  <p:defaultTextStyle>
    <a:defPPr>
      <a:defRPr lang="en-US"/>
    </a:defPPr>
    <a:lvl1pPr marL="0" algn="l"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4">
          <p15:clr>
            <a:srgbClr val="A4A3A4"/>
          </p15:clr>
        </p15:guide>
        <p15:guide id="2" orient="horz" pos="482" userDrawn="1">
          <p15:clr>
            <a:srgbClr val="A4A3A4"/>
          </p15:clr>
        </p15:guide>
        <p15:guide id="4" pos="308" userDrawn="1">
          <p15:clr>
            <a:srgbClr val="A4A3A4"/>
          </p15:clr>
        </p15:guide>
        <p15:guide id="5" pos="1487" userDrawn="1">
          <p15:clr>
            <a:srgbClr val="A4A3A4"/>
          </p15:clr>
        </p15:guide>
        <p15:guide id="9" pos="4345" userDrawn="1">
          <p15:clr>
            <a:srgbClr val="A4A3A4"/>
          </p15:clr>
        </p15:guide>
        <p15:guide id="16" pos="376" userDrawn="1">
          <p15:clr>
            <a:srgbClr val="A4A3A4"/>
          </p15:clr>
        </p15:guide>
        <p15:guide id="17" pos="5942">
          <p15:clr>
            <a:srgbClr val="A4A3A4"/>
          </p15:clr>
        </p15:guide>
        <p15:guide id="18" orient="horz" pos="731" userDrawn="1">
          <p15:clr>
            <a:srgbClr val="A4A3A4"/>
          </p15:clr>
        </p15:guide>
        <p15:guide id="19" orient="horz" pos="14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71B4B"/>
    <a:srgbClr val="D78A4A"/>
    <a:srgbClr val="76A2BB"/>
    <a:srgbClr val="CC3A3A"/>
    <a:srgbClr val="785472"/>
    <a:srgbClr val="62A971"/>
    <a:srgbClr val="00043E"/>
    <a:srgbClr val="002147"/>
    <a:srgbClr val="00A9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8" autoAdjust="0"/>
    <p:restoredTop sz="86391" autoAdjust="0"/>
  </p:normalViewPr>
  <p:slideViewPr>
    <p:cSldViewPr snapToGrid="0" snapToObjects="1" showGuides="1">
      <p:cViewPr varScale="1">
        <p:scale>
          <a:sx n="72" d="100"/>
          <a:sy n="72" d="100"/>
        </p:scale>
        <p:origin x="1224" y="78"/>
      </p:cViewPr>
      <p:guideLst>
        <p:guide orient="horz" pos="4064"/>
        <p:guide orient="horz" pos="482"/>
        <p:guide pos="308"/>
        <p:guide pos="1487"/>
        <p:guide pos="4345"/>
        <p:guide pos="376"/>
        <p:guide pos="5942"/>
        <p:guide orient="horz" pos="731"/>
        <p:guide orient="horz" pos="1457"/>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1"/>
          </a:xfrm>
          <a:prstGeom prst="rect">
            <a:avLst/>
          </a:prstGeom>
        </p:spPr>
        <p:txBody>
          <a:bodyPr vert="horz" lIns="91420" tIns="45712" rIns="91420" bIns="45712" rtlCol="0"/>
          <a:lstStyle>
            <a:lvl1pPr algn="l">
              <a:defRPr sz="1200"/>
            </a:lvl1pPr>
          </a:lstStyle>
          <a:p>
            <a:endParaRPr lang="en-US"/>
          </a:p>
        </p:txBody>
      </p:sp>
      <p:sp>
        <p:nvSpPr>
          <p:cNvPr id="3" name="Date Placeholder 2"/>
          <p:cNvSpPr>
            <a:spLocks noGrp="1"/>
          </p:cNvSpPr>
          <p:nvPr>
            <p:ph type="dt" sz="quarter" idx="1"/>
          </p:nvPr>
        </p:nvSpPr>
        <p:spPr>
          <a:xfrm>
            <a:off x="3850445" y="1"/>
            <a:ext cx="2945659" cy="496411"/>
          </a:xfrm>
          <a:prstGeom prst="rect">
            <a:avLst/>
          </a:prstGeom>
        </p:spPr>
        <p:txBody>
          <a:bodyPr vert="horz" lIns="91420" tIns="45712" rIns="91420" bIns="45712" rtlCol="0"/>
          <a:lstStyle>
            <a:lvl1pPr algn="r">
              <a:defRPr sz="1200"/>
            </a:lvl1pPr>
          </a:lstStyle>
          <a:p>
            <a:fld id="{70DFCF10-7EA3-8049-9622-19648B4B7D68}" type="datetimeFigureOut">
              <a:rPr lang="en-US" smtClean="0"/>
              <a:t>8/23/2018</a:t>
            </a:fld>
            <a:endParaRPr lang="en-US"/>
          </a:p>
        </p:txBody>
      </p:sp>
      <p:sp>
        <p:nvSpPr>
          <p:cNvPr id="4" name="Footer Placeholder 3"/>
          <p:cNvSpPr>
            <a:spLocks noGrp="1"/>
          </p:cNvSpPr>
          <p:nvPr>
            <p:ph type="ftr" sz="quarter" idx="2"/>
          </p:nvPr>
        </p:nvSpPr>
        <p:spPr>
          <a:xfrm>
            <a:off x="2" y="9430094"/>
            <a:ext cx="2945659" cy="496411"/>
          </a:xfrm>
          <a:prstGeom prst="rect">
            <a:avLst/>
          </a:prstGeom>
        </p:spPr>
        <p:txBody>
          <a:bodyPr vert="horz" lIns="91420" tIns="45712" rIns="91420"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850445" y="9430094"/>
            <a:ext cx="2945659" cy="496411"/>
          </a:xfrm>
          <a:prstGeom prst="rect">
            <a:avLst/>
          </a:prstGeom>
        </p:spPr>
        <p:txBody>
          <a:bodyPr vert="horz" lIns="91420" tIns="45712" rIns="91420" bIns="45712" rtlCol="0" anchor="b"/>
          <a:lstStyle>
            <a:lvl1pPr algn="r">
              <a:defRPr sz="1200"/>
            </a:lvl1pPr>
          </a:lstStyle>
          <a:p>
            <a:fld id="{022E954A-F139-8B47-AA7C-BB9B0FBCB62B}" type="slidenum">
              <a:rPr lang="en-US" smtClean="0"/>
              <a:t>‹#›</a:t>
            </a:fld>
            <a:endParaRPr lang="en-US"/>
          </a:p>
        </p:txBody>
      </p:sp>
    </p:spTree>
    <p:extLst>
      <p:ext uri="{BB962C8B-B14F-4D97-AF65-F5344CB8AC3E}">
        <p14:creationId xmlns:p14="http://schemas.microsoft.com/office/powerpoint/2010/main" val="24138883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6411"/>
          </a:xfrm>
          <a:prstGeom prst="rect">
            <a:avLst/>
          </a:prstGeom>
        </p:spPr>
        <p:txBody>
          <a:bodyPr vert="horz" lIns="91420" tIns="45712" rIns="91420" bIns="45712" rtlCol="0"/>
          <a:lstStyle>
            <a:lvl1pPr algn="l">
              <a:defRPr sz="1200"/>
            </a:lvl1pPr>
          </a:lstStyle>
          <a:p>
            <a:endParaRPr lang="en-US"/>
          </a:p>
        </p:txBody>
      </p:sp>
      <p:sp>
        <p:nvSpPr>
          <p:cNvPr id="3" name="Date Placeholder 2"/>
          <p:cNvSpPr>
            <a:spLocks noGrp="1"/>
          </p:cNvSpPr>
          <p:nvPr>
            <p:ph type="dt" idx="1"/>
          </p:nvPr>
        </p:nvSpPr>
        <p:spPr>
          <a:xfrm>
            <a:off x="3850445" y="1"/>
            <a:ext cx="2945659" cy="496411"/>
          </a:xfrm>
          <a:prstGeom prst="rect">
            <a:avLst/>
          </a:prstGeom>
        </p:spPr>
        <p:txBody>
          <a:bodyPr vert="horz" lIns="91420" tIns="45712" rIns="91420" bIns="45712" rtlCol="0"/>
          <a:lstStyle>
            <a:lvl1pPr algn="r">
              <a:defRPr sz="1200"/>
            </a:lvl1pPr>
          </a:lstStyle>
          <a:p>
            <a:fld id="{F8DEAEF8-D162-9542-9E7E-1D5EA3EE1ACB}" type="datetimeFigureOut">
              <a:rPr lang="en-US" smtClean="0"/>
              <a:t>8/23/2018</a:t>
            </a:fld>
            <a:endParaRPr lang="en-US"/>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20" tIns="45712" rIns="91420" bIns="45712" rtlCol="0" anchor="ctr"/>
          <a:lstStyle/>
          <a:p>
            <a:endParaRPr lang="en-US"/>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420" tIns="45712" rIns="91420" bIns="4571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2" y="9430094"/>
            <a:ext cx="2945659" cy="496411"/>
          </a:xfrm>
          <a:prstGeom prst="rect">
            <a:avLst/>
          </a:prstGeom>
        </p:spPr>
        <p:txBody>
          <a:bodyPr vert="horz" lIns="91420" tIns="45712" rIns="91420"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4"/>
            <a:ext cx="2945659" cy="496411"/>
          </a:xfrm>
          <a:prstGeom prst="rect">
            <a:avLst/>
          </a:prstGeom>
        </p:spPr>
        <p:txBody>
          <a:bodyPr vert="horz" lIns="91420" tIns="45712" rIns="91420" bIns="45712" rtlCol="0" anchor="b"/>
          <a:lstStyle>
            <a:lvl1pPr algn="r">
              <a:defRPr sz="1200"/>
            </a:lvl1pPr>
          </a:lstStyle>
          <a:p>
            <a:fld id="{F4BB05D2-9042-1E45-86A5-10F1DBAB4B68}" type="slidenum">
              <a:rPr lang="en-US" smtClean="0"/>
              <a:t>‹#›</a:t>
            </a:fld>
            <a:endParaRPr lang="en-US"/>
          </a:p>
        </p:txBody>
      </p:sp>
    </p:spTree>
    <p:extLst>
      <p:ext uri="{BB962C8B-B14F-4D97-AF65-F5344CB8AC3E}">
        <p14:creationId xmlns:p14="http://schemas.microsoft.com/office/powerpoint/2010/main" val="19605096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6888" y="1123950"/>
            <a:ext cx="8420100" cy="1470025"/>
          </a:xfrm>
          <a:prstGeom prst="rect">
            <a:avLst/>
          </a:prstGeom>
        </p:spPr>
        <p:txBody>
          <a:bodyPr/>
          <a:lstStyle>
            <a:lvl1pPr>
              <a:defRPr>
                <a:solidFill>
                  <a:srgbClr val="002147"/>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496888" y="2770809"/>
            <a:ext cx="6934200" cy="1752600"/>
          </a:xfrm>
        </p:spPr>
        <p:txBody>
          <a:bodyPr/>
          <a:lstStyle>
            <a:lvl1pPr marL="0" indent="0" algn="ctr">
              <a:buNone/>
              <a:defRPr>
                <a:solidFill>
                  <a:schemeClr val="tx1">
                    <a:tint val="75000"/>
                  </a:schemeClr>
                </a:solidFill>
              </a:defRPr>
            </a:lvl1pPr>
            <a:lvl2pPr marL="478940" indent="0" algn="ctr">
              <a:buNone/>
              <a:defRPr>
                <a:solidFill>
                  <a:schemeClr val="tx1">
                    <a:tint val="75000"/>
                  </a:schemeClr>
                </a:solidFill>
              </a:defRPr>
            </a:lvl2pPr>
            <a:lvl3pPr marL="957879" indent="0" algn="ctr">
              <a:buNone/>
              <a:defRPr>
                <a:solidFill>
                  <a:schemeClr val="tx1">
                    <a:tint val="75000"/>
                  </a:schemeClr>
                </a:solidFill>
              </a:defRPr>
            </a:lvl3pPr>
            <a:lvl4pPr marL="1436819" indent="0" algn="ctr">
              <a:buNone/>
              <a:defRPr>
                <a:solidFill>
                  <a:schemeClr val="tx1">
                    <a:tint val="75000"/>
                  </a:schemeClr>
                </a:solidFill>
              </a:defRPr>
            </a:lvl4pPr>
            <a:lvl5pPr marL="1915758" indent="0" algn="ctr">
              <a:buNone/>
              <a:defRPr>
                <a:solidFill>
                  <a:schemeClr val="tx1">
                    <a:tint val="75000"/>
                  </a:schemeClr>
                </a:solidFill>
              </a:defRPr>
            </a:lvl5pPr>
            <a:lvl6pPr marL="2394698" indent="0" algn="ctr">
              <a:buNone/>
              <a:defRPr>
                <a:solidFill>
                  <a:schemeClr val="tx1">
                    <a:tint val="75000"/>
                  </a:schemeClr>
                </a:solidFill>
              </a:defRPr>
            </a:lvl6pPr>
            <a:lvl7pPr marL="2873637" indent="0" algn="ctr">
              <a:buNone/>
              <a:defRPr>
                <a:solidFill>
                  <a:schemeClr val="tx1">
                    <a:tint val="75000"/>
                  </a:schemeClr>
                </a:solidFill>
              </a:defRPr>
            </a:lvl7pPr>
            <a:lvl8pPr marL="3352576" indent="0" algn="ctr">
              <a:buNone/>
              <a:defRPr>
                <a:solidFill>
                  <a:schemeClr val="tx1">
                    <a:tint val="75000"/>
                  </a:schemeClr>
                </a:solidFill>
              </a:defRPr>
            </a:lvl8pPr>
            <a:lvl9pPr marL="3831516"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24899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41196698-DCB7-ED47-A83B-FBE525E97EB4}"/>
              </a:ext>
            </a:extLst>
          </p:cNvPr>
          <p:cNvSpPr>
            <a:spLocks noGrp="1"/>
          </p:cNvSpPr>
          <p:nvPr>
            <p:ph type="title"/>
          </p:nvPr>
        </p:nvSpPr>
        <p:spPr>
          <a:xfrm>
            <a:off x="394182" y="352585"/>
            <a:ext cx="8915400" cy="514505"/>
          </a:xfrm>
          <a:prstGeom prst="rect">
            <a:avLst/>
          </a:prstGeom>
        </p:spPr>
        <p:txBody>
          <a:bodyPr vert="horz" lIns="95788" tIns="47894" rIns="95788" bIns="47894" rtlCol="0" anchor="b">
            <a:normAutofit/>
          </a:bodyPr>
          <a:lstStyle>
            <a:lvl1pPr>
              <a:defRPr sz="2200">
                <a:solidFill>
                  <a:srgbClr val="171B4B"/>
                </a:solidFill>
              </a:defRPr>
            </a:lvl1pPr>
          </a:lstStyle>
          <a:p>
            <a:r>
              <a:rPr lang="en-GB" dirty="0"/>
              <a:t>Click to edit Master title style</a:t>
            </a:r>
            <a:endParaRPr lang="en-US" dirty="0"/>
          </a:p>
        </p:txBody>
      </p:sp>
      <p:sp>
        <p:nvSpPr>
          <p:cNvPr id="10" name="Slide Number Placeholder 3">
            <a:extLst>
              <a:ext uri="{FF2B5EF4-FFF2-40B4-BE49-F238E27FC236}">
                <a16:creationId xmlns:a16="http://schemas.microsoft.com/office/drawing/2014/main" id="{CA70FF9B-91DE-47FB-BD51-A730608814C0}"/>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a:t>
            </a:fld>
            <a:endParaRPr lang="en-US" dirty="0"/>
          </a:p>
        </p:txBody>
      </p:sp>
      <p:sp>
        <p:nvSpPr>
          <p:cNvPr id="11" name="Footer Placeholder 2">
            <a:extLst>
              <a:ext uri="{FF2B5EF4-FFF2-40B4-BE49-F238E27FC236}">
                <a16:creationId xmlns:a16="http://schemas.microsoft.com/office/drawing/2014/main" id="{F1D765CD-481D-4283-A96B-BB6BF3184DA4}"/>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spTree>
    <p:extLst>
      <p:ext uri="{BB962C8B-B14F-4D97-AF65-F5344CB8AC3E}">
        <p14:creationId xmlns:p14="http://schemas.microsoft.com/office/powerpoint/2010/main" val="355601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2147"/>
                </a:solidFill>
              </a:defRPr>
            </a:lvl1pPr>
            <a:lvl2pPr>
              <a:defRPr>
                <a:solidFill>
                  <a:srgbClr val="002147"/>
                </a:solidFill>
              </a:defRPr>
            </a:lvl2pPr>
            <a:lvl3pPr>
              <a:defRPr>
                <a:solidFill>
                  <a:srgbClr val="002147"/>
                </a:solidFill>
              </a:defRPr>
            </a:lvl3pPr>
            <a:lvl4pPr>
              <a:defRPr>
                <a:solidFill>
                  <a:srgbClr val="002147"/>
                </a:solidFill>
              </a:defRPr>
            </a:lvl4pPr>
            <a:lvl5pPr>
              <a:defRPr>
                <a:solidFill>
                  <a:srgbClr val="002147"/>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
            <a:extLst>
              <a:ext uri="{FF2B5EF4-FFF2-40B4-BE49-F238E27FC236}">
                <a16:creationId xmlns:a16="http://schemas.microsoft.com/office/drawing/2014/main" id="{19D4EFF5-5FF7-F54C-B2DC-C8A61C6E2AD4}"/>
              </a:ext>
            </a:extLst>
          </p:cNvPr>
          <p:cNvSpPr>
            <a:spLocks noGrp="1"/>
          </p:cNvSpPr>
          <p:nvPr>
            <p:ph type="title"/>
          </p:nvPr>
        </p:nvSpPr>
        <p:spPr>
          <a:xfrm>
            <a:off x="394182" y="352585"/>
            <a:ext cx="8915400" cy="514505"/>
          </a:xfrm>
          <a:prstGeom prst="rect">
            <a:avLst/>
          </a:prstGeom>
        </p:spPr>
        <p:txBody>
          <a:bodyPr vert="horz" lIns="95788" tIns="47894" rIns="95788" bIns="47894" rtlCol="0" anchor="b">
            <a:normAutofit/>
          </a:bodyPr>
          <a:lstStyle>
            <a:lvl1pPr>
              <a:defRPr>
                <a:solidFill>
                  <a:srgbClr val="171B4B"/>
                </a:solidFill>
              </a:defRPr>
            </a:lvl1pPr>
          </a:lstStyle>
          <a:p>
            <a:r>
              <a:rPr lang="en-GB" dirty="0"/>
              <a:t>Click to edit Master title style</a:t>
            </a:r>
            <a:endParaRPr lang="en-US" dirty="0"/>
          </a:p>
        </p:txBody>
      </p:sp>
      <p:sp>
        <p:nvSpPr>
          <p:cNvPr id="6" name="Slide Number Placeholder 3">
            <a:extLst>
              <a:ext uri="{FF2B5EF4-FFF2-40B4-BE49-F238E27FC236}">
                <a16:creationId xmlns:a16="http://schemas.microsoft.com/office/drawing/2014/main" id="{8735C57D-1CC1-4328-9A56-92984D646F4A}"/>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a:t>
            </a:fld>
            <a:endParaRPr lang="en-US" dirty="0"/>
          </a:p>
        </p:txBody>
      </p:sp>
      <p:sp>
        <p:nvSpPr>
          <p:cNvPr id="7" name="Footer Placeholder 2">
            <a:extLst>
              <a:ext uri="{FF2B5EF4-FFF2-40B4-BE49-F238E27FC236}">
                <a16:creationId xmlns:a16="http://schemas.microsoft.com/office/drawing/2014/main" id="{6DAF8983-1053-4CEF-A1BA-D084B1AFDBF2}"/>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spTree>
    <p:extLst>
      <p:ext uri="{BB962C8B-B14F-4D97-AF65-F5344CB8AC3E}">
        <p14:creationId xmlns:p14="http://schemas.microsoft.com/office/powerpoint/2010/main" val="174190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6888" y="1123950"/>
            <a:ext cx="8420100" cy="1470025"/>
          </a:xfrm>
          <a:prstGeom prst="rect">
            <a:avLst/>
          </a:prstGeom>
        </p:spPr>
        <p:txBody>
          <a:bodyPr/>
          <a:lstStyle>
            <a:lvl1pPr>
              <a:defRPr>
                <a:solidFill>
                  <a:srgbClr val="002147"/>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496888" y="2770809"/>
            <a:ext cx="6934200" cy="1752600"/>
          </a:xfrm>
        </p:spPr>
        <p:txBody>
          <a:bodyPr/>
          <a:lstStyle>
            <a:lvl1pPr marL="0" indent="0" algn="ctr">
              <a:buNone/>
              <a:defRPr>
                <a:solidFill>
                  <a:schemeClr val="tx1">
                    <a:tint val="75000"/>
                  </a:schemeClr>
                </a:solidFill>
              </a:defRPr>
            </a:lvl1pPr>
            <a:lvl2pPr marL="478940" indent="0" algn="ctr">
              <a:buNone/>
              <a:defRPr>
                <a:solidFill>
                  <a:schemeClr val="tx1">
                    <a:tint val="75000"/>
                  </a:schemeClr>
                </a:solidFill>
              </a:defRPr>
            </a:lvl2pPr>
            <a:lvl3pPr marL="957879" indent="0" algn="ctr">
              <a:buNone/>
              <a:defRPr>
                <a:solidFill>
                  <a:schemeClr val="tx1">
                    <a:tint val="75000"/>
                  </a:schemeClr>
                </a:solidFill>
              </a:defRPr>
            </a:lvl3pPr>
            <a:lvl4pPr marL="1436819" indent="0" algn="ctr">
              <a:buNone/>
              <a:defRPr>
                <a:solidFill>
                  <a:schemeClr val="tx1">
                    <a:tint val="75000"/>
                  </a:schemeClr>
                </a:solidFill>
              </a:defRPr>
            </a:lvl4pPr>
            <a:lvl5pPr marL="1915758" indent="0" algn="ctr">
              <a:buNone/>
              <a:defRPr>
                <a:solidFill>
                  <a:schemeClr val="tx1">
                    <a:tint val="75000"/>
                  </a:schemeClr>
                </a:solidFill>
              </a:defRPr>
            </a:lvl5pPr>
            <a:lvl6pPr marL="2394698" indent="0" algn="ctr">
              <a:buNone/>
              <a:defRPr>
                <a:solidFill>
                  <a:schemeClr val="tx1">
                    <a:tint val="75000"/>
                  </a:schemeClr>
                </a:solidFill>
              </a:defRPr>
            </a:lvl6pPr>
            <a:lvl7pPr marL="2873637" indent="0" algn="ctr">
              <a:buNone/>
              <a:defRPr>
                <a:solidFill>
                  <a:schemeClr val="tx1">
                    <a:tint val="75000"/>
                  </a:schemeClr>
                </a:solidFill>
              </a:defRPr>
            </a:lvl7pPr>
            <a:lvl8pPr marL="3352576" indent="0" algn="ctr">
              <a:buNone/>
              <a:defRPr>
                <a:solidFill>
                  <a:schemeClr val="tx1">
                    <a:tint val="75000"/>
                  </a:schemeClr>
                </a:solidFill>
              </a:defRPr>
            </a:lvl8pPr>
            <a:lvl9pPr marL="3831516"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57058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41196698-DCB7-ED47-A83B-FBE525E97EB4}"/>
              </a:ext>
            </a:extLst>
          </p:cNvPr>
          <p:cNvSpPr>
            <a:spLocks noGrp="1"/>
          </p:cNvSpPr>
          <p:nvPr>
            <p:ph type="title"/>
          </p:nvPr>
        </p:nvSpPr>
        <p:spPr>
          <a:xfrm>
            <a:off x="394182" y="352585"/>
            <a:ext cx="8915400" cy="514505"/>
          </a:xfrm>
          <a:prstGeom prst="rect">
            <a:avLst/>
          </a:prstGeom>
        </p:spPr>
        <p:txBody>
          <a:bodyPr vert="horz" lIns="95788" tIns="47894" rIns="95788" bIns="47894" rtlCol="0" anchor="b">
            <a:normAutofit/>
          </a:bodyPr>
          <a:lstStyle>
            <a:lvl1pPr>
              <a:defRPr sz="2200">
                <a:solidFill>
                  <a:srgbClr val="171B4B"/>
                </a:solidFill>
              </a:defRPr>
            </a:lvl1pPr>
          </a:lstStyle>
          <a:p>
            <a:r>
              <a:rPr lang="en-GB" dirty="0"/>
              <a:t>Click to edit Master title style</a:t>
            </a:r>
            <a:endParaRPr lang="en-US" dirty="0"/>
          </a:p>
        </p:txBody>
      </p:sp>
      <p:sp>
        <p:nvSpPr>
          <p:cNvPr id="7" name="Slide Number Placeholder 5">
            <a:extLst>
              <a:ext uri="{FF2B5EF4-FFF2-40B4-BE49-F238E27FC236}">
                <a16:creationId xmlns:a16="http://schemas.microsoft.com/office/drawing/2014/main" id="{B261B6EF-1E77-6C42-A8D9-8C5D76D77278}"/>
              </a:ext>
            </a:extLst>
          </p:cNvPr>
          <p:cNvSpPr>
            <a:spLocks noGrp="1"/>
          </p:cNvSpPr>
          <p:nvPr>
            <p:ph type="sldNum" sz="quarter" idx="4"/>
          </p:nvPr>
        </p:nvSpPr>
        <p:spPr>
          <a:xfrm>
            <a:off x="394182" y="249237"/>
            <a:ext cx="2311400" cy="222379"/>
          </a:xfrm>
          <a:prstGeom prst="rect">
            <a:avLst/>
          </a:prstGeom>
        </p:spPr>
        <p:txBody>
          <a:bodyPr vert="horz" lIns="95788" tIns="47894" rIns="95788" bIns="47894" rtlCol="0" anchor="ctr"/>
          <a:lstStyle>
            <a:lvl1pPr algn="l">
              <a:defRPr sz="900" b="1">
                <a:solidFill>
                  <a:srgbClr val="171B4B"/>
                </a:solidFill>
                <a:latin typeface="Tahoma"/>
                <a:cs typeface="Tahoma"/>
              </a:defRPr>
            </a:lvl1pPr>
          </a:lstStyle>
          <a:p>
            <a:fld id="{028DC6A5-24FB-1A46-A25F-36CA82AA027A}" type="slidenum">
              <a:rPr lang="en-US" smtClean="0"/>
              <a:pPr/>
              <a:t>‹#›</a:t>
            </a:fld>
            <a:endParaRPr lang="en-US" dirty="0"/>
          </a:p>
        </p:txBody>
      </p:sp>
      <p:sp>
        <p:nvSpPr>
          <p:cNvPr id="9" name="Footer Placeholder 2">
            <a:extLst>
              <a:ext uri="{FF2B5EF4-FFF2-40B4-BE49-F238E27FC236}">
                <a16:creationId xmlns:a16="http://schemas.microsoft.com/office/drawing/2014/main" id="{8FE16B28-0686-40CA-B00F-BEC084EF0A49}"/>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spTree>
    <p:extLst>
      <p:ext uri="{BB962C8B-B14F-4D97-AF65-F5344CB8AC3E}">
        <p14:creationId xmlns:p14="http://schemas.microsoft.com/office/powerpoint/2010/main" val="177866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2147"/>
                </a:solidFill>
              </a:defRPr>
            </a:lvl1pPr>
            <a:lvl2pPr>
              <a:defRPr>
                <a:solidFill>
                  <a:srgbClr val="002147"/>
                </a:solidFill>
              </a:defRPr>
            </a:lvl2pPr>
            <a:lvl3pPr>
              <a:defRPr>
                <a:solidFill>
                  <a:srgbClr val="002147"/>
                </a:solidFill>
              </a:defRPr>
            </a:lvl3pPr>
            <a:lvl4pPr>
              <a:defRPr>
                <a:solidFill>
                  <a:srgbClr val="002147"/>
                </a:solidFill>
              </a:defRPr>
            </a:lvl4pPr>
            <a:lvl5pPr>
              <a:defRPr>
                <a:solidFill>
                  <a:srgbClr val="002147"/>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
            <a:extLst>
              <a:ext uri="{FF2B5EF4-FFF2-40B4-BE49-F238E27FC236}">
                <a16:creationId xmlns:a16="http://schemas.microsoft.com/office/drawing/2014/main" id="{19D4EFF5-5FF7-F54C-B2DC-C8A61C6E2AD4}"/>
              </a:ext>
            </a:extLst>
          </p:cNvPr>
          <p:cNvSpPr>
            <a:spLocks noGrp="1"/>
          </p:cNvSpPr>
          <p:nvPr>
            <p:ph type="title"/>
          </p:nvPr>
        </p:nvSpPr>
        <p:spPr>
          <a:xfrm>
            <a:off x="394182" y="352585"/>
            <a:ext cx="8915400" cy="514505"/>
          </a:xfrm>
          <a:prstGeom prst="rect">
            <a:avLst/>
          </a:prstGeom>
        </p:spPr>
        <p:txBody>
          <a:bodyPr vert="horz" lIns="95788" tIns="47894" rIns="95788" bIns="47894" rtlCol="0" anchor="b">
            <a:normAutofit/>
          </a:bodyPr>
          <a:lstStyle>
            <a:lvl1pPr>
              <a:defRPr>
                <a:solidFill>
                  <a:srgbClr val="171B4B"/>
                </a:solidFill>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E0316026-1C9D-4372-85D0-1F24BF2BF900}"/>
              </a:ext>
            </a:extLst>
          </p:cNvPr>
          <p:cNvSpPr>
            <a:spLocks noGrp="1"/>
          </p:cNvSpPr>
          <p:nvPr>
            <p:ph type="sldNum" sz="quarter" idx="4"/>
          </p:nvPr>
        </p:nvSpPr>
        <p:spPr>
          <a:xfrm>
            <a:off x="394182" y="257783"/>
            <a:ext cx="2311400" cy="222379"/>
          </a:xfrm>
          <a:prstGeom prst="rect">
            <a:avLst/>
          </a:prstGeom>
        </p:spPr>
        <p:txBody>
          <a:bodyPr vert="horz" lIns="95788" tIns="47894" rIns="95788" bIns="47894" rtlCol="0" anchor="ctr"/>
          <a:lstStyle>
            <a:lvl1pPr algn="l">
              <a:defRPr sz="900" b="1">
                <a:solidFill>
                  <a:srgbClr val="171B4B"/>
                </a:solidFill>
                <a:latin typeface="Tahoma"/>
                <a:cs typeface="Tahoma"/>
              </a:defRPr>
            </a:lvl1pPr>
          </a:lstStyle>
          <a:p>
            <a:fld id="{028DC6A5-24FB-1A46-A25F-36CA82AA027A}" type="slidenum">
              <a:rPr lang="en-US" smtClean="0"/>
              <a:pPr/>
              <a:t>‹#›</a:t>
            </a:fld>
            <a:endParaRPr lang="en-US"/>
          </a:p>
        </p:txBody>
      </p:sp>
      <p:sp>
        <p:nvSpPr>
          <p:cNvPr id="11" name="Footer Placeholder 2">
            <a:extLst>
              <a:ext uri="{FF2B5EF4-FFF2-40B4-BE49-F238E27FC236}">
                <a16:creationId xmlns:a16="http://schemas.microsoft.com/office/drawing/2014/main" id="{A9873F00-158D-449C-8369-F2E3A9622239}"/>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spTree>
    <p:extLst>
      <p:ext uri="{BB962C8B-B14F-4D97-AF65-F5344CB8AC3E}">
        <p14:creationId xmlns:p14="http://schemas.microsoft.com/office/powerpoint/2010/main" val="1217211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600201"/>
            <a:ext cx="8915400" cy="4525963"/>
          </a:xfrm>
          <a:prstGeom prst="rect">
            <a:avLst/>
          </a:prstGeom>
        </p:spPr>
        <p:txBody>
          <a:bodyPr vert="horz" lIns="95788" tIns="47894" rIns="95788" bIns="47894"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1">
            <a:extLst>
              <a:ext uri="{FF2B5EF4-FFF2-40B4-BE49-F238E27FC236}">
                <a16:creationId xmlns:a16="http://schemas.microsoft.com/office/drawing/2014/main" id="{CFC6DB95-6A2C-6345-934A-58FA68C702CC}"/>
              </a:ext>
            </a:extLst>
          </p:cNvPr>
          <p:cNvSpPr>
            <a:spLocks noGrp="1"/>
          </p:cNvSpPr>
          <p:nvPr>
            <p:ph type="title"/>
          </p:nvPr>
        </p:nvSpPr>
        <p:spPr>
          <a:xfrm>
            <a:off x="394182" y="352585"/>
            <a:ext cx="8915400" cy="514505"/>
          </a:xfrm>
          <a:prstGeom prst="rect">
            <a:avLst/>
          </a:prstGeom>
        </p:spPr>
        <p:txBody>
          <a:bodyPr vert="horz" lIns="95788" tIns="47894" rIns="95788" bIns="47894" rtlCol="0" anchor="b">
            <a:normAutofit/>
          </a:bodyPr>
          <a:lstStyle/>
          <a:p>
            <a:r>
              <a:rPr lang="en-GB" dirty="0"/>
              <a:t>Click to edit Master title style</a:t>
            </a:r>
            <a:endParaRPr lang="en-US" dirty="0"/>
          </a:p>
        </p:txBody>
      </p:sp>
      <p:sp>
        <p:nvSpPr>
          <p:cNvPr id="12" name="Footer Placeholder 4">
            <a:extLst>
              <a:ext uri="{FF2B5EF4-FFF2-40B4-BE49-F238E27FC236}">
                <a16:creationId xmlns:a16="http://schemas.microsoft.com/office/drawing/2014/main" id="{C28BD2EC-A879-C643-834A-3FF41048D08F}"/>
              </a:ext>
            </a:extLst>
          </p:cNvPr>
          <p:cNvSpPr>
            <a:spLocks noGrp="1"/>
          </p:cNvSpPr>
          <p:nvPr>
            <p:ph type="ftr" sz="quarter" idx="3"/>
          </p:nvPr>
        </p:nvSpPr>
        <p:spPr>
          <a:xfrm>
            <a:off x="677914" y="147215"/>
            <a:ext cx="3705686" cy="228072"/>
          </a:xfrm>
          <a:prstGeom prst="rect">
            <a:avLst/>
          </a:prstGeom>
        </p:spPr>
        <p:txBody>
          <a:bodyPr vert="horz" lIns="95788" tIns="47894" rIns="95788" bIns="47894" rtlCol="0" anchor="ctr"/>
          <a:lstStyle>
            <a:lvl1pPr algn="l">
              <a:defRPr sz="800">
                <a:solidFill>
                  <a:schemeClr val="bg1">
                    <a:lumMod val="65000"/>
                  </a:schemeClr>
                </a:solidFill>
                <a:latin typeface="Tahoma"/>
                <a:cs typeface="Tahoma"/>
              </a:defRPr>
            </a:lvl1pPr>
          </a:lstStyle>
          <a:p>
            <a:r>
              <a:rPr lang="en-US" dirty="0"/>
              <a:t>Corporate Research Forum</a:t>
            </a:r>
          </a:p>
        </p:txBody>
      </p:sp>
      <p:sp>
        <p:nvSpPr>
          <p:cNvPr id="14" name="Slide Number Placeholder 5">
            <a:extLst>
              <a:ext uri="{FF2B5EF4-FFF2-40B4-BE49-F238E27FC236}">
                <a16:creationId xmlns:a16="http://schemas.microsoft.com/office/drawing/2014/main" id="{8F904B66-F397-4B4E-8498-25870AABE81E}"/>
              </a:ext>
            </a:extLst>
          </p:cNvPr>
          <p:cNvSpPr>
            <a:spLocks noGrp="1"/>
          </p:cNvSpPr>
          <p:nvPr>
            <p:ph type="sldNum" sz="quarter" idx="4"/>
          </p:nvPr>
        </p:nvSpPr>
        <p:spPr>
          <a:xfrm>
            <a:off x="394182" y="146685"/>
            <a:ext cx="2311400" cy="222379"/>
          </a:xfrm>
          <a:prstGeom prst="rect">
            <a:avLst/>
          </a:prstGeom>
        </p:spPr>
        <p:txBody>
          <a:bodyPr vert="horz" lIns="95788" tIns="47894" rIns="95788" bIns="47894" rtlCol="0" anchor="ctr"/>
          <a:lstStyle>
            <a:lvl1pPr algn="l">
              <a:defRPr sz="900" b="1">
                <a:solidFill>
                  <a:srgbClr val="171B4B"/>
                </a:solidFill>
                <a:latin typeface="Tahoma"/>
                <a:cs typeface="Tahoma"/>
              </a:defRPr>
            </a:lvl1pPr>
          </a:lstStyle>
          <a:p>
            <a:fld id="{028DC6A5-24FB-1A46-A25F-36CA82AA027A}" type="slidenum">
              <a:rPr lang="en-US" smtClean="0"/>
              <a:pPr/>
              <a:t>‹#›</a:t>
            </a:fld>
            <a:endParaRPr lang="en-US"/>
          </a:p>
        </p:txBody>
      </p:sp>
      <p:pic>
        <p:nvPicPr>
          <p:cNvPr id="15" name="Picture 12">
            <a:extLst>
              <a:ext uri="{FF2B5EF4-FFF2-40B4-BE49-F238E27FC236}">
                <a16:creationId xmlns:a16="http://schemas.microsoft.com/office/drawing/2014/main" id="{74C8FB0C-9998-674C-82E1-D60B5EDA81D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648362" y="245073"/>
            <a:ext cx="818635" cy="7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3B510F1D-0B02-3E41-88BD-C2647B4BA7FD}"/>
              </a:ext>
            </a:extLst>
          </p:cNvPr>
          <p:cNvCxnSpPr>
            <a:cxnSpLocks/>
          </p:cNvCxnSpPr>
          <p:nvPr userDrawn="1"/>
        </p:nvCxnSpPr>
        <p:spPr>
          <a:xfrm>
            <a:off x="488950" y="942390"/>
            <a:ext cx="1296000" cy="0"/>
          </a:xfrm>
          <a:prstGeom prst="line">
            <a:avLst/>
          </a:prstGeom>
          <a:ln w="38100" cmpd="sng">
            <a:solidFill>
              <a:srgbClr val="75A3BB"/>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9A30D6-7E43-374A-A484-7A76F445D317}"/>
              </a:ext>
            </a:extLst>
          </p:cNvPr>
          <p:cNvCxnSpPr>
            <a:cxnSpLocks/>
          </p:cNvCxnSpPr>
          <p:nvPr userDrawn="1"/>
        </p:nvCxnSpPr>
        <p:spPr>
          <a:xfrm>
            <a:off x="1803705" y="942390"/>
            <a:ext cx="1296000" cy="0"/>
          </a:xfrm>
          <a:prstGeom prst="line">
            <a:avLst/>
          </a:prstGeom>
          <a:ln w="38100" cmpd="sng">
            <a:solidFill>
              <a:srgbClr val="78547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7C0A956-C46F-DC45-9F6A-C38BA870852A}"/>
              </a:ext>
            </a:extLst>
          </p:cNvPr>
          <p:cNvCxnSpPr>
            <a:cxnSpLocks/>
          </p:cNvCxnSpPr>
          <p:nvPr userDrawn="1"/>
        </p:nvCxnSpPr>
        <p:spPr>
          <a:xfrm>
            <a:off x="3118460" y="942390"/>
            <a:ext cx="1296000" cy="0"/>
          </a:xfrm>
          <a:prstGeom prst="line">
            <a:avLst/>
          </a:prstGeom>
          <a:ln w="38100" cmpd="sng">
            <a:solidFill>
              <a:srgbClr val="62A97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5AD1DF-876E-F44F-98D4-0C52A663A781}"/>
              </a:ext>
            </a:extLst>
          </p:cNvPr>
          <p:cNvCxnSpPr>
            <a:cxnSpLocks/>
          </p:cNvCxnSpPr>
          <p:nvPr userDrawn="1"/>
        </p:nvCxnSpPr>
        <p:spPr>
          <a:xfrm>
            <a:off x="4433215" y="942390"/>
            <a:ext cx="1296000" cy="0"/>
          </a:xfrm>
          <a:prstGeom prst="line">
            <a:avLst/>
          </a:prstGeom>
          <a:ln w="38100" cmpd="sng">
            <a:solidFill>
              <a:srgbClr val="CD3A3A"/>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F9B17A7-3C48-D041-B64B-43A3F06292CD}"/>
              </a:ext>
            </a:extLst>
          </p:cNvPr>
          <p:cNvCxnSpPr>
            <a:cxnSpLocks/>
          </p:cNvCxnSpPr>
          <p:nvPr userDrawn="1"/>
        </p:nvCxnSpPr>
        <p:spPr>
          <a:xfrm>
            <a:off x="5747970" y="942390"/>
            <a:ext cx="1296000" cy="0"/>
          </a:xfrm>
          <a:prstGeom prst="line">
            <a:avLst/>
          </a:prstGeom>
          <a:ln w="38100" cmpd="sng">
            <a:solidFill>
              <a:srgbClr val="D7894A"/>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17F7E9A-432F-554D-8D91-1B96D12FBB32}"/>
              </a:ext>
            </a:extLst>
          </p:cNvPr>
          <p:cNvCxnSpPr>
            <a:cxnSpLocks/>
          </p:cNvCxnSpPr>
          <p:nvPr userDrawn="1"/>
        </p:nvCxnSpPr>
        <p:spPr>
          <a:xfrm>
            <a:off x="7062726" y="942390"/>
            <a:ext cx="1296000" cy="0"/>
          </a:xfrm>
          <a:prstGeom prst="line">
            <a:avLst/>
          </a:prstGeom>
          <a:ln w="381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61068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Lst>
  <p:hf hdr="0" dt="0"/>
  <p:txStyles>
    <p:titleStyle>
      <a:lvl1pPr algn="l" defTabSz="478940" rtl="0" eaLnBrk="1" latinLnBrk="0" hangingPunct="1">
        <a:spcBef>
          <a:spcPct val="0"/>
        </a:spcBef>
        <a:buNone/>
        <a:defRPr sz="2200" b="1" i="0" kern="1200">
          <a:solidFill>
            <a:srgbClr val="171B4B"/>
          </a:solidFill>
          <a:latin typeface="Tahoma"/>
          <a:ea typeface="+mj-ea"/>
          <a:cs typeface="Tahoma"/>
        </a:defRPr>
      </a:lvl1pPr>
    </p:titleStyle>
    <p:bodyStyle>
      <a:lvl1pPr marL="359204" indent="-359204" algn="l" defTabSz="478940" rtl="0" eaLnBrk="1" latinLnBrk="0" hangingPunct="1">
        <a:spcBef>
          <a:spcPct val="20000"/>
        </a:spcBef>
        <a:buFont typeface="Arial"/>
        <a:buChar char="•"/>
        <a:defRPr sz="3300" kern="1200">
          <a:solidFill>
            <a:srgbClr val="002147"/>
          </a:solidFill>
          <a:latin typeface="Tahoma"/>
          <a:ea typeface="+mn-ea"/>
          <a:cs typeface="Tahoma"/>
        </a:defRPr>
      </a:lvl1pPr>
      <a:lvl2pPr marL="778276" indent="-299337" algn="l" defTabSz="478940" rtl="0" eaLnBrk="1" latinLnBrk="0" hangingPunct="1">
        <a:spcBef>
          <a:spcPct val="20000"/>
        </a:spcBef>
        <a:buFont typeface="Arial"/>
        <a:buChar char="–"/>
        <a:defRPr sz="2900" kern="1200">
          <a:solidFill>
            <a:srgbClr val="002147"/>
          </a:solidFill>
          <a:latin typeface="Tahoma"/>
          <a:ea typeface="+mn-ea"/>
          <a:cs typeface="Tahoma"/>
        </a:defRPr>
      </a:lvl2pPr>
      <a:lvl3pPr marL="1197349" indent="-239469" algn="l" defTabSz="478940" rtl="0" eaLnBrk="1" latinLnBrk="0" hangingPunct="1">
        <a:spcBef>
          <a:spcPct val="20000"/>
        </a:spcBef>
        <a:buFont typeface="Arial"/>
        <a:buChar char="•"/>
        <a:defRPr sz="2500" kern="1200">
          <a:solidFill>
            <a:srgbClr val="002147"/>
          </a:solidFill>
          <a:latin typeface="Tahoma"/>
          <a:ea typeface="+mn-ea"/>
          <a:cs typeface="Tahoma"/>
        </a:defRPr>
      </a:lvl3pPr>
      <a:lvl4pPr marL="1676288" indent="-239469" algn="l" defTabSz="478940" rtl="0" eaLnBrk="1" latinLnBrk="0" hangingPunct="1">
        <a:spcBef>
          <a:spcPct val="20000"/>
        </a:spcBef>
        <a:buFont typeface="Arial"/>
        <a:buChar char="–"/>
        <a:defRPr sz="2100" kern="1200">
          <a:solidFill>
            <a:srgbClr val="002147"/>
          </a:solidFill>
          <a:latin typeface="Tahoma"/>
          <a:ea typeface="+mn-ea"/>
          <a:cs typeface="Tahoma"/>
        </a:defRPr>
      </a:lvl4pPr>
      <a:lvl5pPr marL="2155228" indent="-239469" algn="l" defTabSz="478940" rtl="0" eaLnBrk="1" latinLnBrk="0" hangingPunct="1">
        <a:spcBef>
          <a:spcPct val="20000"/>
        </a:spcBef>
        <a:buFont typeface="Arial"/>
        <a:buChar char="»"/>
        <a:defRPr sz="2100" kern="1200">
          <a:solidFill>
            <a:srgbClr val="002147"/>
          </a:solidFill>
          <a:latin typeface="Tahoma"/>
          <a:ea typeface="+mn-ea"/>
          <a:cs typeface="Tahoma"/>
        </a:defRPr>
      </a:lvl5pPr>
      <a:lvl6pPr marL="2634167" indent="-239469" algn="l" defTabSz="478940" rtl="0" eaLnBrk="1" latinLnBrk="0" hangingPunct="1">
        <a:spcBef>
          <a:spcPct val="20000"/>
        </a:spcBef>
        <a:buFont typeface="Arial"/>
        <a:buChar char="•"/>
        <a:defRPr sz="2100" kern="1200">
          <a:solidFill>
            <a:schemeClr val="tx1"/>
          </a:solidFill>
          <a:latin typeface="+mn-lt"/>
          <a:ea typeface="+mn-ea"/>
          <a:cs typeface="+mn-cs"/>
        </a:defRPr>
      </a:lvl6pPr>
      <a:lvl7pPr marL="3113107" indent="-239469" algn="l" defTabSz="478940" rtl="0" eaLnBrk="1" latinLnBrk="0" hangingPunct="1">
        <a:spcBef>
          <a:spcPct val="20000"/>
        </a:spcBef>
        <a:buFont typeface="Arial"/>
        <a:buChar char="•"/>
        <a:defRPr sz="2100" kern="1200">
          <a:solidFill>
            <a:schemeClr val="tx1"/>
          </a:solidFill>
          <a:latin typeface="+mn-lt"/>
          <a:ea typeface="+mn-ea"/>
          <a:cs typeface="+mn-cs"/>
        </a:defRPr>
      </a:lvl7pPr>
      <a:lvl8pPr marL="3592047" indent="-239469" algn="l" defTabSz="478940" rtl="0" eaLnBrk="1" latinLnBrk="0" hangingPunct="1">
        <a:spcBef>
          <a:spcPct val="20000"/>
        </a:spcBef>
        <a:buFont typeface="Arial"/>
        <a:buChar char="•"/>
        <a:defRPr sz="2100" kern="1200">
          <a:solidFill>
            <a:schemeClr val="tx1"/>
          </a:solidFill>
          <a:latin typeface="+mn-lt"/>
          <a:ea typeface="+mn-ea"/>
          <a:cs typeface="+mn-cs"/>
        </a:defRPr>
      </a:lvl8pPr>
      <a:lvl9pPr marL="4070986" indent="-239469" algn="l" defTabSz="47894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600201"/>
            <a:ext cx="8915400" cy="4525963"/>
          </a:xfrm>
          <a:prstGeom prst="rect">
            <a:avLst/>
          </a:prstGeom>
        </p:spPr>
        <p:txBody>
          <a:bodyPr vert="horz" lIns="95788" tIns="47894" rIns="95788" bIns="47894"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1">
            <a:extLst>
              <a:ext uri="{FF2B5EF4-FFF2-40B4-BE49-F238E27FC236}">
                <a16:creationId xmlns:a16="http://schemas.microsoft.com/office/drawing/2014/main" id="{CFC6DB95-6A2C-6345-934A-58FA68C702CC}"/>
              </a:ext>
            </a:extLst>
          </p:cNvPr>
          <p:cNvSpPr>
            <a:spLocks noGrp="1"/>
          </p:cNvSpPr>
          <p:nvPr>
            <p:ph type="title"/>
          </p:nvPr>
        </p:nvSpPr>
        <p:spPr>
          <a:xfrm>
            <a:off x="394182" y="352585"/>
            <a:ext cx="8915400" cy="514505"/>
          </a:xfrm>
          <a:prstGeom prst="rect">
            <a:avLst/>
          </a:prstGeom>
        </p:spPr>
        <p:txBody>
          <a:bodyPr vert="horz" lIns="95788" tIns="47894" rIns="95788" bIns="47894" rtlCol="0" anchor="b">
            <a:normAutofit/>
          </a:bodyPr>
          <a:lstStyle/>
          <a:p>
            <a:r>
              <a:rPr lang="en-GB" dirty="0"/>
              <a:t>Click to edit Master title style</a:t>
            </a:r>
            <a:endParaRPr lang="en-US" dirty="0"/>
          </a:p>
        </p:txBody>
      </p:sp>
      <p:sp>
        <p:nvSpPr>
          <p:cNvPr id="14" name="Slide Number Placeholder 5">
            <a:extLst>
              <a:ext uri="{FF2B5EF4-FFF2-40B4-BE49-F238E27FC236}">
                <a16:creationId xmlns:a16="http://schemas.microsoft.com/office/drawing/2014/main" id="{8F904B66-F397-4B4E-8498-25870AABE81E}"/>
              </a:ext>
            </a:extLst>
          </p:cNvPr>
          <p:cNvSpPr>
            <a:spLocks noGrp="1"/>
          </p:cNvSpPr>
          <p:nvPr>
            <p:ph type="sldNum" sz="quarter" idx="4"/>
          </p:nvPr>
        </p:nvSpPr>
        <p:spPr>
          <a:xfrm>
            <a:off x="394182" y="240691"/>
            <a:ext cx="2311400" cy="222379"/>
          </a:xfrm>
          <a:prstGeom prst="rect">
            <a:avLst/>
          </a:prstGeom>
        </p:spPr>
        <p:txBody>
          <a:bodyPr vert="horz" lIns="95788" tIns="47894" rIns="95788" bIns="47894" rtlCol="0" anchor="ctr"/>
          <a:lstStyle>
            <a:lvl1pPr algn="l">
              <a:defRPr sz="900" b="1">
                <a:solidFill>
                  <a:srgbClr val="171B4B"/>
                </a:solidFill>
                <a:latin typeface="Tahoma"/>
                <a:cs typeface="Tahoma"/>
              </a:defRPr>
            </a:lvl1pPr>
          </a:lstStyle>
          <a:p>
            <a:fld id="{028DC6A5-24FB-1A46-A25F-36CA82AA027A}" type="slidenum">
              <a:rPr lang="en-US" smtClean="0"/>
              <a:pPr/>
              <a:t>‹#›</a:t>
            </a:fld>
            <a:endParaRPr lang="en-US"/>
          </a:p>
        </p:txBody>
      </p:sp>
      <p:pic>
        <p:nvPicPr>
          <p:cNvPr id="15" name="Picture 12">
            <a:extLst>
              <a:ext uri="{FF2B5EF4-FFF2-40B4-BE49-F238E27FC236}">
                <a16:creationId xmlns:a16="http://schemas.microsoft.com/office/drawing/2014/main" id="{74C8FB0C-9998-674C-82E1-D60B5EDA81D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8648362" y="245073"/>
            <a:ext cx="818635" cy="7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3B510F1D-0B02-3E41-88BD-C2647B4BA7FD}"/>
              </a:ext>
            </a:extLst>
          </p:cNvPr>
          <p:cNvCxnSpPr>
            <a:cxnSpLocks/>
          </p:cNvCxnSpPr>
          <p:nvPr userDrawn="1"/>
        </p:nvCxnSpPr>
        <p:spPr>
          <a:xfrm>
            <a:off x="488950" y="942390"/>
            <a:ext cx="1296000" cy="0"/>
          </a:xfrm>
          <a:prstGeom prst="line">
            <a:avLst/>
          </a:prstGeom>
          <a:ln w="38100" cmpd="sng">
            <a:solidFill>
              <a:srgbClr val="75A3BB"/>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9A30D6-7E43-374A-A484-7A76F445D317}"/>
              </a:ext>
            </a:extLst>
          </p:cNvPr>
          <p:cNvCxnSpPr>
            <a:cxnSpLocks/>
          </p:cNvCxnSpPr>
          <p:nvPr userDrawn="1"/>
        </p:nvCxnSpPr>
        <p:spPr>
          <a:xfrm>
            <a:off x="1803705" y="942390"/>
            <a:ext cx="1296000" cy="0"/>
          </a:xfrm>
          <a:prstGeom prst="line">
            <a:avLst/>
          </a:prstGeom>
          <a:ln w="38100" cmpd="sng">
            <a:solidFill>
              <a:srgbClr val="78547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7C0A956-C46F-DC45-9F6A-C38BA870852A}"/>
              </a:ext>
            </a:extLst>
          </p:cNvPr>
          <p:cNvCxnSpPr>
            <a:cxnSpLocks/>
          </p:cNvCxnSpPr>
          <p:nvPr userDrawn="1"/>
        </p:nvCxnSpPr>
        <p:spPr>
          <a:xfrm>
            <a:off x="3118460" y="942390"/>
            <a:ext cx="1296000" cy="0"/>
          </a:xfrm>
          <a:prstGeom prst="line">
            <a:avLst/>
          </a:prstGeom>
          <a:ln w="38100" cmpd="sng">
            <a:solidFill>
              <a:srgbClr val="62A97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65AD1DF-876E-F44F-98D4-0C52A663A781}"/>
              </a:ext>
            </a:extLst>
          </p:cNvPr>
          <p:cNvCxnSpPr>
            <a:cxnSpLocks/>
          </p:cNvCxnSpPr>
          <p:nvPr userDrawn="1"/>
        </p:nvCxnSpPr>
        <p:spPr>
          <a:xfrm>
            <a:off x="4433215" y="942390"/>
            <a:ext cx="1296000" cy="0"/>
          </a:xfrm>
          <a:prstGeom prst="line">
            <a:avLst/>
          </a:prstGeom>
          <a:ln w="38100" cmpd="sng">
            <a:solidFill>
              <a:srgbClr val="CD3A3A"/>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F9B17A7-3C48-D041-B64B-43A3F06292CD}"/>
              </a:ext>
            </a:extLst>
          </p:cNvPr>
          <p:cNvCxnSpPr>
            <a:cxnSpLocks/>
          </p:cNvCxnSpPr>
          <p:nvPr userDrawn="1"/>
        </p:nvCxnSpPr>
        <p:spPr>
          <a:xfrm>
            <a:off x="5747970" y="942390"/>
            <a:ext cx="1296000" cy="0"/>
          </a:xfrm>
          <a:prstGeom prst="line">
            <a:avLst/>
          </a:prstGeom>
          <a:ln w="38100" cmpd="sng">
            <a:solidFill>
              <a:srgbClr val="D7894A"/>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17F7E9A-432F-554D-8D91-1B96D12FBB32}"/>
              </a:ext>
            </a:extLst>
          </p:cNvPr>
          <p:cNvCxnSpPr>
            <a:cxnSpLocks/>
          </p:cNvCxnSpPr>
          <p:nvPr userDrawn="1"/>
        </p:nvCxnSpPr>
        <p:spPr>
          <a:xfrm>
            <a:off x="7062726" y="942390"/>
            <a:ext cx="1296000" cy="0"/>
          </a:xfrm>
          <a:prstGeom prst="line">
            <a:avLst/>
          </a:prstGeom>
          <a:ln w="381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5" name="Footer Placeholder 2">
            <a:extLst>
              <a:ext uri="{FF2B5EF4-FFF2-40B4-BE49-F238E27FC236}">
                <a16:creationId xmlns:a16="http://schemas.microsoft.com/office/drawing/2014/main" id="{AC31AF4E-84F7-4EBF-BDD6-757BA5C03158}"/>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spTree>
    <p:extLst>
      <p:ext uri="{BB962C8B-B14F-4D97-AF65-F5344CB8AC3E}">
        <p14:creationId xmlns:p14="http://schemas.microsoft.com/office/powerpoint/2010/main" val="40708001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hf hdr="0" dt="0"/>
  <p:txStyles>
    <p:titleStyle>
      <a:lvl1pPr algn="l" defTabSz="478940" rtl="0" eaLnBrk="1" latinLnBrk="0" hangingPunct="1">
        <a:spcBef>
          <a:spcPct val="0"/>
        </a:spcBef>
        <a:buNone/>
        <a:defRPr sz="2200" b="1" i="0" kern="1200">
          <a:solidFill>
            <a:srgbClr val="171B4B"/>
          </a:solidFill>
          <a:latin typeface="Tahoma"/>
          <a:ea typeface="+mj-ea"/>
          <a:cs typeface="Tahoma"/>
        </a:defRPr>
      </a:lvl1pPr>
    </p:titleStyle>
    <p:bodyStyle>
      <a:lvl1pPr marL="359204" indent="-359204" algn="l" defTabSz="478940" rtl="0" eaLnBrk="1" latinLnBrk="0" hangingPunct="1">
        <a:spcBef>
          <a:spcPct val="20000"/>
        </a:spcBef>
        <a:buFont typeface="Arial"/>
        <a:buChar char="•"/>
        <a:defRPr sz="3300" kern="1200">
          <a:solidFill>
            <a:srgbClr val="002147"/>
          </a:solidFill>
          <a:latin typeface="Tahoma"/>
          <a:ea typeface="+mn-ea"/>
          <a:cs typeface="Tahoma"/>
        </a:defRPr>
      </a:lvl1pPr>
      <a:lvl2pPr marL="778276" indent="-299337" algn="l" defTabSz="478940" rtl="0" eaLnBrk="1" latinLnBrk="0" hangingPunct="1">
        <a:spcBef>
          <a:spcPct val="20000"/>
        </a:spcBef>
        <a:buFont typeface="Arial"/>
        <a:buChar char="–"/>
        <a:defRPr sz="2900" kern="1200">
          <a:solidFill>
            <a:srgbClr val="002147"/>
          </a:solidFill>
          <a:latin typeface="Tahoma"/>
          <a:ea typeface="+mn-ea"/>
          <a:cs typeface="Tahoma"/>
        </a:defRPr>
      </a:lvl2pPr>
      <a:lvl3pPr marL="1197349" indent="-239469" algn="l" defTabSz="478940" rtl="0" eaLnBrk="1" latinLnBrk="0" hangingPunct="1">
        <a:spcBef>
          <a:spcPct val="20000"/>
        </a:spcBef>
        <a:buFont typeface="Arial"/>
        <a:buChar char="•"/>
        <a:defRPr sz="2500" kern="1200">
          <a:solidFill>
            <a:srgbClr val="002147"/>
          </a:solidFill>
          <a:latin typeface="Tahoma"/>
          <a:ea typeface="+mn-ea"/>
          <a:cs typeface="Tahoma"/>
        </a:defRPr>
      </a:lvl3pPr>
      <a:lvl4pPr marL="1676288" indent="-239469" algn="l" defTabSz="478940" rtl="0" eaLnBrk="1" latinLnBrk="0" hangingPunct="1">
        <a:spcBef>
          <a:spcPct val="20000"/>
        </a:spcBef>
        <a:buFont typeface="Arial"/>
        <a:buChar char="–"/>
        <a:defRPr sz="2100" kern="1200">
          <a:solidFill>
            <a:srgbClr val="002147"/>
          </a:solidFill>
          <a:latin typeface="Tahoma"/>
          <a:ea typeface="+mn-ea"/>
          <a:cs typeface="Tahoma"/>
        </a:defRPr>
      </a:lvl4pPr>
      <a:lvl5pPr marL="2155228" indent="-239469" algn="l" defTabSz="478940" rtl="0" eaLnBrk="1" latinLnBrk="0" hangingPunct="1">
        <a:spcBef>
          <a:spcPct val="20000"/>
        </a:spcBef>
        <a:buFont typeface="Arial"/>
        <a:buChar char="»"/>
        <a:defRPr sz="2100" kern="1200">
          <a:solidFill>
            <a:srgbClr val="002147"/>
          </a:solidFill>
          <a:latin typeface="Tahoma"/>
          <a:ea typeface="+mn-ea"/>
          <a:cs typeface="Tahoma"/>
        </a:defRPr>
      </a:lvl5pPr>
      <a:lvl6pPr marL="2634167" indent="-239469" algn="l" defTabSz="478940" rtl="0" eaLnBrk="1" latinLnBrk="0" hangingPunct="1">
        <a:spcBef>
          <a:spcPct val="20000"/>
        </a:spcBef>
        <a:buFont typeface="Arial"/>
        <a:buChar char="•"/>
        <a:defRPr sz="2100" kern="1200">
          <a:solidFill>
            <a:schemeClr val="tx1"/>
          </a:solidFill>
          <a:latin typeface="+mn-lt"/>
          <a:ea typeface="+mn-ea"/>
          <a:cs typeface="+mn-cs"/>
        </a:defRPr>
      </a:lvl6pPr>
      <a:lvl7pPr marL="3113107" indent="-239469" algn="l" defTabSz="478940" rtl="0" eaLnBrk="1" latinLnBrk="0" hangingPunct="1">
        <a:spcBef>
          <a:spcPct val="20000"/>
        </a:spcBef>
        <a:buFont typeface="Arial"/>
        <a:buChar char="•"/>
        <a:defRPr sz="2100" kern="1200">
          <a:solidFill>
            <a:schemeClr val="tx1"/>
          </a:solidFill>
          <a:latin typeface="+mn-lt"/>
          <a:ea typeface="+mn-ea"/>
          <a:cs typeface="+mn-cs"/>
        </a:defRPr>
      </a:lvl7pPr>
      <a:lvl8pPr marL="3592047" indent="-239469" algn="l" defTabSz="478940" rtl="0" eaLnBrk="1" latinLnBrk="0" hangingPunct="1">
        <a:spcBef>
          <a:spcPct val="20000"/>
        </a:spcBef>
        <a:buFont typeface="Arial"/>
        <a:buChar char="•"/>
        <a:defRPr sz="2100" kern="1200">
          <a:solidFill>
            <a:schemeClr val="tx1"/>
          </a:solidFill>
          <a:latin typeface="+mn-lt"/>
          <a:ea typeface="+mn-ea"/>
          <a:cs typeface="+mn-cs"/>
        </a:defRPr>
      </a:lvl8pPr>
      <a:lvl9pPr marL="4070986" indent="-239469" algn="l" defTabSz="478940"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78940" rtl="0" eaLnBrk="1" latinLnBrk="0" hangingPunct="1">
        <a:defRPr sz="1900" kern="1200">
          <a:solidFill>
            <a:schemeClr val="tx1"/>
          </a:solidFill>
          <a:latin typeface="+mn-lt"/>
          <a:ea typeface="+mn-ea"/>
          <a:cs typeface="+mn-cs"/>
        </a:defRPr>
      </a:lvl1pPr>
      <a:lvl2pPr marL="478940" algn="l" defTabSz="478940" rtl="0" eaLnBrk="1" latinLnBrk="0" hangingPunct="1">
        <a:defRPr sz="1900" kern="1200">
          <a:solidFill>
            <a:schemeClr val="tx1"/>
          </a:solidFill>
          <a:latin typeface="+mn-lt"/>
          <a:ea typeface="+mn-ea"/>
          <a:cs typeface="+mn-cs"/>
        </a:defRPr>
      </a:lvl2pPr>
      <a:lvl3pPr marL="957879" algn="l" defTabSz="478940" rtl="0" eaLnBrk="1" latinLnBrk="0" hangingPunct="1">
        <a:defRPr sz="1900" kern="1200">
          <a:solidFill>
            <a:schemeClr val="tx1"/>
          </a:solidFill>
          <a:latin typeface="+mn-lt"/>
          <a:ea typeface="+mn-ea"/>
          <a:cs typeface="+mn-cs"/>
        </a:defRPr>
      </a:lvl3pPr>
      <a:lvl4pPr marL="1436819" algn="l" defTabSz="478940" rtl="0" eaLnBrk="1" latinLnBrk="0" hangingPunct="1">
        <a:defRPr sz="1900" kern="1200">
          <a:solidFill>
            <a:schemeClr val="tx1"/>
          </a:solidFill>
          <a:latin typeface="+mn-lt"/>
          <a:ea typeface="+mn-ea"/>
          <a:cs typeface="+mn-cs"/>
        </a:defRPr>
      </a:lvl4pPr>
      <a:lvl5pPr marL="1915758" algn="l" defTabSz="478940" rtl="0" eaLnBrk="1" latinLnBrk="0" hangingPunct="1">
        <a:defRPr sz="1900" kern="1200">
          <a:solidFill>
            <a:schemeClr val="tx1"/>
          </a:solidFill>
          <a:latin typeface="+mn-lt"/>
          <a:ea typeface="+mn-ea"/>
          <a:cs typeface="+mn-cs"/>
        </a:defRPr>
      </a:lvl5pPr>
      <a:lvl6pPr marL="2394698" algn="l" defTabSz="478940" rtl="0" eaLnBrk="1" latinLnBrk="0" hangingPunct="1">
        <a:defRPr sz="1900" kern="1200">
          <a:solidFill>
            <a:schemeClr val="tx1"/>
          </a:solidFill>
          <a:latin typeface="+mn-lt"/>
          <a:ea typeface="+mn-ea"/>
          <a:cs typeface="+mn-cs"/>
        </a:defRPr>
      </a:lvl6pPr>
      <a:lvl7pPr marL="2873637" algn="l" defTabSz="478940" rtl="0" eaLnBrk="1" latinLnBrk="0" hangingPunct="1">
        <a:defRPr sz="1900" kern="1200">
          <a:solidFill>
            <a:schemeClr val="tx1"/>
          </a:solidFill>
          <a:latin typeface="+mn-lt"/>
          <a:ea typeface="+mn-ea"/>
          <a:cs typeface="+mn-cs"/>
        </a:defRPr>
      </a:lvl7pPr>
      <a:lvl8pPr marL="3352576" algn="l" defTabSz="478940" rtl="0" eaLnBrk="1" latinLnBrk="0" hangingPunct="1">
        <a:defRPr sz="1900" kern="1200">
          <a:solidFill>
            <a:schemeClr val="tx1"/>
          </a:solidFill>
          <a:latin typeface="+mn-lt"/>
          <a:ea typeface="+mn-ea"/>
          <a:cs typeface="+mn-cs"/>
        </a:defRPr>
      </a:lvl8pPr>
      <a:lvl9pPr marL="3831516" algn="l" defTabSz="4789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rforum.co.uk/research-and-resources/research-report-designing-adaptable-organisations-tomorrows-challeng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rforum.co.uk/" TargetMode="External"/><Relationship Id="rId2" Type="http://schemas.openxmlformats.org/officeDocument/2006/relationships/hyperlink" Target="https://www.crforum.co.uk/research-and-resources/research-report-designing-adaptable-organisations-tomorrows-challeng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05898" y="255399"/>
            <a:ext cx="1272988" cy="115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B41C213-EBC4-4151-8CCF-89E405CED1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886" y="1823587"/>
            <a:ext cx="9195040" cy="4628013"/>
          </a:xfrm>
          <a:prstGeom prst="rect">
            <a:avLst/>
          </a:prstGeom>
        </p:spPr>
      </p:pic>
      <p:sp>
        <p:nvSpPr>
          <p:cNvPr id="14" name="Rectangle 13">
            <a:extLst>
              <a:ext uri="{FF2B5EF4-FFF2-40B4-BE49-F238E27FC236}">
                <a16:creationId xmlns:a16="http://schemas.microsoft.com/office/drawing/2014/main" id="{0C3E52A6-A88A-47E8-87B3-3E847ED06355}"/>
              </a:ext>
            </a:extLst>
          </p:cNvPr>
          <p:cNvSpPr/>
          <p:nvPr/>
        </p:nvSpPr>
        <p:spPr>
          <a:xfrm>
            <a:off x="382886" y="1762142"/>
            <a:ext cx="9195040" cy="4708464"/>
          </a:xfrm>
          <a:prstGeom prst="rect">
            <a:avLst/>
          </a:prstGeom>
          <a:solidFill>
            <a:srgbClr val="FFFFFF">
              <a:alpha val="60000"/>
            </a:srgbClr>
          </a:solidFill>
          <a:ln w="19050"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7894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D2A453C7-7274-4756-A5C8-51EE03C5D2E9}"/>
              </a:ext>
            </a:extLst>
          </p:cNvPr>
          <p:cNvGrpSpPr/>
          <p:nvPr/>
        </p:nvGrpSpPr>
        <p:grpSpPr>
          <a:xfrm>
            <a:off x="382886" y="1769102"/>
            <a:ext cx="9195040" cy="0"/>
            <a:chOff x="382886" y="2806359"/>
            <a:chExt cx="9195040" cy="0"/>
          </a:xfrm>
        </p:grpSpPr>
        <p:cxnSp>
          <p:nvCxnSpPr>
            <p:cNvPr id="24" name="Straight Connector 23">
              <a:extLst>
                <a:ext uri="{FF2B5EF4-FFF2-40B4-BE49-F238E27FC236}">
                  <a16:creationId xmlns:a16="http://schemas.microsoft.com/office/drawing/2014/main" id="{8CB0FA4D-C37E-44FA-9FEF-187D7379880C}"/>
                </a:ext>
              </a:extLst>
            </p:cNvPr>
            <p:cNvCxnSpPr>
              <a:cxnSpLocks/>
            </p:cNvCxnSpPr>
            <p:nvPr/>
          </p:nvCxnSpPr>
          <p:spPr>
            <a:xfrm>
              <a:off x="1699393" y="2806359"/>
              <a:ext cx="1296000" cy="0"/>
            </a:xfrm>
            <a:prstGeom prst="line">
              <a:avLst/>
            </a:prstGeom>
            <a:ln w="76200" cmpd="sng">
              <a:solidFill>
                <a:srgbClr val="75A3BB"/>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D231CBE-9951-42E0-AD64-6321EB6B503D}"/>
                </a:ext>
              </a:extLst>
            </p:cNvPr>
            <p:cNvCxnSpPr>
              <a:cxnSpLocks/>
            </p:cNvCxnSpPr>
            <p:nvPr/>
          </p:nvCxnSpPr>
          <p:spPr>
            <a:xfrm>
              <a:off x="3015900" y="2806359"/>
              <a:ext cx="1296000" cy="0"/>
            </a:xfrm>
            <a:prstGeom prst="line">
              <a:avLst/>
            </a:prstGeom>
            <a:ln w="76200" cmpd="sng">
              <a:solidFill>
                <a:srgbClr val="78547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DEF98C4-9B99-48CC-A51E-CF809C5D57A1}"/>
                </a:ext>
              </a:extLst>
            </p:cNvPr>
            <p:cNvCxnSpPr>
              <a:cxnSpLocks/>
            </p:cNvCxnSpPr>
            <p:nvPr/>
          </p:nvCxnSpPr>
          <p:spPr>
            <a:xfrm>
              <a:off x="4332407" y="2806359"/>
              <a:ext cx="1296000" cy="0"/>
            </a:xfrm>
            <a:prstGeom prst="line">
              <a:avLst/>
            </a:prstGeom>
            <a:ln w="76200" cmpd="sng">
              <a:solidFill>
                <a:srgbClr val="62A97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55EC790-A002-4F4A-8171-DFA6C4CADE07}"/>
                </a:ext>
              </a:extLst>
            </p:cNvPr>
            <p:cNvCxnSpPr>
              <a:cxnSpLocks/>
            </p:cNvCxnSpPr>
            <p:nvPr/>
          </p:nvCxnSpPr>
          <p:spPr>
            <a:xfrm>
              <a:off x="5648914" y="2806359"/>
              <a:ext cx="1296000" cy="0"/>
            </a:xfrm>
            <a:prstGeom prst="line">
              <a:avLst/>
            </a:prstGeom>
            <a:ln w="76200" cmpd="sng">
              <a:solidFill>
                <a:srgbClr val="CD3A3A"/>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7D33954-D19A-46D8-AC25-7C247DAA0D48}"/>
                </a:ext>
              </a:extLst>
            </p:cNvPr>
            <p:cNvCxnSpPr>
              <a:cxnSpLocks/>
            </p:cNvCxnSpPr>
            <p:nvPr/>
          </p:nvCxnSpPr>
          <p:spPr>
            <a:xfrm>
              <a:off x="6965421" y="2806359"/>
              <a:ext cx="1296000" cy="0"/>
            </a:xfrm>
            <a:prstGeom prst="line">
              <a:avLst/>
            </a:prstGeom>
            <a:ln w="76200" cmpd="sng">
              <a:solidFill>
                <a:srgbClr val="D7894A"/>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EEDC0BF-584D-4FAF-B7CF-6586F7B56EE9}"/>
                </a:ext>
              </a:extLst>
            </p:cNvPr>
            <p:cNvCxnSpPr>
              <a:cxnSpLocks/>
            </p:cNvCxnSpPr>
            <p:nvPr/>
          </p:nvCxnSpPr>
          <p:spPr>
            <a:xfrm>
              <a:off x="8281926" y="2806359"/>
              <a:ext cx="1296000" cy="0"/>
            </a:xfrm>
            <a:prstGeom prst="line">
              <a:avLst/>
            </a:prstGeom>
            <a:ln w="762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A4A4154-98ED-429F-A69F-D067807B4F30}"/>
                </a:ext>
              </a:extLst>
            </p:cNvPr>
            <p:cNvCxnSpPr>
              <a:cxnSpLocks/>
            </p:cNvCxnSpPr>
            <p:nvPr/>
          </p:nvCxnSpPr>
          <p:spPr>
            <a:xfrm>
              <a:off x="382886" y="2806359"/>
              <a:ext cx="1296000" cy="0"/>
            </a:xfrm>
            <a:prstGeom prst="line">
              <a:avLst/>
            </a:prstGeom>
            <a:ln w="76200" cmpd="sng">
              <a:solidFill>
                <a:srgbClr val="171B4B"/>
              </a:solidFill>
            </a:ln>
            <a:effectLst/>
          </p:spPr>
          <p:style>
            <a:lnRef idx="2">
              <a:schemeClr val="accent1"/>
            </a:lnRef>
            <a:fillRef idx="0">
              <a:schemeClr val="accent1"/>
            </a:fillRef>
            <a:effectRef idx="1">
              <a:schemeClr val="accent1"/>
            </a:effectRef>
            <a:fontRef idx="minor">
              <a:schemeClr val="tx1"/>
            </a:fontRef>
          </p:style>
        </p:cxnSp>
      </p:grpSp>
      <p:cxnSp>
        <p:nvCxnSpPr>
          <p:cNvPr id="32" name="Straight Connector 31">
            <a:extLst>
              <a:ext uri="{FF2B5EF4-FFF2-40B4-BE49-F238E27FC236}">
                <a16:creationId xmlns:a16="http://schemas.microsoft.com/office/drawing/2014/main" id="{99A4F376-5445-4497-9819-861D8CEDEFD9}"/>
              </a:ext>
            </a:extLst>
          </p:cNvPr>
          <p:cNvCxnSpPr>
            <a:cxnSpLocks/>
          </p:cNvCxnSpPr>
          <p:nvPr/>
        </p:nvCxnSpPr>
        <p:spPr>
          <a:xfrm>
            <a:off x="6947915" y="1714617"/>
            <a:ext cx="19568" cy="47991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C9A6BC66-A78D-44C5-B959-3226619A7F7D}"/>
              </a:ext>
            </a:extLst>
          </p:cNvPr>
          <p:cNvSpPr txBox="1"/>
          <p:nvPr/>
        </p:nvSpPr>
        <p:spPr>
          <a:xfrm>
            <a:off x="7037987" y="1981200"/>
            <a:ext cx="2446867" cy="861774"/>
          </a:xfrm>
          <a:prstGeom prst="rect">
            <a:avLst/>
          </a:prstGeom>
          <a:noFill/>
        </p:spPr>
        <p:txBody>
          <a:bodyPr wrap="square" rtlCol="0">
            <a:spAutoFit/>
          </a:bodyPr>
          <a:lstStyle/>
          <a:p>
            <a:pPr marL="0" marR="0" lvl="0" indent="0" algn="l" defTabSz="47894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Corporate Research Forum</a:t>
            </a:r>
          </a:p>
          <a:p>
            <a:pPr marL="0" marR="0" lvl="0" indent="0" algn="l" defTabSz="47894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Southside  | 105 Victoria Street</a:t>
            </a:r>
          </a:p>
          <a:p>
            <a:pPr marL="0" marR="0" lvl="0" indent="0" algn="l" defTabSz="47894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London  |  SW1E 6QT</a:t>
            </a:r>
          </a:p>
          <a:p>
            <a:pPr marL="0" marR="0" lvl="0" indent="0" algn="l" defTabSz="47894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Tel: +44 (0) 203 457 2640</a:t>
            </a:r>
          </a:p>
          <a:p>
            <a:pPr marL="0" marR="0" lvl="0" indent="0" algn="l" defTabSz="478940" rtl="0" eaLnBrk="1" fontAlgn="auto" latinLnBrk="0" hangingPunct="1">
              <a:lnSpc>
                <a:spcPct val="100000"/>
              </a:lnSpc>
              <a:spcBef>
                <a:spcPct val="0"/>
              </a:spcBef>
              <a:spcAft>
                <a:spcPts val="0"/>
              </a:spcAft>
              <a:buClrTx/>
              <a:buSzTx/>
              <a:buFontTx/>
              <a:buNone/>
              <a:tabLst/>
              <a:defRPr/>
            </a:pPr>
            <a:r>
              <a:rPr kumimoji="0" lang="en-US" altLang="en-US" sz="1000" b="0" i="0" u="sng"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www.crforum.co.uk</a:t>
            </a:r>
            <a:r>
              <a:rPr kumimoji="0" lang="en-US" altLang="en-US" sz="1000" b="0" i="0" u="none"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altLang="en-US" sz="1000" b="0" i="0" u="none" strike="noStrike" kern="1200" cap="none" spc="0" normalizeH="0" baseline="0" noProof="0" dirty="0" err="1">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C_R_Forum</a:t>
            </a:r>
            <a:endParaRPr kumimoji="0" lang="en-US" altLang="en-US" sz="1000" b="0" i="0" u="none"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itle 1">
            <a:extLst>
              <a:ext uri="{FF2B5EF4-FFF2-40B4-BE49-F238E27FC236}">
                <a16:creationId xmlns:a16="http://schemas.microsoft.com/office/drawing/2014/main" id="{F80C646F-83DC-477D-9573-6B53DA51505F}"/>
              </a:ext>
            </a:extLst>
          </p:cNvPr>
          <p:cNvSpPr txBox="1">
            <a:spLocks/>
          </p:cNvSpPr>
          <p:nvPr/>
        </p:nvSpPr>
        <p:spPr bwMode="auto">
          <a:xfrm>
            <a:off x="497188" y="1714617"/>
            <a:ext cx="8980922" cy="411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l" defTabSz="47894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147"/>
                </a:solidFill>
                <a:effectLst/>
                <a:uLnTx/>
                <a:uFillTx/>
                <a:latin typeface="Tahoma" charset="0"/>
                <a:ea typeface="ＭＳ Ｐゴシック" charset="0"/>
                <a:cs typeface="Tahoma" charset="0"/>
              </a:rPr>
              <a:t>CRF Survey Slide Pack</a:t>
            </a:r>
          </a:p>
          <a:p>
            <a:pPr marL="0" marR="0" lvl="0" indent="0" algn="l" defTabSz="47894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147"/>
              </a:solidFill>
              <a:effectLst/>
              <a:uLnTx/>
              <a:uFillTx/>
              <a:latin typeface="Tahoma" charset="0"/>
              <a:ea typeface="ＭＳ Ｐゴシック" charset="0"/>
              <a:cs typeface="Tahoma" charset="0"/>
            </a:endParaRPr>
          </a:p>
          <a:p>
            <a:pPr eaLnBrk="1" hangingPunct="1"/>
            <a:r>
              <a:rPr lang="en-GB" b="1" dirty="0">
                <a:solidFill>
                  <a:srgbClr val="002147"/>
                </a:solidFill>
                <a:cs typeface="Tahoma" charset="0"/>
              </a:rPr>
              <a:t>Designing Adaptable Organisations </a:t>
            </a:r>
          </a:p>
          <a:p>
            <a:pPr eaLnBrk="1" hangingPunct="1"/>
            <a:r>
              <a:rPr lang="en-GB" b="1" dirty="0">
                <a:solidFill>
                  <a:srgbClr val="002147"/>
                </a:solidFill>
                <a:cs typeface="Tahoma" charset="0"/>
              </a:rPr>
              <a:t>for Tomorrow’s Challenges (2018)</a:t>
            </a:r>
          </a:p>
        </p:txBody>
      </p:sp>
    </p:spTree>
    <p:extLst>
      <p:ext uri="{BB962C8B-B14F-4D97-AF65-F5344CB8AC3E}">
        <p14:creationId xmlns:p14="http://schemas.microsoft.com/office/powerpoint/2010/main" val="64311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412967"/>
            <a:ext cx="7947561" cy="514505"/>
          </a:xfrm>
        </p:spPr>
        <p:txBody>
          <a:bodyPr>
            <a:noAutofit/>
          </a:bodyPr>
          <a:lstStyle/>
          <a:p>
            <a:r>
              <a:rPr lang="en-GB" sz="1400" dirty="0"/>
              <a:t>Q8:</a:t>
            </a:r>
            <a:r>
              <a:rPr lang="en-GB" sz="1400" dirty="0">
                <a:ea typeface="Tahoma"/>
              </a:rPr>
              <a:t> We are effective at scaling capabilities that sit in a region or business unit to benefit the entire company (e.g. a product development centre in a remote location).</a:t>
            </a:r>
          </a:p>
        </p:txBody>
      </p:sp>
      <p:sp>
        <p:nvSpPr>
          <p:cNvPr id="6" name="Slide Number Placeholder 3">
            <a:extLst>
              <a:ext uri="{FF2B5EF4-FFF2-40B4-BE49-F238E27FC236}">
                <a16:creationId xmlns:a16="http://schemas.microsoft.com/office/drawing/2014/main" id="{22211A6F-FCE7-4397-A4A7-D755DC33E133}"/>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10</a:t>
            </a:fld>
            <a:endParaRPr lang="en-US" dirty="0"/>
          </a:p>
        </p:txBody>
      </p:sp>
      <p:sp>
        <p:nvSpPr>
          <p:cNvPr id="7" name="Footer Placeholder 2">
            <a:extLst>
              <a:ext uri="{FF2B5EF4-FFF2-40B4-BE49-F238E27FC236}">
                <a16:creationId xmlns:a16="http://schemas.microsoft.com/office/drawing/2014/main" id="{6DDBDFC3-E6B6-4473-8B25-30F3E6D8B852}"/>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60ED5656-20D5-4FE1-8863-48A86C1309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2317301"/>
            <a:ext cx="7200000" cy="2864062"/>
          </a:xfrm>
          <a:prstGeom prst="roundRect">
            <a:avLst>
              <a:gd name="adj" fmla="val 6040"/>
            </a:avLst>
          </a:prstGeom>
        </p:spPr>
      </p:pic>
    </p:spTree>
    <p:extLst>
      <p:ext uri="{BB962C8B-B14F-4D97-AF65-F5344CB8AC3E}">
        <p14:creationId xmlns:p14="http://schemas.microsoft.com/office/powerpoint/2010/main" val="289475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p:txBody>
          <a:bodyPr>
            <a:noAutofit/>
          </a:bodyPr>
          <a:lstStyle/>
          <a:p>
            <a:r>
              <a:rPr lang="en-GB" sz="1600" dirty="0"/>
              <a:t>Q9: Our digital capabilities include…</a:t>
            </a:r>
          </a:p>
        </p:txBody>
      </p:sp>
      <p:sp>
        <p:nvSpPr>
          <p:cNvPr id="7" name="Slide Number Placeholder 3">
            <a:extLst>
              <a:ext uri="{FF2B5EF4-FFF2-40B4-BE49-F238E27FC236}">
                <a16:creationId xmlns:a16="http://schemas.microsoft.com/office/drawing/2014/main" id="{3E498645-7E55-4617-81B6-C027568129C9}"/>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11</a:t>
            </a:fld>
            <a:endParaRPr lang="en-US" dirty="0"/>
          </a:p>
        </p:txBody>
      </p:sp>
      <p:sp>
        <p:nvSpPr>
          <p:cNvPr id="8" name="Footer Placeholder 2">
            <a:extLst>
              <a:ext uri="{FF2B5EF4-FFF2-40B4-BE49-F238E27FC236}">
                <a16:creationId xmlns:a16="http://schemas.microsoft.com/office/drawing/2014/main" id="{777194C1-7235-4029-B330-00FB777BC8DC}"/>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93F971FD-AEDA-41B7-A8BA-E852B0CDC4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1742534"/>
            <a:ext cx="7200000" cy="4147116"/>
          </a:xfrm>
          <a:prstGeom prst="roundRect">
            <a:avLst>
              <a:gd name="adj" fmla="val 4086"/>
            </a:avLst>
          </a:prstGeom>
        </p:spPr>
      </p:pic>
    </p:spTree>
    <p:extLst>
      <p:ext uri="{BB962C8B-B14F-4D97-AF65-F5344CB8AC3E}">
        <p14:creationId xmlns:p14="http://schemas.microsoft.com/office/powerpoint/2010/main" val="232081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p:txBody>
          <a:bodyPr>
            <a:noAutofit/>
          </a:bodyPr>
          <a:lstStyle/>
          <a:p>
            <a:r>
              <a:rPr lang="en-GB" sz="1600" dirty="0"/>
              <a:t>Q10: We have a Chief Digital Officer for the company.</a:t>
            </a:r>
          </a:p>
        </p:txBody>
      </p:sp>
      <p:sp>
        <p:nvSpPr>
          <p:cNvPr id="6" name="Slide Number Placeholder 3">
            <a:extLst>
              <a:ext uri="{FF2B5EF4-FFF2-40B4-BE49-F238E27FC236}">
                <a16:creationId xmlns:a16="http://schemas.microsoft.com/office/drawing/2014/main" id="{4A2F5508-04F4-4FAC-9546-401C14A12677}"/>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12</a:t>
            </a:fld>
            <a:endParaRPr lang="en-US" dirty="0"/>
          </a:p>
        </p:txBody>
      </p:sp>
      <p:sp>
        <p:nvSpPr>
          <p:cNvPr id="7" name="Footer Placeholder 2">
            <a:extLst>
              <a:ext uri="{FF2B5EF4-FFF2-40B4-BE49-F238E27FC236}">
                <a16:creationId xmlns:a16="http://schemas.microsoft.com/office/drawing/2014/main" id="{6ED467E9-666A-4520-986A-B10DE549764A}"/>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54C6BAE8-ACBD-4C0D-9C2F-824361B6A2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97130" y="1293962"/>
            <a:ext cx="4711739" cy="5157638"/>
          </a:xfrm>
          <a:prstGeom prst="roundRect">
            <a:avLst>
              <a:gd name="adj" fmla="val 4272"/>
            </a:avLst>
          </a:prstGeom>
        </p:spPr>
      </p:pic>
    </p:spTree>
    <p:extLst>
      <p:ext uri="{BB962C8B-B14F-4D97-AF65-F5344CB8AC3E}">
        <p14:creationId xmlns:p14="http://schemas.microsoft.com/office/powerpoint/2010/main" val="199026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p:txBody>
          <a:bodyPr>
            <a:noAutofit/>
          </a:bodyPr>
          <a:lstStyle/>
          <a:p>
            <a:r>
              <a:rPr lang="en-GB" sz="1600" dirty="0"/>
              <a:t>Q11: Our digital strategy for the company is clear. </a:t>
            </a:r>
          </a:p>
        </p:txBody>
      </p:sp>
      <p:sp>
        <p:nvSpPr>
          <p:cNvPr id="7" name="Slide Number Placeholder 3">
            <a:extLst>
              <a:ext uri="{FF2B5EF4-FFF2-40B4-BE49-F238E27FC236}">
                <a16:creationId xmlns:a16="http://schemas.microsoft.com/office/drawing/2014/main" id="{557658BA-D1DC-4D6E-B175-F82AEF8F8B65}"/>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13</a:t>
            </a:fld>
            <a:endParaRPr lang="en-US" dirty="0"/>
          </a:p>
        </p:txBody>
      </p:sp>
      <p:sp>
        <p:nvSpPr>
          <p:cNvPr id="8" name="Footer Placeholder 2">
            <a:extLst>
              <a:ext uri="{FF2B5EF4-FFF2-40B4-BE49-F238E27FC236}">
                <a16:creationId xmlns:a16="http://schemas.microsoft.com/office/drawing/2014/main" id="{412DE77C-E8B7-4FD5-8F18-C7AA1F71F735}"/>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5A3CA817-0691-41C2-AF60-021AAC7580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2312988"/>
            <a:ext cx="7200000" cy="2836526"/>
          </a:xfrm>
          <a:prstGeom prst="roundRect">
            <a:avLst>
              <a:gd name="adj" fmla="val 5937"/>
            </a:avLst>
          </a:prstGeom>
        </p:spPr>
      </p:pic>
    </p:spTree>
    <p:extLst>
      <p:ext uri="{BB962C8B-B14F-4D97-AF65-F5344CB8AC3E}">
        <p14:creationId xmlns:p14="http://schemas.microsoft.com/office/powerpoint/2010/main" val="235737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412967"/>
            <a:ext cx="7973441" cy="514505"/>
          </a:xfrm>
        </p:spPr>
        <p:txBody>
          <a:bodyPr>
            <a:noAutofit/>
          </a:bodyPr>
          <a:lstStyle/>
          <a:p>
            <a:r>
              <a:rPr lang="en-GB" sz="1400" dirty="0"/>
              <a:t>Q12: </a:t>
            </a:r>
            <a:r>
              <a:rPr lang="en-GB" sz="1400" dirty="0">
                <a:ea typeface="Tahoma"/>
              </a:rPr>
              <a:t>We are feeling confident we are on the right track with our evolving digital organisation model.</a:t>
            </a:r>
            <a:endParaRPr lang="en-GB" sz="1400" dirty="0"/>
          </a:p>
        </p:txBody>
      </p:sp>
      <p:sp>
        <p:nvSpPr>
          <p:cNvPr id="6" name="Slide Number Placeholder 3">
            <a:extLst>
              <a:ext uri="{FF2B5EF4-FFF2-40B4-BE49-F238E27FC236}">
                <a16:creationId xmlns:a16="http://schemas.microsoft.com/office/drawing/2014/main" id="{70EC6443-7E80-4532-BD9E-E42B05DBB18D}"/>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14</a:t>
            </a:fld>
            <a:endParaRPr lang="en-US" dirty="0"/>
          </a:p>
        </p:txBody>
      </p:sp>
      <p:sp>
        <p:nvSpPr>
          <p:cNvPr id="7" name="Footer Placeholder 2">
            <a:extLst>
              <a:ext uri="{FF2B5EF4-FFF2-40B4-BE49-F238E27FC236}">
                <a16:creationId xmlns:a16="http://schemas.microsoft.com/office/drawing/2014/main" id="{5B150A1B-E42F-4AD4-92F4-3B482593B9D7}"/>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15" name="Picture 14">
            <a:extLst>
              <a:ext uri="{FF2B5EF4-FFF2-40B4-BE49-F238E27FC236}">
                <a16:creationId xmlns:a16="http://schemas.microsoft.com/office/drawing/2014/main" id="{A0A3A5F0-B625-46C0-96F9-669DCE8A7D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24514" y="1299396"/>
            <a:ext cx="4656971" cy="5152204"/>
          </a:xfrm>
          <a:prstGeom prst="roundRect">
            <a:avLst>
              <a:gd name="adj" fmla="val 5512"/>
            </a:avLst>
          </a:prstGeom>
        </p:spPr>
      </p:pic>
    </p:spTree>
    <p:extLst>
      <p:ext uri="{BB962C8B-B14F-4D97-AF65-F5344CB8AC3E}">
        <p14:creationId xmlns:p14="http://schemas.microsoft.com/office/powerpoint/2010/main" val="1870185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412967"/>
            <a:ext cx="7956188" cy="514505"/>
          </a:xfrm>
        </p:spPr>
        <p:txBody>
          <a:bodyPr>
            <a:noAutofit/>
          </a:bodyPr>
          <a:lstStyle/>
          <a:p>
            <a:r>
              <a:rPr lang="en-GB" sz="1400" dirty="0"/>
              <a:t>Q13: </a:t>
            </a:r>
            <a:r>
              <a:rPr lang="en-GB" sz="1400" dirty="0">
                <a:ea typeface="Tahoma"/>
              </a:rPr>
              <a:t>We are managing the tensions between our future business model (i.e. digital solutions) and our legacy business model pretty well.</a:t>
            </a:r>
            <a:endParaRPr lang="en-GB" sz="1400" dirty="0"/>
          </a:p>
        </p:txBody>
      </p:sp>
      <p:sp>
        <p:nvSpPr>
          <p:cNvPr id="7" name="Slide Number Placeholder 3">
            <a:extLst>
              <a:ext uri="{FF2B5EF4-FFF2-40B4-BE49-F238E27FC236}">
                <a16:creationId xmlns:a16="http://schemas.microsoft.com/office/drawing/2014/main" id="{C97FC937-AC77-449C-9139-09022956C399}"/>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15</a:t>
            </a:fld>
            <a:endParaRPr lang="en-US" dirty="0"/>
          </a:p>
        </p:txBody>
      </p:sp>
      <p:sp>
        <p:nvSpPr>
          <p:cNvPr id="8" name="Footer Placeholder 2">
            <a:extLst>
              <a:ext uri="{FF2B5EF4-FFF2-40B4-BE49-F238E27FC236}">
                <a16:creationId xmlns:a16="http://schemas.microsoft.com/office/drawing/2014/main" id="{99378EA3-AA63-409B-BB5D-0D888822B255}"/>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105AE442-5E0B-4012-8F78-0C58F427F0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2312988"/>
            <a:ext cx="7200000" cy="3310934"/>
          </a:xfrm>
          <a:prstGeom prst="roundRect">
            <a:avLst>
              <a:gd name="adj" fmla="val 3535"/>
            </a:avLst>
          </a:prstGeom>
        </p:spPr>
      </p:pic>
    </p:spTree>
    <p:extLst>
      <p:ext uri="{BB962C8B-B14F-4D97-AF65-F5344CB8AC3E}">
        <p14:creationId xmlns:p14="http://schemas.microsoft.com/office/powerpoint/2010/main" val="3199267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412967"/>
            <a:ext cx="7956188" cy="514505"/>
          </a:xfrm>
        </p:spPr>
        <p:txBody>
          <a:bodyPr>
            <a:noAutofit/>
          </a:bodyPr>
          <a:lstStyle/>
          <a:p>
            <a:r>
              <a:rPr lang="en-GB" sz="1400" dirty="0"/>
              <a:t>Q14: Finding the right way to organise</a:t>
            </a:r>
            <a:r>
              <a:rPr lang="en-GB" sz="1400" dirty="0">
                <a:ea typeface="Tahoma"/>
              </a:rPr>
              <a:t> the digital components of our organisation is a top priority for us right now.</a:t>
            </a:r>
            <a:endParaRPr lang="en-GB" sz="1400" dirty="0"/>
          </a:p>
        </p:txBody>
      </p:sp>
      <p:sp>
        <p:nvSpPr>
          <p:cNvPr id="6" name="Slide Number Placeholder 3">
            <a:extLst>
              <a:ext uri="{FF2B5EF4-FFF2-40B4-BE49-F238E27FC236}">
                <a16:creationId xmlns:a16="http://schemas.microsoft.com/office/drawing/2014/main" id="{945F5267-F772-499A-8E9F-8058E745830A}"/>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16</a:t>
            </a:fld>
            <a:endParaRPr lang="en-US" dirty="0"/>
          </a:p>
        </p:txBody>
      </p:sp>
      <p:sp>
        <p:nvSpPr>
          <p:cNvPr id="7" name="Footer Placeholder 2">
            <a:extLst>
              <a:ext uri="{FF2B5EF4-FFF2-40B4-BE49-F238E27FC236}">
                <a16:creationId xmlns:a16="http://schemas.microsoft.com/office/drawing/2014/main" id="{F84E49DB-C615-4B5E-81FD-30D9C8BAEDD3}"/>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B59F2293-BCF4-485F-BE63-8631814A1A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2312988"/>
            <a:ext cx="7200000" cy="3296442"/>
          </a:xfrm>
          <a:prstGeom prst="roundRect">
            <a:avLst>
              <a:gd name="adj" fmla="val 5675"/>
            </a:avLst>
          </a:prstGeom>
        </p:spPr>
      </p:pic>
    </p:spTree>
    <p:extLst>
      <p:ext uri="{BB962C8B-B14F-4D97-AF65-F5344CB8AC3E}">
        <p14:creationId xmlns:p14="http://schemas.microsoft.com/office/powerpoint/2010/main" val="3652534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p:txBody>
          <a:bodyPr>
            <a:noAutofit/>
          </a:bodyPr>
          <a:lstStyle/>
          <a:p>
            <a:r>
              <a:rPr lang="en-GB" sz="1600" dirty="0"/>
              <a:t>Q15: Our current digital organisational model is</a:t>
            </a:r>
            <a:r>
              <a:rPr lang="en-GB" sz="1600" dirty="0">
                <a:ea typeface="Tahoma"/>
              </a:rPr>
              <a:t> effective.</a:t>
            </a:r>
            <a:endParaRPr lang="en-GB" sz="1600" dirty="0"/>
          </a:p>
        </p:txBody>
      </p:sp>
      <p:sp>
        <p:nvSpPr>
          <p:cNvPr id="7" name="Slide Number Placeholder 3">
            <a:extLst>
              <a:ext uri="{FF2B5EF4-FFF2-40B4-BE49-F238E27FC236}">
                <a16:creationId xmlns:a16="http://schemas.microsoft.com/office/drawing/2014/main" id="{7296E946-3F4D-46B5-8A44-DAFC115042F4}"/>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17</a:t>
            </a:fld>
            <a:endParaRPr lang="en-US" dirty="0"/>
          </a:p>
        </p:txBody>
      </p:sp>
      <p:sp>
        <p:nvSpPr>
          <p:cNvPr id="8" name="Footer Placeholder 2">
            <a:extLst>
              <a:ext uri="{FF2B5EF4-FFF2-40B4-BE49-F238E27FC236}">
                <a16:creationId xmlns:a16="http://schemas.microsoft.com/office/drawing/2014/main" id="{AB208219-629D-4610-8DBD-702EE623A247}"/>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EBD0B1B1-A41C-44E5-9876-270F2B0186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2312988"/>
            <a:ext cx="7200000" cy="3311658"/>
          </a:xfrm>
          <a:prstGeom prst="roundRect">
            <a:avLst>
              <a:gd name="adj" fmla="val 4851"/>
            </a:avLst>
          </a:prstGeom>
        </p:spPr>
      </p:pic>
    </p:spTree>
    <p:extLst>
      <p:ext uri="{BB962C8B-B14F-4D97-AF65-F5344CB8AC3E}">
        <p14:creationId xmlns:p14="http://schemas.microsoft.com/office/powerpoint/2010/main" val="15391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378463"/>
            <a:ext cx="8915400" cy="514505"/>
          </a:xfrm>
        </p:spPr>
        <p:txBody>
          <a:bodyPr>
            <a:noAutofit/>
          </a:bodyPr>
          <a:lstStyle/>
          <a:p>
            <a:r>
              <a:rPr lang="en-GB" sz="1200" dirty="0"/>
              <a:t>Q16: </a:t>
            </a:r>
            <a:r>
              <a:rPr lang="en-GB" sz="1200" dirty="0">
                <a:ea typeface="Tahoma"/>
              </a:rPr>
              <a:t>Our digital teams are working well with the more traditional parts of our business where </a:t>
            </a:r>
            <a:br>
              <a:rPr lang="en-GB" sz="1200" dirty="0">
                <a:ea typeface="Tahoma"/>
              </a:rPr>
            </a:br>
            <a:r>
              <a:rPr lang="en-GB" sz="1200" dirty="0">
                <a:ea typeface="Tahoma"/>
              </a:rPr>
              <a:t>those connections are important (e.g. with marketing, selling, product management, etc.).</a:t>
            </a:r>
            <a:endParaRPr lang="en-GB" sz="1200" dirty="0"/>
          </a:p>
        </p:txBody>
      </p:sp>
      <p:sp>
        <p:nvSpPr>
          <p:cNvPr id="6" name="Slide Number Placeholder 3">
            <a:extLst>
              <a:ext uri="{FF2B5EF4-FFF2-40B4-BE49-F238E27FC236}">
                <a16:creationId xmlns:a16="http://schemas.microsoft.com/office/drawing/2014/main" id="{10D441C8-DC56-456B-88E2-6BAA1EC9E48A}"/>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18</a:t>
            </a:fld>
            <a:endParaRPr lang="en-US" dirty="0"/>
          </a:p>
        </p:txBody>
      </p:sp>
      <p:sp>
        <p:nvSpPr>
          <p:cNvPr id="7" name="Footer Placeholder 2">
            <a:extLst>
              <a:ext uri="{FF2B5EF4-FFF2-40B4-BE49-F238E27FC236}">
                <a16:creationId xmlns:a16="http://schemas.microsoft.com/office/drawing/2014/main" id="{2DE7F67E-F89E-48EA-9500-CAFA903E89AB}"/>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D67A490C-D9AD-451F-A3F8-3E8394E9E8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2311878"/>
            <a:ext cx="7200000" cy="3369776"/>
          </a:xfrm>
          <a:prstGeom prst="roundRect">
            <a:avLst>
              <a:gd name="adj" fmla="val 6345"/>
            </a:avLst>
          </a:prstGeom>
        </p:spPr>
      </p:pic>
    </p:spTree>
    <p:extLst>
      <p:ext uri="{BB962C8B-B14F-4D97-AF65-F5344CB8AC3E}">
        <p14:creationId xmlns:p14="http://schemas.microsoft.com/office/powerpoint/2010/main" val="3072012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412967"/>
            <a:ext cx="8915400" cy="514505"/>
          </a:xfrm>
        </p:spPr>
        <p:txBody>
          <a:bodyPr>
            <a:noAutofit/>
          </a:bodyPr>
          <a:lstStyle/>
          <a:p>
            <a:r>
              <a:rPr lang="en-GB" sz="1400" dirty="0"/>
              <a:t>Q17: </a:t>
            </a:r>
            <a:r>
              <a:rPr lang="en-GB" sz="1400" dirty="0">
                <a:ea typeface="Tahoma"/>
              </a:rPr>
              <a:t>Our digital and HR teams have a strong relationship that is at the heart of our organisational transformation.</a:t>
            </a:r>
            <a:endParaRPr lang="en-GB" sz="1400" dirty="0"/>
          </a:p>
        </p:txBody>
      </p:sp>
      <p:sp>
        <p:nvSpPr>
          <p:cNvPr id="7" name="Slide Number Placeholder 3">
            <a:extLst>
              <a:ext uri="{FF2B5EF4-FFF2-40B4-BE49-F238E27FC236}">
                <a16:creationId xmlns:a16="http://schemas.microsoft.com/office/drawing/2014/main" id="{E032B7E3-A2AD-4805-A185-47CDBB91A22C}"/>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19</a:t>
            </a:fld>
            <a:endParaRPr lang="en-US" dirty="0"/>
          </a:p>
        </p:txBody>
      </p:sp>
      <p:sp>
        <p:nvSpPr>
          <p:cNvPr id="8" name="Footer Placeholder 2">
            <a:extLst>
              <a:ext uri="{FF2B5EF4-FFF2-40B4-BE49-F238E27FC236}">
                <a16:creationId xmlns:a16="http://schemas.microsoft.com/office/drawing/2014/main" id="{CFAA9D4B-90C7-4126-8951-8F97F5DAFA01}"/>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F0BD8101-062E-4106-9132-BCD3EBBE35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2312988"/>
            <a:ext cx="7200000" cy="2879281"/>
          </a:xfrm>
          <a:prstGeom prst="roundRect">
            <a:avLst>
              <a:gd name="adj" fmla="val 7103"/>
            </a:avLst>
          </a:prstGeom>
        </p:spPr>
      </p:pic>
    </p:spTree>
    <p:extLst>
      <p:ext uri="{BB962C8B-B14F-4D97-AF65-F5344CB8AC3E}">
        <p14:creationId xmlns:p14="http://schemas.microsoft.com/office/powerpoint/2010/main" val="193922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p:txBody>
          <a:bodyPr/>
          <a:lstStyle/>
          <a:p>
            <a:r>
              <a:rPr lang="en-GB" dirty="0"/>
              <a:t>Introduction</a:t>
            </a:r>
          </a:p>
        </p:txBody>
      </p:sp>
      <p:sp>
        <p:nvSpPr>
          <p:cNvPr id="6" name="TextBox 5">
            <a:extLst>
              <a:ext uri="{FF2B5EF4-FFF2-40B4-BE49-F238E27FC236}">
                <a16:creationId xmlns:a16="http://schemas.microsoft.com/office/drawing/2014/main" id="{21A7804E-A81E-4AA1-B30A-C58B2BEF0B71}"/>
              </a:ext>
            </a:extLst>
          </p:cNvPr>
          <p:cNvSpPr txBox="1"/>
          <p:nvPr/>
        </p:nvSpPr>
        <p:spPr>
          <a:xfrm>
            <a:off x="401746" y="1063834"/>
            <a:ext cx="9031179" cy="5293757"/>
          </a:xfrm>
          <a:prstGeom prst="rect">
            <a:avLst/>
          </a:prstGeom>
          <a:noFill/>
        </p:spPr>
        <p:txBody>
          <a:bodyPr wrap="square" rtlCol="0">
            <a:spAutoFit/>
          </a:bodyPr>
          <a:lstStyle/>
          <a:p>
            <a:pPr>
              <a:spcBef>
                <a:spcPts val="1200"/>
              </a:spcBef>
            </a:pPr>
            <a:r>
              <a:rPr lang="en-GB" sz="1800" dirty="0">
                <a:solidFill>
                  <a:srgbClr val="002147"/>
                </a:solidFill>
                <a:latin typeface="Tahoma" panose="020B0604030504040204" pitchFamily="34" charset="0"/>
                <a:ea typeface="Tahoma" panose="020B0604030504040204" pitchFamily="34" charset="0"/>
                <a:cs typeface="Tahoma" panose="020B0604030504040204" pitchFamily="34" charset="0"/>
              </a:rPr>
              <a:t>Today’s organisations exist in a context of rapid and continuous change, digital disruption, and complexity. The key challenge for organisation designers in this context is to balance the organisation’s core tension between agility and scale. </a:t>
            </a:r>
          </a:p>
          <a:p>
            <a:pPr>
              <a:spcBef>
                <a:spcPts val="1200"/>
              </a:spcBef>
            </a:pPr>
            <a:r>
              <a:rPr lang="en-GB" sz="1800" dirty="0">
                <a:solidFill>
                  <a:srgbClr val="002147"/>
                </a:solidFill>
                <a:latin typeface="Tahoma" panose="020B0604030504040204" pitchFamily="34" charset="0"/>
                <a:ea typeface="Tahoma" panose="020B0604030504040204" pitchFamily="34" charset="0"/>
                <a:cs typeface="Tahoma" panose="020B0604030504040204" pitchFamily="34" charset="0"/>
              </a:rPr>
              <a:t>CRF’s 2018 research report, </a:t>
            </a:r>
            <a:r>
              <a:rPr lang="en-GB" sz="1800" dirty="0">
                <a:solidFill>
                  <a:srgbClr val="0000FF"/>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Designing Adaptable Organisations for Tomorrow’s Challenges</a:t>
            </a:r>
            <a:r>
              <a:rPr lang="en-GB" sz="1800" dirty="0">
                <a:solidFill>
                  <a:srgbClr val="002147"/>
                </a:solidFill>
                <a:latin typeface="Tahoma" panose="020B0604030504040204" pitchFamily="34" charset="0"/>
                <a:ea typeface="Tahoma" panose="020B0604030504040204" pitchFamily="34" charset="0"/>
                <a:cs typeface="Tahoma" panose="020B0604030504040204" pitchFamily="34" charset="0"/>
              </a:rPr>
              <a:t>, explores these issues. We find that organisations’ ability to apply organisation design insights and best practice in order to adapt and remain competitive is underdeveloped.</a:t>
            </a:r>
          </a:p>
          <a:p>
            <a:pPr>
              <a:spcBef>
                <a:spcPts val="1200"/>
              </a:spcBef>
            </a:pPr>
            <a:r>
              <a:rPr lang="en-GB" sz="1800" dirty="0">
                <a:solidFill>
                  <a:srgbClr val="002147"/>
                </a:solidFill>
                <a:latin typeface="Tahoma" panose="020B0604030504040204" pitchFamily="34" charset="0"/>
                <a:ea typeface="Tahoma" panose="020B0604030504040204" pitchFamily="34" charset="0"/>
                <a:cs typeface="Tahoma" panose="020B0604030504040204" pitchFamily="34" charset="0"/>
              </a:rPr>
              <a:t>Our research included a survey that assessed the current pace of change and redesign in organisations, organisational capability for design and for digital, and other challenges related to organisation design, such as credibility with leadership.</a:t>
            </a:r>
          </a:p>
          <a:p>
            <a:pPr>
              <a:spcBef>
                <a:spcPts val="1200"/>
              </a:spcBef>
            </a:pPr>
            <a:r>
              <a:rPr lang="en-GB" sz="1800" dirty="0">
                <a:solidFill>
                  <a:srgbClr val="002147"/>
                </a:solidFill>
                <a:latin typeface="Tahoma" panose="020B0604030504040204" pitchFamily="34" charset="0"/>
                <a:ea typeface="Tahoma" panose="020B0604030504040204" pitchFamily="34" charset="0"/>
                <a:cs typeface="Tahoma" panose="020B0604030504040204" pitchFamily="34" charset="0"/>
              </a:rPr>
              <a:t>This document shares the results of our survey. The data are available for you to use to support your work. For example, the data may help you clarify the challenges and priorities your organisation is likely to encounter as you design your organisation to meet current and future strategic challenges, or may be used to support a case for change in your organisation.</a:t>
            </a:r>
          </a:p>
          <a:p>
            <a:endParaRPr lang="en-GB" dirty="0"/>
          </a:p>
          <a:p>
            <a:endParaRPr lang="en-GB" dirty="0"/>
          </a:p>
        </p:txBody>
      </p:sp>
      <p:sp>
        <p:nvSpPr>
          <p:cNvPr id="9" name="Slide Number Placeholder 3">
            <a:extLst>
              <a:ext uri="{FF2B5EF4-FFF2-40B4-BE49-F238E27FC236}">
                <a16:creationId xmlns:a16="http://schemas.microsoft.com/office/drawing/2014/main" id="{7A96A514-CEB0-4D1E-AFEC-D13C2111A8CF}"/>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2</a:t>
            </a:fld>
            <a:endParaRPr lang="en-US" dirty="0"/>
          </a:p>
        </p:txBody>
      </p:sp>
      <p:sp>
        <p:nvSpPr>
          <p:cNvPr id="10" name="Footer Placeholder 2">
            <a:extLst>
              <a:ext uri="{FF2B5EF4-FFF2-40B4-BE49-F238E27FC236}">
                <a16:creationId xmlns:a16="http://schemas.microsoft.com/office/drawing/2014/main" id="{5D6E60F1-52CC-4CCD-81F2-FBCDDC6B948A}"/>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spTree>
    <p:extLst>
      <p:ext uri="{BB962C8B-B14F-4D97-AF65-F5344CB8AC3E}">
        <p14:creationId xmlns:p14="http://schemas.microsoft.com/office/powerpoint/2010/main" val="2430661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412967"/>
            <a:ext cx="8915400" cy="514505"/>
          </a:xfrm>
        </p:spPr>
        <p:txBody>
          <a:bodyPr>
            <a:noAutofit/>
          </a:bodyPr>
          <a:lstStyle/>
          <a:p>
            <a:r>
              <a:rPr lang="en-GB" sz="1400" dirty="0"/>
              <a:t>Q18: </a:t>
            </a:r>
            <a:r>
              <a:rPr lang="en-GB" sz="1400" dirty="0">
                <a:ea typeface="Tahoma"/>
              </a:rPr>
              <a:t>How does your organisation approach organisation design initiatives? </a:t>
            </a:r>
            <a:br>
              <a:rPr lang="en-GB" sz="1400" dirty="0">
                <a:ea typeface="Tahoma"/>
              </a:rPr>
            </a:br>
            <a:r>
              <a:rPr lang="en-GB" sz="1400" dirty="0">
                <a:ea typeface="Tahoma"/>
              </a:rPr>
              <a:t>Choose all that apply.</a:t>
            </a:r>
            <a:endParaRPr lang="en-GB" sz="1400" dirty="0"/>
          </a:p>
        </p:txBody>
      </p:sp>
      <p:sp>
        <p:nvSpPr>
          <p:cNvPr id="6" name="Slide Number Placeholder 3">
            <a:extLst>
              <a:ext uri="{FF2B5EF4-FFF2-40B4-BE49-F238E27FC236}">
                <a16:creationId xmlns:a16="http://schemas.microsoft.com/office/drawing/2014/main" id="{22E5683D-2AC2-4283-B560-6823A737687E}"/>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20</a:t>
            </a:fld>
            <a:endParaRPr lang="en-US" dirty="0"/>
          </a:p>
        </p:txBody>
      </p:sp>
      <p:sp>
        <p:nvSpPr>
          <p:cNvPr id="7" name="Footer Placeholder 2">
            <a:extLst>
              <a:ext uri="{FF2B5EF4-FFF2-40B4-BE49-F238E27FC236}">
                <a16:creationId xmlns:a16="http://schemas.microsoft.com/office/drawing/2014/main" id="{E89E1AFB-B515-4CF1-99A2-2F97E5CA390A}"/>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6F1C3990-F32F-4657-B5EF-128F294BCB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1708028"/>
            <a:ext cx="7200000" cy="4147116"/>
          </a:xfrm>
          <a:prstGeom prst="roundRect">
            <a:avLst>
              <a:gd name="adj" fmla="val 6183"/>
            </a:avLst>
          </a:prstGeom>
        </p:spPr>
      </p:pic>
    </p:spTree>
    <p:extLst>
      <p:ext uri="{BB962C8B-B14F-4D97-AF65-F5344CB8AC3E}">
        <p14:creationId xmlns:p14="http://schemas.microsoft.com/office/powerpoint/2010/main" val="87994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p:txBody>
          <a:bodyPr>
            <a:noAutofit/>
          </a:bodyPr>
          <a:lstStyle/>
          <a:p>
            <a:r>
              <a:rPr lang="en-GB" sz="1400" dirty="0"/>
              <a:t>Q19: Who typically</a:t>
            </a:r>
            <a:r>
              <a:rPr lang="en-GB" sz="1400" dirty="0">
                <a:ea typeface="Tahoma"/>
              </a:rPr>
              <a:t> takes the lead in developing organisation design options/solutions?</a:t>
            </a:r>
            <a:endParaRPr lang="en-GB" sz="1400" dirty="0"/>
          </a:p>
        </p:txBody>
      </p:sp>
      <p:sp>
        <p:nvSpPr>
          <p:cNvPr id="6" name="Slide Number Placeholder 3">
            <a:extLst>
              <a:ext uri="{FF2B5EF4-FFF2-40B4-BE49-F238E27FC236}">
                <a16:creationId xmlns:a16="http://schemas.microsoft.com/office/drawing/2014/main" id="{CFD55000-FE93-4F19-9238-EDD7B527CC5A}"/>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21</a:t>
            </a:fld>
            <a:endParaRPr lang="en-US" dirty="0"/>
          </a:p>
        </p:txBody>
      </p:sp>
      <p:sp>
        <p:nvSpPr>
          <p:cNvPr id="7" name="Footer Placeholder 2">
            <a:extLst>
              <a:ext uri="{FF2B5EF4-FFF2-40B4-BE49-F238E27FC236}">
                <a16:creationId xmlns:a16="http://schemas.microsoft.com/office/drawing/2014/main" id="{B3CD0E1F-929A-42B3-8408-02499EF97A68}"/>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396D3243-EF04-4301-B0FB-B9F4BFAA5E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16464" y="1315528"/>
            <a:ext cx="4270836" cy="5166264"/>
          </a:xfrm>
          <a:prstGeom prst="roundRect">
            <a:avLst>
              <a:gd name="adj" fmla="val 6751"/>
            </a:avLst>
          </a:prstGeom>
        </p:spPr>
      </p:pic>
    </p:spTree>
    <p:extLst>
      <p:ext uri="{BB962C8B-B14F-4D97-AF65-F5344CB8AC3E}">
        <p14:creationId xmlns:p14="http://schemas.microsoft.com/office/powerpoint/2010/main" val="377421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p:txBody>
          <a:bodyPr>
            <a:noAutofit/>
          </a:bodyPr>
          <a:lstStyle/>
          <a:p>
            <a:r>
              <a:rPr lang="en-GB" sz="1400" dirty="0"/>
              <a:t>Q20: We use data and analytics</a:t>
            </a:r>
            <a:r>
              <a:rPr lang="en-GB" sz="1400" dirty="0">
                <a:ea typeface="Tahoma"/>
              </a:rPr>
              <a:t> extensively in our organisation design initiatives.</a:t>
            </a:r>
          </a:p>
        </p:txBody>
      </p:sp>
      <p:sp>
        <p:nvSpPr>
          <p:cNvPr id="6" name="Slide Number Placeholder 3">
            <a:extLst>
              <a:ext uri="{FF2B5EF4-FFF2-40B4-BE49-F238E27FC236}">
                <a16:creationId xmlns:a16="http://schemas.microsoft.com/office/drawing/2014/main" id="{C7EABCEA-9943-49E7-AAC0-C8F40F63622F}"/>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22</a:t>
            </a:fld>
            <a:endParaRPr lang="en-US" dirty="0"/>
          </a:p>
        </p:txBody>
      </p:sp>
      <p:sp>
        <p:nvSpPr>
          <p:cNvPr id="7" name="Footer Placeholder 2">
            <a:extLst>
              <a:ext uri="{FF2B5EF4-FFF2-40B4-BE49-F238E27FC236}">
                <a16:creationId xmlns:a16="http://schemas.microsoft.com/office/drawing/2014/main" id="{D14D4F1B-89AE-4071-96F2-B8582D9825BC}"/>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236740BA-6F99-4E4C-B4D6-9FBD49C184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2312988"/>
            <a:ext cx="7200000" cy="2836526"/>
          </a:xfrm>
          <a:prstGeom prst="roundRect">
            <a:avLst>
              <a:gd name="adj" fmla="val 5426"/>
            </a:avLst>
          </a:prstGeom>
        </p:spPr>
      </p:pic>
    </p:spTree>
    <p:extLst>
      <p:ext uri="{BB962C8B-B14F-4D97-AF65-F5344CB8AC3E}">
        <p14:creationId xmlns:p14="http://schemas.microsoft.com/office/powerpoint/2010/main" val="2544075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421594"/>
            <a:ext cx="8915400" cy="514505"/>
          </a:xfrm>
        </p:spPr>
        <p:txBody>
          <a:bodyPr>
            <a:noAutofit/>
          </a:bodyPr>
          <a:lstStyle/>
          <a:p>
            <a:r>
              <a:rPr lang="en-GB" sz="1400" dirty="0"/>
              <a:t>Q21: How does data</a:t>
            </a:r>
            <a:r>
              <a:rPr lang="en-GB" sz="1400" dirty="0">
                <a:ea typeface="Tahoma"/>
              </a:rPr>
              <a:t> and analytics contribute to your organisation design initiatives? </a:t>
            </a:r>
            <a:br>
              <a:rPr lang="en-GB" sz="1400" dirty="0">
                <a:ea typeface="Tahoma"/>
              </a:rPr>
            </a:br>
            <a:r>
              <a:rPr lang="en-GB" sz="1400" dirty="0">
                <a:ea typeface="Tahoma"/>
              </a:rPr>
              <a:t>Choose all that apply.</a:t>
            </a:r>
            <a:endParaRPr lang="en-GB" sz="1400" dirty="0"/>
          </a:p>
        </p:txBody>
      </p:sp>
      <p:sp>
        <p:nvSpPr>
          <p:cNvPr id="6" name="Slide Number Placeholder 3">
            <a:extLst>
              <a:ext uri="{FF2B5EF4-FFF2-40B4-BE49-F238E27FC236}">
                <a16:creationId xmlns:a16="http://schemas.microsoft.com/office/drawing/2014/main" id="{2EFDEBA7-91CC-4686-8728-B7DC1E01BF9A}"/>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23</a:t>
            </a:fld>
            <a:endParaRPr lang="en-US" dirty="0"/>
          </a:p>
        </p:txBody>
      </p:sp>
      <p:sp>
        <p:nvSpPr>
          <p:cNvPr id="7" name="Footer Placeholder 2">
            <a:extLst>
              <a:ext uri="{FF2B5EF4-FFF2-40B4-BE49-F238E27FC236}">
                <a16:creationId xmlns:a16="http://schemas.microsoft.com/office/drawing/2014/main" id="{237B4D97-6D4F-49C8-AAEC-F6F0ECB88596}"/>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64B1E279-6F77-43CA-A35F-3311A61579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1708031"/>
            <a:ext cx="7200000" cy="4160884"/>
          </a:xfrm>
          <a:prstGeom prst="roundRect">
            <a:avLst>
              <a:gd name="adj" fmla="val 4824"/>
            </a:avLst>
          </a:prstGeom>
        </p:spPr>
      </p:pic>
    </p:spTree>
    <p:extLst>
      <p:ext uri="{BB962C8B-B14F-4D97-AF65-F5344CB8AC3E}">
        <p14:creationId xmlns:p14="http://schemas.microsoft.com/office/powerpoint/2010/main" val="925547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421595"/>
            <a:ext cx="7973441" cy="514505"/>
          </a:xfrm>
        </p:spPr>
        <p:txBody>
          <a:bodyPr>
            <a:noAutofit/>
          </a:bodyPr>
          <a:lstStyle/>
          <a:p>
            <a:r>
              <a:rPr lang="en-GB" sz="1400" dirty="0"/>
              <a:t>Q22: Our business leaders believe that our HR organisation is prepared to support them to solve organisation design issues.</a:t>
            </a:r>
          </a:p>
        </p:txBody>
      </p:sp>
      <p:sp>
        <p:nvSpPr>
          <p:cNvPr id="7" name="Slide Number Placeholder 3">
            <a:extLst>
              <a:ext uri="{FF2B5EF4-FFF2-40B4-BE49-F238E27FC236}">
                <a16:creationId xmlns:a16="http://schemas.microsoft.com/office/drawing/2014/main" id="{E68AD243-1CBA-4606-98D1-D2E1784153F2}"/>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24</a:t>
            </a:fld>
            <a:endParaRPr lang="en-US" dirty="0"/>
          </a:p>
        </p:txBody>
      </p:sp>
      <p:sp>
        <p:nvSpPr>
          <p:cNvPr id="8" name="Footer Placeholder 2">
            <a:extLst>
              <a:ext uri="{FF2B5EF4-FFF2-40B4-BE49-F238E27FC236}">
                <a16:creationId xmlns:a16="http://schemas.microsoft.com/office/drawing/2014/main" id="{DB41D760-338E-42CD-B664-632C6874582E}"/>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BFB0DBCD-C17B-4B1C-B497-41278115F8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2312988"/>
            <a:ext cx="7200000" cy="3358665"/>
          </a:xfrm>
          <a:prstGeom prst="roundRect">
            <a:avLst>
              <a:gd name="adj" fmla="val 4585"/>
            </a:avLst>
          </a:prstGeom>
        </p:spPr>
      </p:pic>
    </p:spTree>
    <p:extLst>
      <p:ext uri="{BB962C8B-B14F-4D97-AF65-F5344CB8AC3E}">
        <p14:creationId xmlns:p14="http://schemas.microsoft.com/office/powerpoint/2010/main" val="1546634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p:txBody>
          <a:bodyPr>
            <a:noAutofit/>
          </a:bodyPr>
          <a:lstStyle/>
          <a:p>
            <a:r>
              <a:rPr lang="en-GB" sz="1600" dirty="0"/>
              <a:t>Q23: We have strong organisation design capability within HR.</a:t>
            </a:r>
          </a:p>
        </p:txBody>
      </p:sp>
      <p:sp>
        <p:nvSpPr>
          <p:cNvPr id="7" name="Slide Number Placeholder 3">
            <a:extLst>
              <a:ext uri="{FF2B5EF4-FFF2-40B4-BE49-F238E27FC236}">
                <a16:creationId xmlns:a16="http://schemas.microsoft.com/office/drawing/2014/main" id="{6DC3CE83-4340-47BD-BF4E-14D9FEDF4EA3}"/>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25</a:t>
            </a:fld>
            <a:endParaRPr lang="en-US" dirty="0"/>
          </a:p>
        </p:txBody>
      </p:sp>
      <p:sp>
        <p:nvSpPr>
          <p:cNvPr id="8" name="Footer Placeholder 2">
            <a:extLst>
              <a:ext uri="{FF2B5EF4-FFF2-40B4-BE49-F238E27FC236}">
                <a16:creationId xmlns:a16="http://schemas.microsoft.com/office/drawing/2014/main" id="{3C909717-D8F5-4A6B-AF70-269B14504C3B}"/>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BAF9EE71-FE5F-4B0A-8A45-C24AF9BF33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21895" y="1264519"/>
            <a:ext cx="4719184" cy="5187082"/>
          </a:xfrm>
          <a:prstGeom prst="roundRect">
            <a:avLst>
              <a:gd name="adj" fmla="val 8404"/>
            </a:avLst>
          </a:prstGeom>
        </p:spPr>
      </p:pic>
    </p:spTree>
    <p:extLst>
      <p:ext uri="{BB962C8B-B14F-4D97-AF65-F5344CB8AC3E}">
        <p14:creationId xmlns:p14="http://schemas.microsoft.com/office/powerpoint/2010/main" val="3558738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412968"/>
            <a:ext cx="7990693" cy="514505"/>
          </a:xfrm>
        </p:spPr>
        <p:txBody>
          <a:bodyPr>
            <a:noAutofit/>
          </a:bodyPr>
          <a:lstStyle/>
          <a:p>
            <a:r>
              <a:rPr lang="en-GB" sz="1400" dirty="0"/>
              <a:t>Q24: We need to strengthen our organisation design capability for HR in the following areas.</a:t>
            </a:r>
          </a:p>
        </p:txBody>
      </p:sp>
      <p:sp>
        <p:nvSpPr>
          <p:cNvPr id="6" name="Slide Number Placeholder 3">
            <a:extLst>
              <a:ext uri="{FF2B5EF4-FFF2-40B4-BE49-F238E27FC236}">
                <a16:creationId xmlns:a16="http://schemas.microsoft.com/office/drawing/2014/main" id="{B5720820-ADB9-4BDC-A7F4-5898F4CC82A4}"/>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26</a:t>
            </a:fld>
            <a:endParaRPr lang="en-US" dirty="0"/>
          </a:p>
        </p:txBody>
      </p:sp>
      <p:sp>
        <p:nvSpPr>
          <p:cNvPr id="7" name="Footer Placeholder 2">
            <a:extLst>
              <a:ext uri="{FF2B5EF4-FFF2-40B4-BE49-F238E27FC236}">
                <a16:creationId xmlns:a16="http://schemas.microsoft.com/office/drawing/2014/main" id="{518CFE96-DB16-47EB-98A4-BF3AF1B21ADD}"/>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D404F029-EAFC-4570-8AD6-A8F1D2735E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30798" y="1175869"/>
            <a:ext cx="5644404" cy="5275731"/>
          </a:xfrm>
          <a:prstGeom prst="roundRect">
            <a:avLst>
              <a:gd name="adj" fmla="val 4607"/>
            </a:avLst>
          </a:prstGeom>
        </p:spPr>
      </p:pic>
    </p:spTree>
    <p:extLst>
      <p:ext uri="{BB962C8B-B14F-4D97-AF65-F5344CB8AC3E}">
        <p14:creationId xmlns:p14="http://schemas.microsoft.com/office/powerpoint/2010/main" val="937067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412968"/>
            <a:ext cx="7956188" cy="514505"/>
          </a:xfrm>
        </p:spPr>
        <p:txBody>
          <a:bodyPr>
            <a:noAutofit/>
          </a:bodyPr>
          <a:lstStyle/>
          <a:p>
            <a:r>
              <a:rPr lang="en-GB" sz="1400" dirty="0"/>
              <a:t>Q25: Has your HR function gone through a significant restructure over the last three years, or is one currently ongoing?</a:t>
            </a:r>
          </a:p>
        </p:txBody>
      </p:sp>
      <p:sp>
        <p:nvSpPr>
          <p:cNvPr id="6" name="Slide Number Placeholder 3">
            <a:extLst>
              <a:ext uri="{FF2B5EF4-FFF2-40B4-BE49-F238E27FC236}">
                <a16:creationId xmlns:a16="http://schemas.microsoft.com/office/drawing/2014/main" id="{E00C7FE2-981D-4B12-917E-012080D4AFA9}"/>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27</a:t>
            </a:fld>
            <a:endParaRPr lang="en-US" dirty="0"/>
          </a:p>
        </p:txBody>
      </p:sp>
      <p:sp>
        <p:nvSpPr>
          <p:cNvPr id="8" name="Footer Placeholder 2">
            <a:extLst>
              <a:ext uri="{FF2B5EF4-FFF2-40B4-BE49-F238E27FC236}">
                <a16:creationId xmlns:a16="http://schemas.microsoft.com/office/drawing/2014/main" id="{392D458F-4891-4141-AD1E-26E907D97342}"/>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19C8E54C-840D-41B6-99FA-5A027A169F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88804" y="1276709"/>
            <a:ext cx="4728392" cy="5174891"/>
          </a:xfrm>
          <a:prstGeom prst="roundRect">
            <a:avLst>
              <a:gd name="adj" fmla="val 6751"/>
            </a:avLst>
          </a:prstGeom>
        </p:spPr>
      </p:pic>
    </p:spTree>
    <p:extLst>
      <p:ext uri="{BB962C8B-B14F-4D97-AF65-F5344CB8AC3E}">
        <p14:creationId xmlns:p14="http://schemas.microsoft.com/office/powerpoint/2010/main" val="3098251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p:txBody>
          <a:bodyPr>
            <a:noAutofit/>
          </a:bodyPr>
          <a:lstStyle/>
          <a:p>
            <a:r>
              <a:rPr lang="en-GB" sz="1400" dirty="0"/>
              <a:t>Q26: Is there a plan to significantly restructure the HR function over the next two years?</a:t>
            </a:r>
          </a:p>
        </p:txBody>
      </p:sp>
      <p:sp>
        <p:nvSpPr>
          <p:cNvPr id="7" name="Slide Number Placeholder 3">
            <a:extLst>
              <a:ext uri="{FF2B5EF4-FFF2-40B4-BE49-F238E27FC236}">
                <a16:creationId xmlns:a16="http://schemas.microsoft.com/office/drawing/2014/main" id="{25E37A56-3CD3-4A84-8007-A1C3777FE5ED}"/>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28</a:t>
            </a:fld>
            <a:endParaRPr lang="en-US" dirty="0"/>
          </a:p>
        </p:txBody>
      </p:sp>
      <p:sp>
        <p:nvSpPr>
          <p:cNvPr id="8" name="Footer Placeholder 2">
            <a:extLst>
              <a:ext uri="{FF2B5EF4-FFF2-40B4-BE49-F238E27FC236}">
                <a16:creationId xmlns:a16="http://schemas.microsoft.com/office/drawing/2014/main" id="{94C10619-7D78-4BF5-9E00-3B21A07B4454}"/>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11" name="Picture 10">
            <a:extLst>
              <a:ext uri="{FF2B5EF4-FFF2-40B4-BE49-F238E27FC236}">
                <a16:creationId xmlns:a16="http://schemas.microsoft.com/office/drawing/2014/main" id="{E611F64F-6B37-4249-9806-4D76A28A97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04267" y="1243466"/>
            <a:ext cx="4697466" cy="5208135"/>
          </a:xfrm>
          <a:prstGeom prst="roundRect">
            <a:avLst>
              <a:gd name="adj" fmla="val 6338"/>
            </a:avLst>
          </a:prstGeom>
        </p:spPr>
      </p:pic>
    </p:spTree>
    <p:extLst>
      <p:ext uri="{BB962C8B-B14F-4D97-AF65-F5344CB8AC3E}">
        <p14:creationId xmlns:p14="http://schemas.microsoft.com/office/powerpoint/2010/main" val="3860757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p:txBody>
          <a:bodyPr>
            <a:noAutofit/>
          </a:bodyPr>
          <a:lstStyle/>
          <a:p>
            <a:r>
              <a:rPr lang="en-GB" dirty="0"/>
              <a:t>Conclusions</a:t>
            </a:r>
          </a:p>
        </p:txBody>
      </p:sp>
      <p:sp>
        <p:nvSpPr>
          <p:cNvPr id="2" name="Rectangle 1">
            <a:extLst>
              <a:ext uri="{FF2B5EF4-FFF2-40B4-BE49-F238E27FC236}">
                <a16:creationId xmlns:a16="http://schemas.microsoft.com/office/drawing/2014/main" id="{E86BA597-D1EB-4A9D-A2A5-AB5C4E6B2AAC}"/>
              </a:ext>
            </a:extLst>
          </p:cNvPr>
          <p:cNvSpPr/>
          <p:nvPr/>
        </p:nvSpPr>
        <p:spPr>
          <a:xfrm>
            <a:off x="391800" y="1079602"/>
            <a:ext cx="8915400" cy="4170372"/>
          </a:xfrm>
          <a:prstGeom prst="rect">
            <a:avLst/>
          </a:prstGeom>
        </p:spPr>
        <p:txBody>
          <a:bodyPr wrap="square">
            <a:spAutoFit/>
          </a:bodyPr>
          <a:lstStyle/>
          <a:p>
            <a:pPr marL="285750" indent="-285750">
              <a:spcBef>
                <a:spcPts val="1200"/>
              </a:spcBef>
              <a:buFont typeface="Arial" panose="020B0604020202020204" pitchFamily="34" charset="0"/>
              <a:buChar char="•"/>
            </a:pPr>
            <a:r>
              <a:rPr lang="en-GB" sz="1800" dirty="0">
                <a:solidFill>
                  <a:srgbClr val="002147"/>
                </a:solidFill>
                <a:latin typeface="Tahoma" panose="020B0604030504040204" pitchFamily="34" charset="0"/>
                <a:ea typeface="Tahoma" panose="020B0604030504040204" pitchFamily="34" charset="0"/>
                <a:cs typeface="Tahoma" panose="020B0604030504040204" pitchFamily="34" charset="0"/>
              </a:rPr>
              <a:t>The environment for organisations today is characterised by complexity, rapid change, and digital disruption. To remain competitive in this context, organisations must meet the key organisation design challenge of balancing agility and scale.</a:t>
            </a:r>
          </a:p>
          <a:p>
            <a:pPr marL="285750" indent="-285750">
              <a:spcBef>
                <a:spcPts val="1200"/>
              </a:spcBef>
              <a:buFont typeface="Arial" panose="020B0604020202020204" pitchFamily="34" charset="0"/>
              <a:buChar char="•"/>
            </a:pPr>
            <a:r>
              <a:rPr lang="en-GB" sz="1800" dirty="0">
                <a:solidFill>
                  <a:srgbClr val="002147"/>
                </a:solidFill>
                <a:latin typeface="Tahoma" panose="020B0604030504040204" pitchFamily="34" charset="0"/>
                <a:ea typeface="Tahoma" panose="020B0604030504040204" pitchFamily="34" charset="0"/>
                <a:cs typeface="Tahoma" panose="020B0604030504040204" pitchFamily="34" charset="0"/>
              </a:rPr>
              <a:t>Organisation design is a highly complex and technical subject, requiring a deep understanding of business strategy, process, relationships, structure, and people.</a:t>
            </a:r>
          </a:p>
          <a:p>
            <a:pPr marL="285750" indent="-285750">
              <a:spcBef>
                <a:spcPts val="1200"/>
              </a:spcBef>
              <a:buFont typeface="Arial" panose="020B0604020202020204" pitchFamily="34" charset="0"/>
              <a:buChar char="•"/>
            </a:pPr>
            <a:r>
              <a:rPr lang="en-GB" sz="1800" dirty="0">
                <a:solidFill>
                  <a:srgbClr val="002147"/>
                </a:solidFill>
                <a:latin typeface="Tahoma" panose="020B0604030504040204" pitchFamily="34" charset="0"/>
                <a:ea typeface="Tahoma" panose="020B0604030504040204" pitchFamily="34" charset="0"/>
                <a:cs typeface="Tahoma" panose="020B0604030504040204" pitchFamily="34" charset="0"/>
              </a:rPr>
              <a:t>Organisations are adaptable systems, not machines, and need to be designed as such. The design of networks, relationships, and the interfaces between different parts of the organisation requires the same careful attention as the design of structures, hierarchies, and decision rights.</a:t>
            </a:r>
          </a:p>
          <a:p>
            <a:pPr marL="285750" indent="-285750">
              <a:spcBef>
                <a:spcPts val="1200"/>
              </a:spcBef>
              <a:buFont typeface="Arial" panose="020B0604020202020204" pitchFamily="34" charset="0"/>
              <a:buChar char="•"/>
            </a:pPr>
            <a:r>
              <a:rPr lang="en-GB" sz="1800" dirty="0">
                <a:solidFill>
                  <a:srgbClr val="002147"/>
                </a:solidFill>
                <a:latin typeface="Tahoma" panose="020B0604030504040204" pitchFamily="34" charset="0"/>
                <a:ea typeface="Tahoma" panose="020B0604030504040204" pitchFamily="34" charset="0"/>
                <a:cs typeface="Tahoma" panose="020B0604030504040204" pitchFamily="34" charset="0"/>
              </a:rPr>
              <a:t>Organisation design has the potential to be a source of competitive advantage, but it is an underdeveloped capability in HR. Most organisations would benefit from investing in their capability in this area.</a:t>
            </a:r>
          </a:p>
          <a:p>
            <a:pPr marL="342900" indent="-342900">
              <a:buFont typeface="Arial" panose="020B0604020202020204" pitchFamily="34" charset="0"/>
              <a:buChar char="•"/>
            </a:pPr>
            <a:endParaRPr lang="en-GB" dirty="0"/>
          </a:p>
        </p:txBody>
      </p:sp>
      <p:sp>
        <p:nvSpPr>
          <p:cNvPr id="6" name="Slide Number Placeholder 3">
            <a:extLst>
              <a:ext uri="{FF2B5EF4-FFF2-40B4-BE49-F238E27FC236}">
                <a16:creationId xmlns:a16="http://schemas.microsoft.com/office/drawing/2014/main" id="{D1981CFF-49D1-41E1-A1C0-926E7A3DE3E6}"/>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29</a:t>
            </a:fld>
            <a:endParaRPr lang="en-US" dirty="0"/>
          </a:p>
        </p:txBody>
      </p:sp>
      <p:sp>
        <p:nvSpPr>
          <p:cNvPr id="7" name="Footer Placeholder 2">
            <a:extLst>
              <a:ext uri="{FF2B5EF4-FFF2-40B4-BE49-F238E27FC236}">
                <a16:creationId xmlns:a16="http://schemas.microsoft.com/office/drawing/2014/main" id="{6D7D0EAF-C3B7-485F-B680-9FECCF4ECB9E}"/>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spTree>
    <p:extLst>
      <p:ext uri="{BB962C8B-B14F-4D97-AF65-F5344CB8AC3E}">
        <p14:creationId xmlns:p14="http://schemas.microsoft.com/office/powerpoint/2010/main" val="195289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412967"/>
            <a:ext cx="7956188" cy="514505"/>
          </a:xfrm>
        </p:spPr>
        <p:txBody>
          <a:bodyPr>
            <a:noAutofit/>
          </a:bodyPr>
          <a:lstStyle/>
          <a:p>
            <a:r>
              <a:rPr lang="en-GB" sz="1400" dirty="0"/>
              <a:t>Q1: Has your organisation undergone a significant business restructure/organisation redesign over the last three years, or is one ongoing?</a:t>
            </a:r>
          </a:p>
        </p:txBody>
      </p:sp>
      <p:sp>
        <p:nvSpPr>
          <p:cNvPr id="9" name="Slide Number Placeholder 3">
            <a:extLst>
              <a:ext uri="{FF2B5EF4-FFF2-40B4-BE49-F238E27FC236}">
                <a16:creationId xmlns:a16="http://schemas.microsoft.com/office/drawing/2014/main" id="{FD0180BF-3D2A-45F0-A406-F9EC5378AFBB}"/>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3</a:t>
            </a:fld>
            <a:endParaRPr lang="en-US" dirty="0"/>
          </a:p>
        </p:txBody>
      </p:sp>
      <p:sp>
        <p:nvSpPr>
          <p:cNvPr id="10" name="Footer Placeholder 2">
            <a:extLst>
              <a:ext uri="{FF2B5EF4-FFF2-40B4-BE49-F238E27FC236}">
                <a16:creationId xmlns:a16="http://schemas.microsoft.com/office/drawing/2014/main" id="{08D2E3AB-11EF-4785-8F77-1E5268DA6B43}"/>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11" name="Picture 10">
            <a:extLst>
              <a:ext uri="{FF2B5EF4-FFF2-40B4-BE49-F238E27FC236}">
                <a16:creationId xmlns:a16="http://schemas.microsoft.com/office/drawing/2014/main" id="{244E60BF-20F7-406B-943D-AD157111B03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79621" y="1298221"/>
            <a:ext cx="4746758" cy="5194991"/>
          </a:xfrm>
          <a:prstGeom prst="roundRect">
            <a:avLst>
              <a:gd name="adj" fmla="val 5098"/>
            </a:avLst>
          </a:prstGeom>
        </p:spPr>
      </p:pic>
    </p:spTree>
    <p:extLst>
      <p:ext uri="{BB962C8B-B14F-4D97-AF65-F5344CB8AC3E}">
        <p14:creationId xmlns:p14="http://schemas.microsoft.com/office/powerpoint/2010/main" val="1133984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p:txBody>
          <a:bodyPr>
            <a:noAutofit/>
          </a:bodyPr>
          <a:lstStyle/>
          <a:p>
            <a:r>
              <a:rPr lang="en-GB" dirty="0"/>
              <a:t>Appendix: Research Method</a:t>
            </a:r>
          </a:p>
        </p:txBody>
      </p:sp>
      <p:sp>
        <p:nvSpPr>
          <p:cNvPr id="2" name="Rectangle 1">
            <a:extLst>
              <a:ext uri="{FF2B5EF4-FFF2-40B4-BE49-F238E27FC236}">
                <a16:creationId xmlns:a16="http://schemas.microsoft.com/office/drawing/2014/main" id="{E86BA597-D1EB-4A9D-A2A5-AB5C4E6B2AAC}"/>
              </a:ext>
            </a:extLst>
          </p:cNvPr>
          <p:cNvSpPr/>
          <p:nvPr/>
        </p:nvSpPr>
        <p:spPr>
          <a:xfrm>
            <a:off x="677914" y="605150"/>
            <a:ext cx="8833904" cy="969496"/>
          </a:xfrm>
          <a:prstGeom prst="rect">
            <a:avLst/>
          </a:prstGeom>
        </p:spPr>
        <p:txBody>
          <a:bodyPr wrap="square">
            <a:spAutoFit/>
          </a:bodyPr>
          <a:lstStyle/>
          <a:p>
            <a:r>
              <a:rPr lang="en-GB" dirty="0"/>
              <a:t> </a:t>
            </a:r>
          </a:p>
          <a:p>
            <a:endParaRPr lang="en-GB" dirty="0"/>
          </a:p>
          <a:p>
            <a:endParaRPr lang="en-GB" dirty="0"/>
          </a:p>
        </p:txBody>
      </p:sp>
      <p:sp>
        <p:nvSpPr>
          <p:cNvPr id="7" name="Rectangle 6">
            <a:extLst>
              <a:ext uri="{FF2B5EF4-FFF2-40B4-BE49-F238E27FC236}">
                <a16:creationId xmlns:a16="http://schemas.microsoft.com/office/drawing/2014/main" id="{F2ABD311-7C98-4549-8446-86E620B018EF}"/>
              </a:ext>
            </a:extLst>
          </p:cNvPr>
          <p:cNvSpPr/>
          <p:nvPr/>
        </p:nvSpPr>
        <p:spPr>
          <a:xfrm>
            <a:off x="406771" y="1067899"/>
            <a:ext cx="9026154" cy="5293757"/>
          </a:xfrm>
          <a:prstGeom prst="rect">
            <a:avLst/>
          </a:prstGeom>
        </p:spPr>
        <p:txBody>
          <a:bodyPr wrap="square">
            <a:spAutoFit/>
          </a:bodyPr>
          <a:lstStyle/>
          <a:p>
            <a:pPr>
              <a:spcBef>
                <a:spcPts val="1200"/>
              </a:spcBef>
            </a:pPr>
            <a:r>
              <a:rPr lang="en-GB" sz="1800" dirty="0">
                <a:solidFill>
                  <a:srgbClr val="002147"/>
                </a:solidFill>
                <a:latin typeface="Tahoma" panose="020B0604030504040204" pitchFamily="34" charset="0"/>
                <a:ea typeface="Tahoma" panose="020B0604030504040204" pitchFamily="34" charset="0"/>
                <a:cs typeface="Tahoma" panose="020B0604030504040204" pitchFamily="34" charset="0"/>
              </a:rPr>
              <a:t>This report is based on the following sources of data:</a:t>
            </a:r>
          </a:p>
          <a:p>
            <a:pPr marL="285750" indent="-285750">
              <a:spcBef>
                <a:spcPts val="1200"/>
              </a:spcBef>
              <a:buFont typeface="Arial" panose="020B0604020202020204" pitchFamily="34" charset="0"/>
              <a:buChar char="•"/>
            </a:pPr>
            <a:r>
              <a:rPr lang="en-GB" sz="1800" dirty="0">
                <a:solidFill>
                  <a:srgbClr val="002147"/>
                </a:solidFill>
                <a:latin typeface="Tahoma" panose="020B0604030504040204" pitchFamily="34" charset="0"/>
                <a:ea typeface="Tahoma" panose="020B0604030504040204" pitchFamily="34" charset="0"/>
                <a:cs typeface="Tahoma" panose="020B0604030504040204" pitchFamily="34" charset="0"/>
              </a:rPr>
              <a:t>Interviews with 23 practitioners, experts, and academics;</a:t>
            </a:r>
          </a:p>
          <a:p>
            <a:pPr marL="285750" indent="-285750">
              <a:spcBef>
                <a:spcPts val="1200"/>
              </a:spcBef>
              <a:buFont typeface="Arial" panose="020B0604020202020204" pitchFamily="34" charset="0"/>
              <a:buChar char="•"/>
            </a:pPr>
            <a:r>
              <a:rPr lang="en-GB" sz="1800" dirty="0">
                <a:solidFill>
                  <a:srgbClr val="002147"/>
                </a:solidFill>
                <a:latin typeface="Tahoma" panose="020B0604030504040204" pitchFamily="34" charset="0"/>
                <a:ea typeface="Tahoma" panose="020B0604030504040204" pitchFamily="34" charset="0"/>
                <a:cs typeface="Tahoma" panose="020B0604030504040204" pitchFamily="34" charset="0"/>
              </a:rPr>
              <a:t>An online CRF survey completed by 164 respondents in November-December 2017. Respondents were predominantly senior HR generalists and OD specialists who ranged across different industries. 58% worked for organisations with 10,000 employees or more. 60% were UK based, the remainder were mainly from Europe and North America;</a:t>
            </a:r>
          </a:p>
          <a:p>
            <a:pPr marL="285750" indent="-285750">
              <a:spcBef>
                <a:spcPts val="1200"/>
              </a:spcBef>
              <a:buFont typeface="Arial" panose="020B0604020202020204" pitchFamily="34" charset="0"/>
              <a:buChar char="•"/>
            </a:pPr>
            <a:r>
              <a:rPr lang="en-GB" sz="1800" dirty="0">
                <a:solidFill>
                  <a:srgbClr val="002147"/>
                </a:solidFill>
                <a:latin typeface="Tahoma" panose="020B0604030504040204" pitchFamily="34" charset="0"/>
                <a:ea typeface="Tahoma" panose="020B0604030504040204" pitchFamily="34" charset="0"/>
                <a:cs typeface="Tahoma" panose="020B0604030504040204" pitchFamily="34" charset="0"/>
              </a:rPr>
              <a:t>An extensive literature review of key academic and practitioner studies, books and articles.</a:t>
            </a:r>
          </a:p>
          <a:p>
            <a:endParaRPr lang="en-GB" dirty="0"/>
          </a:p>
          <a:p>
            <a:endParaRPr lang="en-GB" dirty="0"/>
          </a:p>
          <a:p>
            <a:endParaRPr lang="en-GB" dirty="0"/>
          </a:p>
          <a:p>
            <a:endParaRPr lang="en-GB" dirty="0"/>
          </a:p>
          <a:p>
            <a:endParaRPr lang="en-GB" sz="1400" dirty="0">
              <a:solidFill>
                <a:srgbClr val="002147"/>
              </a:solidFill>
              <a:latin typeface="Tahoma" panose="020B0604030504040204" pitchFamily="34" charset="0"/>
              <a:ea typeface="Tahoma" panose="020B0604030504040204" pitchFamily="34" charset="0"/>
              <a:cs typeface="Tahoma" panose="020B0604030504040204" pitchFamily="34" charset="0"/>
            </a:endParaRPr>
          </a:p>
          <a:p>
            <a:endParaRPr lang="en-GB" sz="1400" dirty="0">
              <a:solidFill>
                <a:srgbClr val="002147"/>
              </a:solidFill>
              <a:latin typeface="Tahoma" panose="020B0604030504040204" pitchFamily="34" charset="0"/>
              <a:ea typeface="Tahoma" panose="020B0604030504040204" pitchFamily="34" charset="0"/>
              <a:cs typeface="Tahoma" panose="020B0604030504040204" pitchFamily="34" charset="0"/>
            </a:endParaRPr>
          </a:p>
          <a:p>
            <a:endParaRPr lang="en-GB" sz="1400" dirty="0">
              <a:solidFill>
                <a:srgbClr val="002147"/>
              </a:solidFill>
              <a:latin typeface="Tahoma" panose="020B0604030504040204" pitchFamily="34" charset="0"/>
              <a:ea typeface="Tahoma" panose="020B0604030504040204" pitchFamily="34" charset="0"/>
              <a:cs typeface="Tahoma" panose="020B0604030504040204" pitchFamily="34" charset="0"/>
            </a:endParaRPr>
          </a:p>
          <a:p>
            <a:r>
              <a:rPr lang="en-GB" sz="1400" dirty="0">
                <a:solidFill>
                  <a:srgbClr val="002147"/>
                </a:solidFill>
                <a:latin typeface="Tahoma" panose="020B0604030504040204" pitchFamily="34" charset="0"/>
                <a:ea typeface="Tahoma" panose="020B0604030504040204" pitchFamily="34" charset="0"/>
                <a:cs typeface="Tahoma" panose="020B0604030504040204" pitchFamily="34" charset="0"/>
              </a:rPr>
              <a:t>This PowerPoint is extracted from CRF’s 2018 research </a:t>
            </a:r>
            <a:r>
              <a:rPr lang="en-GB" sz="1400" dirty="0">
                <a:solidFill>
                  <a:srgbClr val="0000FF"/>
                </a:solidFill>
                <a:latin typeface="Tahoma" panose="020B0604030504040204" pitchFamily="34" charset="0"/>
                <a:ea typeface="Tahoma" panose="020B0604030504040204" pitchFamily="34" charset="0"/>
                <a:cs typeface="Tahoma" panose="020B0604030504040204" pitchFamily="34" charset="0"/>
              </a:rPr>
              <a:t>report ‘</a:t>
            </a:r>
            <a:r>
              <a:rPr lang="en-GB" sz="1400" dirty="0">
                <a:solidFill>
                  <a:srgbClr val="0000FF"/>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Designing Adaptable Organisations for Tomorrow’s Challenges</a:t>
            </a:r>
            <a:r>
              <a:rPr lang="en-GB" sz="1400"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en-GB" sz="1400" dirty="0">
                <a:solidFill>
                  <a:srgbClr val="002147"/>
                </a:solidFill>
                <a:latin typeface="Tahoma" panose="020B0604030504040204" pitchFamily="34" charset="0"/>
                <a:ea typeface="Tahoma" panose="020B0604030504040204" pitchFamily="34" charset="0"/>
                <a:cs typeface="Tahoma" panose="020B0604030504040204" pitchFamily="34" charset="0"/>
              </a:rPr>
              <a:t> For more information email gillian@crforum.co.uk or go to </a:t>
            </a:r>
            <a:r>
              <a:rPr lang="en-GB" sz="1400" dirty="0">
                <a:solidFill>
                  <a:srgbClr val="0000F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www.crforum.co.uk </a:t>
            </a:r>
            <a:endParaRPr lang="en-GB" sz="1400"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8" name="Slide Number Placeholder 3">
            <a:extLst>
              <a:ext uri="{FF2B5EF4-FFF2-40B4-BE49-F238E27FC236}">
                <a16:creationId xmlns:a16="http://schemas.microsoft.com/office/drawing/2014/main" id="{EF182594-FCF1-4B49-8C1F-4150FD20FC1A}"/>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30</a:t>
            </a:fld>
            <a:endParaRPr lang="en-US" dirty="0"/>
          </a:p>
        </p:txBody>
      </p:sp>
      <p:sp>
        <p:nvSpPr>
          <p:cNvPr id="9" name="Footer Placeholder 2">
            <a:extLst>
              <a:ext uri="{FF2B5EF4-FFF2-40B4-BE49-F238E27FC236}">
                <a16:creationId xmlns:a16="http://schemas.microsoft.com/office/drawing/2014/main" id="{1CA81783-09B7-4FED-9CCC-7EBF4DCB8DFE}"/>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spTree>
    <p:extLst>
      <p:ext uri="{BB962C8B-B14F-4D97-AF65-F5344CB8AC3E}">
        <p14:creationId xmlns:p14="http://schemas.microsoft.com/office/powerpoint/2010/main" val="3483632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405898" y="255399"/>
            <a:ext cx="1272988" cy="115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BBE9303F-4A52-4EB8-9BE9-57DD7EBC99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886" y="1823587"/>
            <a:ext cx="9195040" cy="4628013"/>
          </a:xfrm>
          <a:prstGeom prst="rect">
            <a:avLst/>
          </a:prstGeom>
        </p:spPr>
      </p:pic>
      <p:sp>
        <p:nvSpPr>
          <p:cNvPr id="14" name="Rectangle 13">
            <a:extLst>
              <a:ext uri="{FF2B5EF4-FFF2-40B4-BE49-F238E27FC236}">
                <a16:creationId xmlns:a16="http://schemas.microsoft.com/office/drawing/2014/main" id="{0462A46F-ED1A-47BC-8FF9-B6479E7E2291}"/>
              </a:ext>
            </a:extLst>
          </p:cNvPr>
          <p:cNvSpPr/>
          <p:nvPr/>
        </p:nvSpPr>
        <p:spPr>
          <a:xfrm>
            <a:off x="382886" y="1762142"/>
            <a:ext cx="9195040" cy="4708464"/>
          </a:xfrm>
          <a:prstGeom prst="rect">
            <a:avLst/>
          </a:prstGeom>
          <a:solidFill>
            <a:srgbClr val="FFFFFF">
              <a:alpha val="60000"/>
            </a:srgbClr>
          </a:solidFill>
          <a:ln w="19050"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7894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itle 1">
            <a:extLst>
              <a:ext uri="{FF2B5EF4-FFF2-40B4-BE49-F238E27FC236}">
                <a16:creationId xmlns:a16="http://schemas.microsoft.com/office/drawing/2014/main" id="{B8DF5E55-A682-4FD4-8777-61FE06BE579C}"/>
              </a:ext>
            </a:extLst>
          </p:cNvPr>
          <p:cNvSpPr txBox="1">
            <a:spLocks/>
          </p:cNvSpPr>
          <p:nvPr/>
        </p:nvSpPr>
        <p:spPr bwMode="auto">
          <a:xfrm>
            <a:off x="497188" y="2689602"/>
            <a:ext cx="6380223" cy="133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l" defTabSz="47894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147"/>
                </a:solidFill>
                <a:effectLst/>
                <a:uLnTx/>
                <a:uFillTx/>
                <a:latin typeface="Tahoma" charset="0"/>
                <a:ea typeface="ＭＳ Ｐゴシック" charset="0"/>
                <a:cs typeface="Tahoma" charset="0"/>
              </a:rPr>
              <a:t>Thank you</a:t>
            </a:r>
          </a:p>
        </p:txBody>
      </p:sp>
      <p:cxnSp>
        <p:nvCxnSpPr>
          <p:cNvPr id="24" name="Straight Connector 23">
            <a:extLst>
              <a:ext uri="{FF2B5EF4-FFF2-40B4-BE49-F238E27FC236}">
                <a16:creationId xmlns:a16="http://schemas.microsoft.com/office/drawing/2014/main" id="{E0169CB2-8BF9-4CE2-B708-8A6ACB7A3A6E}"/>
              </a:ext>
            </a:extLst>
          </p:cNvPr>
          <p:cNvCxnSpPr>
            <a:cxnSpLocks/>
          </p:cNvCxnSpPr>
          <p:nvPr/>
        </p:nvCxnSpPr>
        <p:spPr>
          <a:xfrm>
            <a:off x="6947915" y="1714617"/>
            <a:ext cx="19568" cy="479911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995F0FC-8E98-4316-84A6-02BF3F8E976B}"/>
              </a:ext>
            </a:extLst>
          </p:cNvPr>
          <p:cNvSpPr txBox="1"/>
          <p:nvPr/>
        </p:nvSpPr>
        <p:spPr>
          <a:xfrm>
            <a:off x="7037987" y="1981200"/>
            <a:ext cx="2446867" cy="861774"/>
          </a:xfrm>
          <a:prstGeom prst="rect">
            <a:avLst/>
          </a:prstGeom>
          <a:noFill/>
        </p:spPr>
        <p:txBody>
          <a:bodyPr wrap="square" rtlCol="0">
            <a:spAutoFit/>
          </a:bodyPr>
          <a:lstStyle/>
          <a:p>
            <a:pPr marL="0" marR="0" lvl="0" indent="0" algn="l" defTabSz="47894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Corporate Research Forum</a:t>
            </a:r>
          </a:p>
          <a:p>
            <a:pPr marL="0" marR="0" lvl="0" indent="0" algn="l" defTabSz="47894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Southside  | 105 Victoria Street</a:t>
            </a:r>
          </a:p>
          <a:p>
            <a:pPr marL="0" marR="0" lvl="0" indent="0" algn="l" defTabSz="478940" rtl="0" eaLnBrk="1" fontAlgn="auto" latinLnBrk="0" hangingPunct="1">
              <a:lnSpc>
                <a:spcPct val="100000"/>
              </a:lnSpc>
              <a:spcBef>
                <a:spcPct val="0"/>
              </a:spcBef>
              <a:spcAft>
                <a:spcPts val="0"/>
              </a:spcAft>
              <a:buClrTx/>
              <a:buSzTx/>
              <a:buFontTx/>
              <a:buNone/>
              <a:tabLst/>
              <a:defRPr/>
            </a:pPr>
            <a:r>
              <a:rPr kumimoji="0" lang="en-GB" altLang="en-US" sz="1000" b="0" i="0" u="none"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London  |  SW1E 6QT</a:t>
            </a:r>
          </a:p>
          <a:p>
            <a:pPr marL="0" marR="0" lvl="0" indent="0" algn="l" defTabSz="47894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Tel: +44 (0) 203 457 2640</a:t>
            </a:r>
          </a:p>
          <a:p>
            <a:pPr marL="0" marR="0" lvl="0" indent="0" algn="l" defTabSz="478940" rtl="0" eaLnBrk="1" fontAlgn="auto" latinLnBrk="0" hangingPunct="1">
              <a:lnSpc>
                <a:spcPct val="100000"/>
              </a:lnSpc>
              <a:spcBef>
                <a:spcPct val="0"/>
              </a:spcBef>
              <a:spcAft>
                <a:spcPts val="0"/>
              </a:spcAft>
              <a:buClrTx/>
              <a:buSzTx/>
              <a:buFontTx/>
              <a:buNone/>
              <a:tabLst/>
              <a:defRPr/>
            </a:pPr>
            <a:r>
              <a:rPr kumimoji="0" lang="en-US" altLang="en-US" sz="1000" b="0" i="0" u="sng"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www.crforum.co.uk</a:t>
            </a:r>
            <a:r>
              <a:rPr kumimoji="0" lang="en-US" altLang="en-US" sz="1000" b="0" i="0" u="none"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altLang="en-US" sz="1000" b="0" i="0" u="none" strike="noStrike" kern="1200" cap="none" spc="0" normalizeH="0" baseline="0" noProof="0" dirty="0" err="1">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rPr>
              <a:t>C_R_Forum</a:t>
            </a:r>
            <a:endParaRPr kumimoji="0" lang="en-US" altLang="en-US" sz="1000" b="0" i="0" u="none" strike="noStrike" kern="1200" cap="none" spc="0" normalizeH="0" baseline="0" noProof="0" dirty="0">
              <a:ln>
                <a:noFill/>
              </a:ln>
              <a:solidFill>
                <a:srgbClr val="002147"/>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6" name="Group 25">
            <a:extLst>
              <a:ext uri="{FF2B5EF4-FFF2-40B4-BE49-F238E27FC236}">
                <a16:creationId xmlns:a16="http://schemas.microsoft.com/office/drawing/2014/main" id="{CBCE94BE-645B-4852-A48F-12724E36C759}"/>
              </a:ext>
            </a:extLst>
          </p:cNvPr>
          <p:cNvGrpSpPr/>
          <p:nvPr/>
        </p:nvGrpSpPr>
        <p:grpSpPr>
          <a:xfrm>
            <a:off x="382886" y="1769102"/>
            <a:ext cx="9195040" cy="0"/>
            <a:chOff x="382886" y="2806359"/>
            <a:chExt cx="9195040" cy="0"/>
          </a:xfrm>
        </p:grpSpPr>
        <p:cxnSp>
          <p:nvCxnSpPr>
            <p:cNvPr id="27" name="Straight Connector 26">
              <a:extLst>
                <a:ext uri="{FF2B5EF4-FFF2-40B4-BE49-F238E27FC236}">
                  <a16:creationId xmlns:a16="http://schemas.microsoft.com/office/drawing/2014/main" id="{0C3CDC15-D608-4F25-BDB7-5E957F909173}"/>
                </a:ext>
              </a:extLst>
            </p:cNvPr>
            <p:cNvCxnSpPr>
              <a:cxnSpLocks/>
            </p:cNvCxnSpPr>
            <p:nvPr/>
          </p:nvCxnSpPr>
          <p:spPr>
            <a:xfrm>
              <a:off x="1699393" y="2806359"/>
              <a:ext cx="1296000" cy="0"/>
            </a:xfrm>
            <a:prstGeom prst="line">
              <a:avLst/>
            </a:prstGeom>
            <a:ln w="76200" cmpd="sng">
              <a:solidFill>
                <a:srgbClr val="75A3BB"/>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482164A-FFE6-43DE-A959-232FE53D3510}"/>
                </a:ext>
              </a:extLst>
            </p:cNvPr>
            <p:cNvCxnSpPr>
              <a:cxnSpLocks/>
            </p:cNvCxnSpPr>
            <p:nvPr/>
          </p:nvCxnSpPr>
          <p:spPr>
            <a:xfrm>
              <a:off x="3015900" y="2806359"/>
              <a:ext cx="1296000" cy="0"/>
            </a:xfrm>
            <a:prstGeom prst="line">
              <a:avLst/>
            </a:prstGeom>
            <a:ln w="76200" cmpd="sng">
              <a:solidFill>
                <a:srgbClr val="785472"/>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96D9FFD-CD3E-4686-8921-77A42293F2EA}"/>
                </a:ext>
              </a:extLst>
            </p:cNvPr>
            <p:cNvCxnSpPr>
              <a:cxnSpLocks/>
            </p:cNvCxnSpPr>
            <p:nvPr/>
          </p:nvCxnSpPr>
          <p:spPr>
            <a:xfrm>
              <a:off x="4332407" y="2806359"/>
              <a:ext cx="1296000" cy="0"/>
            </a:xfrm>
            <a:prstGeom prst="line">
              <a:avLst/>
            </a:prstGeom>
            <a:ln w="76200" cmpd="sng">
              <a:solidFill>
                <a:srgbClr val="62A97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0879070-2175-447F-8EA6-24AD141A5EBB}"/>
                </a:ext>
              </a:extLst>
            </p:cNvPr>
            <p:cNvCxnSpPr>
              <a:cxnSpLocks/>
            </p:cNvCxnSpPr>
            <p:nvPr/>
          </p:nvCxnSpPr>
          <p:spPr>
            <a:xfrm>
              <a:off x="5648914" y="2806359"/>
              <a:ext cx="1296000" cy="0"/>
            </a:xfrm>
            <a:prstGeom prst="line">
              <a:avLst/>
            </a:prstGeom>
            <a:ln w="76200" cmpd="sng">
              <a:solidFill>
                <a:srgbClr val="CD3A3A"/>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74F0FDB-1CCE-4F7F-A2B0-9EAB3993D8E7}"/>
                </a:ext>
              </a:extLst>
            </p:cNvPr>
            <p:cNvCxnSpPr>
              <a:cxnSpLocks/>
            </p:cNvCxnSpPr>
            <p:nvPr/>
          </p:nvCxnSpPr>
          <p:spPr>
            <a:xfrm>
              <a:off x="6965421" y="2806359"/>
              <a:ext cx="1296000" cy="0"/>
            </a:xfrm>
            <a:prstGeom prst="line">
              <a:avLst/>
            </a:prstGeom>
            <a:ln w="76200" cmpd="sng">
              <a:solidFill>
                <a:srgbClr val="D7894A"/>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350C43C-F625-4332-9630-EC284B083910}"/>
                </a:ext>
              </a:extLst>
            </p:cNvPr>
            <p:cNvCxnSpPr>
              <a:cxnSpLocks/>
            </p:cNvCxnSpPr>
            <p:nvPr/>
          </p:nvCxnSpPr>
          <p:spPr>
            <a:xfrm>
              <a:off x="8281926" y="2806359"/>
              <a:ext cx="1296000" cy="0"/>
            </a:xfrm>
            <a:prstGeom prst="line">
              <a:avLst/>
            </a:prstGeom>
            <a:ln w="762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487848E-D2E9-4E5C-8C67-D7906612AAAD}"/>
                </a:ext>
              </a:extLst>
            </p:cNvPr>
            <p:cNvCxnSpPr>
              <a:cxnSpLocks/>
            </p:cNvCxnSpPr>
            <p:nvPr/>
          </p:nvCxnSpPr>
          <p:spPr>
            <a:xfrm>
              <a:off x="382886" y="2806359"/>
              <a:ext cx="1296000" cy="0"/>
            </a:xfrm>
            <a:prstGeom prst="line">
              <a:avLst/>
            </a:prstGeom>
            <a:ln w="76200" cmpd="sng">
              <a:solidFill>
                <a:srgbClr val="171B4B"/>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5138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412968"/>
            <a:ext cx="7964814" cy="514505"/>
          </a:xfrm>
        </p:spPr>
        <p:txBody>
          <a:bodyPr>
            <a:noAutofit/>
          </a:bodyPr>
          <a:lstStyle/>
          <a:p>
            <a:r>
              <a:rPr lang="en-GB" sz="1400" dirty="0"/>
              <a:t>Q2: Is your organisation planning to undertake a significant business restructure/organisation redesign over the next two years?</a:t>
            </a:r>
          </a:p>
        </p:txBody>
      </p:sp>
      <p:sp>
        <p:nvSpPr>
          <p:cNvPr id="8" name="Slide Number Placeholder 3">
            <a:extLst>
              <a:ext uri="{FF2B5EF4-FFF2-40B4-BE49-F238E27FC236}">
                <a16:creationId xmlns:a16="http://schemas.microsoft.com/office/drawing/2014/main" id="{0D10CCE7-7295-4BF1-815A-4A383F7357F3}"/>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4</a:t>
            </a:fld>
            <a:endParaRPr lang="en-US" dirty="0"/>
          </a:p>
        </p:txBody>
      </p:sp>
      <p:sp>
        <p:nvSpPr>
          <p:cNvPr id="9" name="Footer Placeholder 2">
            <a:extLst>
              <a:ext uri="{FF2B5EF4-FFF2-40B4-BE49-F238E27FC236}">
                <a16:creationId xmlns:a16="http://schemas.microsoft.com/office/drawing/2014/main" id="{48C93C69-AFD5-4532-B7E3-617F5D243704}"/>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11" name="Picture 10">
            <a:extLst>
              <a:ext uri="{FF2B5EF4-FFF2-40B4-BE49-F238E27FC236}">
                <a16:creationId xmlns:a16="http://schemas.microsoft.com/office/drawing/2014/main" id="{DAD7C8C0-5C70-4B8D-AAFF-4A10786898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81311" y="1275215"/>
            <a:ext cx="4743378" cy="5210889"/>
          </a:xfrm>
          <a:prstGeom prst="roundRect">
            <a:avLst>
              <a:gd name="adj" fmla="val 6751"/>
            </a:avLst>
          </a:prstGeom>
        </p:spPr>
      </p:pic>
    </p:spTree>
    <p:extLst>
      <p:ext uri="{BB962C8B-B14F-4D97-AF65-F5344CB8AC3E}">
        <p14:creationId xmlns:p14="http://schemas.microsoft.com/office/powerpoint/2010/main" val="112975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p:txBody>
          <a:bodyPr>
            <a:noAutofit/>
          </a:bodyPr>
          <a:lstStyle/>
          <a:p>
            <a:r>
              <a:rPr lang="en-GB" sz="1600" dirty="0"/>
              <a:t>Q3: What organisation design topics are most relevant to your business?</a:t>
            </a:r>
          </a:p>
        </p:txBody>
      </p:sp>
      <p:sp>
        <p:nvSpPr>
          <p:cNvPr id="8" name="Slide Number Placeholder 3">
            <a:extLst>
              <a:ext uri="{FF2B5EF4-FFF2-40B4-BE49-F238E27FC236}">
                <a16:creationId xmlns:a16="http://schemas.microsoft.com/office/drawing/2014/main" id="{89CEC589-6DB7-4364-9576-8D1F9EA40BBC}"/>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5</a:t>
            </a:fld>
            <a:endParaRPr lang="en-US" dirty="0"/>
          </a:p>
        </p:txBody>
      </p:sp>
      <p:sp>
        <p:nvSpPr>
          <p:cNvPr id="9" name="Footer Placeholder 2">
            <a:extLst>
              <a:ext uri="{FF2B5EF4-FFF2-40B4-BE49-F238E27FC236}">
                <a16:creationId xmlns:a16="http://schemas.microsoft.com/office/drawing/2014/main" id="{0D49C6C6-5A08-420D-B526-3E93CB66F29B}"/>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11" name="Picture 10">
            <a:extLst>
              <a:ext uri="{FF2B5EF4-FFF2-40B4-BE49-F238E27FC236}">
                <a16:creationId xmlns:a16="http://schemas.microsoft.com/office/drawing/2014/main" id="{B3A79756-CCEF-4484-9D77-45D74C5F70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26336" y="1160463"/>
            <a:ext cx="5653327" cy="5277282"/>
          </a:xfrm>
          <a:prstGeom prst="roundRect">
            <a:avLst>
              <a:gd name="adj" fmla="val 3513"/>
            </a:avLst>
          </a:prstGeom>
        </p:spPr>
      </p:pic>
    </p:spTree>
    <p:extLst>
      <p:ext uri="{BB962C8B-B14F-4D97-AF65-F5344CB8AC3E}">
        <p14:creationId xmlns:p14="http://schemas.microsoft.com/office/powerpoint/2010/main" val="1774314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369837"/>
            <a:ext cx="8915400" cy="514505"/>
          </a:xfrm>
        </p:spPr>
        <p:txBody>
          <a:bodyPr>
            <a:noAutofit/>
          </a:bodyPr>
          <a:lstStyle/>
          <a:p>
            <a:r>
              <a:rPr lang="en-GB" sz="1200" dirty="0"/>
              <a:t>Q4: With regard to networks – working across boundaries to tie the organisation together – </a:t>
            </a:r>
            <a:br>
              <a:rPr lang="en-GB" sz="1200" dirty="0"/>
            </a:br>
            <a:r>
              <a:rPr lang="en-GB" sz="1200" dirty="0"/>
              <a:t>what do you believe would have the greatest impact on improving the effectiveness of your organisation?</a:t>
            </a:r>
          </a:p>
        </p:txBody>
      </p:sp>
      <p:sp>
        <p:nvSpPr>
          <p:cNvPr id="6" name="Slide Number Placeholder 3">
            <a:extLst>
              <a:ext uri="{FF2B5EF4-FFF2-40B4-BE49-F238E27FC236}">
                <a16:creationId xmlns:a16="http://schemas.microsoft.com/office/drawing/2014/main" id="{3137E5AA-8D5C-4751-99A2-0499C955074A}"/>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6</a:t>
            </a:fld>
            <a:endParaRPr lang="en-US" dirty="0"/>
          </a:p>
        </p:txBody>
      </p:sp>
      <p:sp>
        <p:nvSpPr>
          <p:cNvPr id="7" name="Footer Placeholder 2">
            <a:extLst>
              <a:ext uri="{FF2B5EF4-FFF2-40B4-BE49-F238E27FC236}">
                <a16:creationId xmlns:a16="http://schemas.microsoft.com/office/drawing/2014/main" id="{3838BF7E-63D9-4BD7-A247-982C87B5117F}"/>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DE02D89C-85BD-4B1E-B500-CD5814F0BE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1771094"/>
            <a:ext cx="7200000" cy="4145668"/>
          </a:xfrm>
          <a:prstGeom prst="roundRect">
            <a:avLst>
              <a:gd name="adj" fmla="val 3732"/>
            </a:avLst>
          </a:prstGeom>
        </p:spPr>
      </p:pic>
    </p:spTree>
    <p:extLst>
      <p:ext uri="{BB962C8B-B14F-4D97-AF65-F5344CB8AC3E}">
        <p14:creationId xmlns:p14="http://schemas.microsoft.com/office/powerpoint/2010/main" val="11791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369837"/>
            <a:ext cx="8915400" cy="514505"/>
          </a:xfrm>
        </p:spPr>
        <p:txBody>
          <a:bodyPr>
            <a:noAutofit/>
          </a:bodyPr>
          <a:lstStyle/>
          <a:p>
            <a:r>
              <a:rPr lang="en-GB" sz="1200" dirty="0"/>
              <a:t>Q5: </a:t>
            </a:r>
            <a:r>
              <a:rPr lang="en-GB" sz="1200" dirty="0">
                <a:ea typeface="Tahoma"/>
              </a:rPr>
              <a:t>Our global and local teams work well together to come up with the best growth initiatives for the</a:t>
            </a:r>
            <a:br>
              <a:rPr lang="en-GB" sz="1200" dirty="0">
                <a:ea typeface="Tahoma"/>
              </a:rPr>
            </a:br>
            <a:r>
              <a:rPr lang="en-GB" sz="1200" dirty="0">
                <a:ea typeface="Tahoma"/>
              </a:rPr>
              <a:t>company. They collaborate well around a common agenda without worrying about who is in charge.</a:t>
            </a:r>
          </a:p>
        </p:txBody>
      </p:sp>
      <p:sp>
        <p:nvSpPr>
          <p:cNvPr id="7" name="Slide Number Placeholder 3">
            <a:extLst>
              <a:ext uri="{FF2B5EF4-FFF2-40B4-BE49-F238E27FC236}">
                <a16:creationId xmlns:a16="http://schemas.microsoft.com/office/drawing/2014/main" id="{C2B6BC53-15DE-4C49-9DE0-B02605D59EC0}"/>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7</a:t>
            </a:fld>
            <a:endParaRPr lang="en-US" dirty="0"/>
          </a:p>
        </p:txBody>
      </p:sp>
      <p:sp>
        <p:nvSpPr>
          <p:cNvPr id="8" name="Footer Placeholder 2">
            <a:extLst>
              <a:ext uri="{FF2B5EF4-FFF2-40B4-BE49-F238E27FC236}">
                <a16:creationId xmlns:a16="http://schemas.microsoft.com/office/drawing/2014/main" id="{49B5673E-0075-48FB-997C-9F98310B6D04}"/>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4AD42942-061B-46AC-AE42-E345760D03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21403" y="2312988"/>
            <a:ext cx="7200000" cy="2835076"/>
          </a:xfrm>
          <a:prstGeom prst="roundRect">
            <a:avLst>
              <a:gd name="adj" fmla="val 6954"/>
            </a:avLst>
          </a:prstGeom>
        </p:spPr>
      </p:pic>
    </p:spTree>
    <p:extLst>
      <p:ext uri="{BB962C8B-B14F-4D97-AF65-F5344CB8AC3E}">
        <p14:creationId xmlns:p14="http://schemas.microsoft.com/office/powerpoint/2010/main" val="19214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369837"/>
            <a:ext cx="7964814" cy="514505"/>
          </a:xfrm>
        </p:spPr>
        <p:txBody>
          <a:bodyPr>
            <a:noAutofit/>
          </a:bodyPr>
          <a:lstStyle/>
          <a:p>
            <a:r>
              <a:rPr lang="en-GB" sz="1200" dirty="0"/>
              <a:t>Q6: New</a:t>
            </a:r>
            <a:r>
              <a:rPr lang="en-GB" sz="1200" dirty="0">
                <a:ea typeface="Tahoma"/>
              </a:rPr>
              <a:t> product and other growth initiatives can come from anywhere in the organisation and we have a process to scale them and lift and shift ideas to other parts of the company.</a:t>
            </a:r>
          </a:p>
        </p:txBody>
      </p:sp>
      <p:sp>
        <p:nvSpPr>
          <p:cNvPr id="6" name="Slide Number Placeholder 3">
            <a:extLst>
              <a:ext uri="{FF2B5EF4-FFF2-40B4-BE49-F238E27FC236}">
                <a16:creationId xmlns:a16="http://schemas.microsoft.com/office/drawing/2014/main" id="{5BA07FE0-A91F-446C-92BB-70EC3AA2E7CD}"/>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8</a:t>
            </a:fld>
            <a:endParaRPr lang="en-US" dirty="0"/>
          </a:p>
        </p:txBody>
      </p:sp>
      <p:sp>
        <p:nvSpPr>
          <p:cNvPr id="7" name="Footer Placeholder 2">
            <a:extLst>
              <a:ext uri="{FF2B5EF4-FFF2-40B4-BE49-F238E27FC236}">
                <a16:creationId xmlns:a16="http://schemas.microsoft.com/office/drawing/2014/main" id="{B157A8C1-61A7-42BD-9879-3DE1D445D8EC}"/>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03752D20-634D-4180-B8F3-5A469D9738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2312988"/>
            <a:ext cx="7200000" cy="2835076"/>
          </a:xfrm>
          <a:prstGeom prst="roundRect">
            <a:avLst>
              <a:gd name="adj" fmla="val 6443"/>
            </a:avLst>
          </a:prstGeom>
        </p:spPr>
      </p:pic>
    </p:spTree>
    <p:extLst>
      <p:ext uri="{BB962C8B-B14F-4D97-AF65-F5344CB8AC3E}">
        <p14:creationId xmlns:p14="http://schemas.microsoft.com/office/powerpoint/2010/main" val="3338537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7BCFBD-D20E-4FB6-9B7C-F3DB4C653738}"/>
              </a:ext>
            </a:extLst>
          </p:cNvPr>
          <p:cNvSpPr>
            <a:spLocks noGrp="1"/>
          </p:cNvSpPr>
          <p:nvPr>
            <p:ph type="title"/>
          </p:nvPr>
        </p:nvSpPr>
        <p:spPr>
          <a:xfrm>
            <a:off x="394182" y="421594"/>
            <a:ext cx="7956188" cy="514505"/>
          </a:xfrm>
        </p:spPr>
        <p:txBody>
          <a:bodyPr>
            <a:noAutofit/>
          </a:bodyPr>
          <a:lstStyle/>
          <a:p>
            <a:r>
              <a:rPr lang="en-GB" sz="1400" dirty="0"/>
              <a:t>Q7:</a:t>
            </a:r>
            <a:r>
              <a:rPr lang="en-GB" sz="1400" dirty="0">
                <a:ea typeface="Tahoma"/>
              </a:rPr>
              <a:t> We are able to implement systems, processes, and practices that create efficiency and value for our customers across operating units.</a:t>
            </a:r>
          </a:p>
        </p:txBody>
      </p:sp>
      <p:sp>
        <p:nvSpPr>
          <p:cNvPr id="7" name="Slide Number Placeholder 3">
            <a:extLst>
              <a:ext uri="{FF2B5EF4-FFF2-40B4-BE49-F238E27FC236}">
                <a16:creationId xmlns:a16="http://schemas.microsoft.com/office/drawing/2014/main" id="{DCC87B84-54F0-4A9B-A994-73E0181C277B}"/>
              </a:ext>
            </a:extLst>
          </p:cNvPr>
          <p:cNvSpPr>
            <a:spLocks noGrp="1"/>
          </p:cNvSpPr>
          <p:nvPr>
            <p:ph type="sldNum" sz="quarter" idx="4"/>
          </p:nvPr>
        </p:nvSpPr>
        <p:spPr>
          <a:xfrm>
            <a:off x="394182" y="249237"/>
            <a:ext cx="2311400" cy="222379"/>
          </a:xfrm>
        </p:spPr>
        <p:txBody>
          <a:bodyPr/>
          <a:lstStyle/>
          <a:p>
            <a:fld id="{028DC6A5-24FB-1A46-A25F-36CA82AA027A}" type="slidenum">
              <a:rPr lang="en-US" smtClean="0"/>
              <a:pPr/>
              <a:t>9</a:t>
            </a:fld>
            <a:endParaRPr lang="en-US" dirty="0"/>
          </a:p>
        </p:txBody>
      </p:sp>
      <p:sp>
        <p:nvSpPr>
          <p:cNvPr id="8" name="Footer Placeholder 2">
            <a:extLst>
              <a:ext uri="{FF2B5EF4-FFF2-40B4-BE49-F238E27FC236}">
                <a16:creationId xmlns:a16="http://schemas.microsoft.com/office/drawing/2014/main" id="{F4B17B6B-10C6-4A77-87B7-3B99C6309D73}"/>
              </a:ext>
            </a:extLst>
          </p:cNvPr>
          <p:cNvSpPr>
            <a:spLocks noGrp="1"/>
          </p:cNvSpPr>
          <p:nvPr>
            <p:ph type="ftr" sz="quarter" idx="3"/>
          </p:nvPr>
        </p:nvSpPr>
        <p:spPr>
          <a:xfrm>
            <a:off x="677914" y="258308"/>
            <a:ext cx="3705686" cy="228072"/>
          </a:xfrm>
          <a:prstGeom prst="rect">
            <a:avLst/>
          </a:prstGeom>
        </p:spPr>
        <p:txBody>
          <a:bodyPr/>
          <a:lstStyle>
            <a:lvl1pPr>
              <a:defRPr sz="90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Corporate Research Forum – Survey Slide Pack</a:t>
            </a:r>
          </a:p>
        </p:txBody>
      </p:sp>
      <p:pic>
        <p:nvPicPr>
          <p:cNvPr id="9" name="Picture 8">
            <a:extLst>
              <a:ext uri="{FF2B5EF4-FFF2-40B4-BE49-F238E27FC236}">
                <a16:creationId xmlns:a16="http://schemas.microsoft.com/office/drawing/2014/main" id="{9223EE8D-08AA-4FDB-8702-2DBCCF2D8F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3000" y="2312988"/>
            <a:ext cx="7200000" cy="3229458"/>
          </a:xfrm>
          <a:prstGeom prst="roundRect">
            <a:avLst>
              <a:gd name="adj" fmla="val 5896"/>
            </a:avLst>
          </a:prstGeom>
        </p:spPr>
      </p:pic>
    </p:spTree>
    <p:extLst>
      <p:ext uri="{BB962C8B-B14F-4D97-AF65-F5344CB8AC3E}">
        <p14:creationId xmlns:p14="http://schemas.microsoft.com/office/powerpoint/2010/main" val="1204449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cmpd="sng">
          <a:solidFill>
            <a:srgbClr val="F78D2E"/>
          </a:solid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cmpd="sng">
          <a:solidFill>
            <a:srgbClr val="F78D2E"/>
          </a:solid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12042</TotalTime>
  <Words>1214</Words>
  <Application>Microsoft Office PowerPoint</Application>
  <PresentationFormat>A4 Paper (210x297 mm)</PresentationFormat>
  <Paragraphs>123</Paragraphs>
  <Slides>31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ＭＳ Ｐゴシック</vt:lpstr>
      <vt:lpstr>Arial</vt:lpstr>
      <vt:lpstr>Calibri</vt:lpstr>
      <vt:lpstr>Tahoma</vt:lpstr>
      <vt:lpstr>Office Theme</vt:lpstr>
      <vt:lpstr>1_Office Theme</vt:lpstr>
      <vt:lpstr>PowerPoint Presentation</vt:lpstr>
      <vt:lpstr>Introduction</vt:lpstr>
      <vt:lpstr>Q1: Has your organisation undergone a significant business restructure/organisation redesign over the last three years, or is one ongoing?</vt:lpstr>
      <vt:lpstr>Q2: Is your organisation planning to undertake a significant business restructure/organisation redesign over the next two years?</vt:lpstr>
      <vt:lpstr>Q3: What organisation design topics are most relevant to your business?</vt:lpstr>
      <vt:lpstr>Q4: With regard to networks – working across boundaries to tie the organisation together –  what do you believe would have the greatest impact on improving the effectiveness of your organisation?</vt:lpstr>
      <vt:lpstr>Q5: Our global and local teams work well together to come up with the best growth initiatives for the company. They collaborate well around a common agenda without worrying about who is in charge.</vt:lpstr>
      <vt:lpstr>Q6: New product and other growth initiatives can come from anywhere in the organisation and we have a process to scale them and lift and shift ideas to other parts of the company.</vt:lpstr>
      <vt:lpstr>Q7: We are able to implement systems, processes, and practices that create efficiency and value for our customers across operating units.</vt:lpstr>
      <vt:lpstr>Q8: We are effective at scaling capabilities that sit in a region or business unit to benefit the entire company (e.g. a product development centre in a remote location).</vt:lpstr>
      <vt:lpstr>Q9: Our digital capabilities include…</vt:lpstr>
      <vt:lpstr>Q10: We have a Chief Digital Officer for the company.</vt:lpstr>
      <vt:lpstr>Q11: Our digital strategy for the company is clear. </vt:lpstr>
      <vt:lpstr>Q12: We are feeling confident we are on the right track with our evolving digital organisation model.</vt:lpstr>
      <vt:lpstr>Q13: We are managing the tensions between our future business model (i.e. digital solutions) and our legacy business model pretty well.</vt:lpstr>
      <vt:lpstr>Q14: Finding the right way to organise the digital components of our organisation is a top priority for us right now.</vt:lpstr>
      <vt:lpstr>Q15: Our current digital organisational model is effective.</vt:lpstr>
      <vt:lpstr>Q16: Our digital teams are working well with the more traditional parts of our business where  those connections are important (e.g. with marketing, selling, product management, etc.).</vt:lpstr>
      <vt:lpstr>Q17: Our digital and HR teams have a strong relationship that is at the heart of our organisational transformation.</vt:lpstr>
      <vt:lpstr>Q18: How does your organisation approach organisation design initiatives?  Choose all that apply.</vt:lpstr>
      <vt:lpstr>Q19: Who typically takes the lead in developing organisation design options/solutions?</vt:lpstr>
      <vt:lpstr>Q20: We use data and analytics extensively in our organisation design initiatives.</vt:lpstr>
      <vt:lpstr>Q21: How does data and analytics contribute to your organisation design initiatives?  Choose all that apply.</vt:lpstr>
      <vt:lpstr>Q22: Our business leaders believe that our HR organisation is prepared to support them to solve organisation design issues.</vt:lpstr>
      <vt:lpstr>Q23: We have strong organisation design capability within HR.</vt:lpstr>
      <vt:lpstr>Q24: We need to strengthen our organisation design capability for HR in the following areas.</vt:lpstr>
      <vt:lpstr>Q25: Has your HR function gone through a significant restructure over the last three years, or is one currently ongoing?</vt:lpstr>
      <vt:lpstr>Q26: Is there a plan to significantly restructure the HR function over the next two years?</vt:lpstr>
      <vt:lpstr>Conclusions</vt:lpstr>
      <vt:lpstr>Appendix: Research Method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Boston</dc:creator>
  <cp:lastModifiedBy>Viktorija Verdina</cp:lastModifiedBy>
  <cp:revision>822</cp:revision>
  <cp:lastPrinted>2017-12-11T12:06:58Z</cp:lastPrinted>
  <dcterms:created xsi:type="dcterms:W3CDTF">2015-03-27T08:01:34Z</dcterms:created>
  <dcterms:modified xsi:type="dcterms:W3CDTF">2018-08-23T11:14:32Z</dcterms:modified>
</cp:coreProperties>
</file>