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1"/>
  </p:notesMasterIdLst>
  <p:sldIdLst>
    <p:sldId id="256" r:id="rId2"/>
    <p:sldId id="257" r:id="rId3"/>
    <p:sldId id="258" r:id="rId4"/>
    <p:sldId id="281" r:id="rId5"/>
    <p:sldId id="261" r:id="rId6"/>
    <p:sldId id="259" r:id="rId7"/>
    <p:sldId id="282" r:id="rId8"/>
    <p:sldId id="262" r:id="rId9"/>
    <p:sldId id="271" r:id="rId10"/>
    <p:sldId id="264" r:id="rId11"/>
    <p:sldId id="265" r:id="rId12"/>
    <p:sldId id="275" r:id="rId13"/>
    <p:sldId id="276" r:id="rId14"/>
    <p:sldId id="272" r:id="rId15"/>
    <p:sldId id="273" r:id="rId16"/>
    <p:sldId id="274" r:id="rId17"/>
    <p:sldId id="280" r:id="rId18"/>
    <p:sldId id="288" r:id="rId19"/>
    <p:sldId id="289" r:id="rId20"/>
    <p:sldId id="290" r:id="rId21"/>
    <p:sldId id="267" r:id="rId22"/>
    <p:sldId id="269" r:id="rId23"/>
    <p:sldId id="279" r:id="rId24"/>
    <p:sldId id="270" r:id="rId25"/>
    <p:sldId id="287" r:id="rId26"/>
    <p:sldId id="283" r:id="rId27"/>
    <p:sldId id="284" r:id="rId28"/>
    <p:sldId id="285" r:id="rId29"/>
    <p:sldId id="286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41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4065" userDrawn="1">
          <p15:clr>
            <a:srgbClr val="A4A3A4"/>
          </p15:clr>
        </p15:guide>
        <p15:guide id="4" pos="619" userDrawn="1">
          <p15:clr>
            <a:srgbClr val="A4A3A4"/>
          </p15:clr>
        </p15:guide>
        <p15:guide id="5" pos="43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E6E6"/>
    <a:srgbClr val="000A3F"/>
    <a:srgbClr val="A90038"/>
    <a:srgbClr val="0022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569" autoAdjust="0"/>
    <p:restoredTop sz="66098"/>
  </p:normalViewPr>
  <p:slideViewPr>
    <p:cSldViewPr snapToGrid="0" snapToObjects="1" showGuides="1">
      <p:cViewPr varScale="1">
        <p:scale>
          <a:sx n="102" d="100"/>
          <a:sy n="102" d="100"/>
        </p:scale>
        <p:origin x="114" y="300"/>
      </p:cViewPr>
      <p:guideLst>
        <p:guide orient="horz" pos="2341"/>
        <p:guide pos="3840"/>
        <p:guide orient="horz" pos="4065"/>
        <p:guide pos="619"/>
        <p:guide pos="43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434B9F-9CEE-AE42-A2B7-FF522B857E2F}" type="datetimeFigureOut">
              <a:rPr lang="en-US" smtClean="0"/>
              <a:t>4/3/2019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CD7D10-3370-1340-B26C-328CB94051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9980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$400 </a:t>
            </a:r>
            <a:r>
              <a:rPr lang="en-US" dirty="0" err="1"/>
              <a:t>bn</a:t>
            </a:r>
            <a:r>
              <a:rPr lang="en-US" dirty="0"/>
              <a:t> – estimated size of global HR tech market (who said people didn’t spend money on HR?)</a:t>
            </a:r>
          </a:p>
          <a:p>
            <a:endParaRPr lang="en-US" dirty="0"/>
          </a:p>
          <a:p>
            <a:r>
              <a:rPr lang="en-US" dirty="0"/>
              <a:t>26 million – the number of companies using LinkedIn – reaching out to 590 million members…..</a:t>
            </a:r>
          </a:p>
          <a:p>
            <a:endParaRPr lang="en-US" dirty="0"/>
          </a:p>
          <a:p>
            <a:r>
              <a:rPr lang="en-US" dirty="0"/>
              <a:t>57% - percentage of CRF members using or experimenting with new technologies in talent acquisition like chatbots, advanced analytics, gamification, </a:t>
            </a:r>
            <a:r>
              <a:rPr lang="en-US" dirty="0" err="1"/>
              <a:t>etc</a:t>
            </a:r>
            <a:r>
              <a:rPr lang="en-US" dirty="0"/>
              <a:t>)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43% of CRF members lacked confidence in their HR data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34%  of CRF members were dissatisfied or very dissatisfied with their recruitment technology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Fewer than 20% of companies give employees access to mobile HR apps (source – Deloitte 2016)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CD7D10-3370-1340-B26C-328CB94051E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0628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Thank all the respondents to the survey and the survey sponsors, KPMG and SD Worx as well as all those who contributed to the report such as interviewees, writers, </a:t>
            </a:r>
            <a:r>
              <a:rPr lang="en-US" dirty="0" err="1"/>
              <a:t>etc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CD7D10-3370-1340-B26C-328CB94051E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6205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4B5F84-1895-684C-8C19-1459D14EC1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rgbClr val="002248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730FE6A-2F64-644B-9EA8-CD6367B67E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002248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9604943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CD8A07-78C5-9042-B6DA-63A6F18DB1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6B620CE-E9CE-4144-9F63-CDCFCE844B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B1DD79-56B4-6840-92F6-923085474E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0BB4622-B06A-3E45-97EF-BABD8625948D}" type="datetimeFigureOut">
              <a:rPr lang="en-US" smtClean="0"/>
              <a:t>4/3/2019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8ED943-9B7F-FD4E-9ED8-E3195D2CCD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087954-CC97-A94C-A867-AE02E7132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6A1BC2-4656-B941-9152-5A68985913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5485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8A1468B-ED28-DE4B-B5A0-ADC9AE32889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1774EE7-C113-A642-A35E-0CD51CADA7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100DBB-EBE1-A443-8A0F-63F2759B60E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0BB4622-B06A-3E45-97EF-BABD8625948D}" type="datetimeFigureOut">
              <a:rPr lang="en-US" smtClean="0"/>
              <a:t>4/3/2019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B2AD9E-6100-7146-89F7-910627E68E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1876DF-A24E-C948-85E2-61BB6F4749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6A1BC2-4656-B941-9152-5A68985913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6363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0DDD0C-C003-854E-9BAB-6759873B7D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463" y="359140"/>
            <a:ext cx="10515600" cy="1325563"/>
          </a:xfrm>
        </p:spPr>
        <p:txBody>
          <a:bodyPr>
            <a:normAutofit/>
          </a:bodyPr>
          <a:lstStyle>
            <a:lvl1pPr>
              <a:defRPr sz="3200">
                <a:solidFill>
                  <a:srgbClr val="002248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7A61E0-8406-674E-A2B5-D5A7A7266A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463" y="1517977"/>
            <a:ext cx="10515600" cy="4351338"/>
          </a:xfrm>
        </p:spPr>
        <p:txBody>
          <a:bodyPr/>
          <a:lstStyle>
            <a:lvl1pPr>
              <a:defRPr>
                <a:solidFill>
                  <a:srgbClr val="002248"/>
                </a:solidFill>
              </a:defRPr>
            </a:lvl1pPr>
            <a:lvl2pPr>
              <a:defRPr>
                <a:solidFill>
                  <a:srgbClr val="002248"/>
                </a:solidFill>
              </a:defRPr>
            </a:lvl2pPr>
            <a:lvl3pPr>
              <a:defRPr>
                <a:solidFill>
                  <a:srgbClr val="002248"/>
                </a:solidFill>
              </a:defRPr>
            </a:lvl3pPr>
            <a:lvl4pPr>
              <a:defRPr>
                <a:solidFill>
                  <a:srgbClr val="002248"/>
                </a:solidFill>
              </a:defRPr>
            </a:lvl4pPr>
            <a:lvl5pPr>
              <a:defRPr>
                <a:solidFill>
                  <a:srgbClr val="002248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690466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31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CD1224-90C1-E647-A2B9-E6290CF5A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14B762-A756-A945-8FA0-5E3D8B3759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1C7E9A-B3C0-0A44-8E4B-FC025F544BD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0BB4622-B06A-3E45-97EF-BABD8625948D}" type="datetimeFigureOut">
              <a:rPr lang="en-US" smtClean="0"/>
              <a:t>4/3/2019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7770D1-A1FD-944F-A399-4D2CF01249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0B1D14-5E63-5847-A09A-0B03FE017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6A1BC2-4656-B941-9152-5A68985913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7926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1C1C2B-687A-8946-8593-613CEE45BB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8E1E3C-F858-C54F-92A7-8D6BCD61E2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09D9E8-6818-6D45-9923-32327635E3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0DC8FF-07F6-F447-A233-284BB5FA0D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0BB4622-B06A-3E45-97EF-BABD8625948D}" type="datetimeFigureOut">
              <a:rPr lang="en-US" smtClean="0"/>
              <a:t>4/3/2019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4131DD-6F15-354C-AD80-F775B345D4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F43BE4-8F33-1747-AA55-B85D97B3D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6A1BC2-4656-B941-9152-5A68985913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7854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BEEF7B-A39A-6E40-8834-EB50505E93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A892BB-8B40-3C48-9C01-776DBC24DD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4FFBA5-5D28-674A-8E48-6AFAA0504D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D3857D6-4E62-9740-B36B-F3384D0DEC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6172D6C-1BB0-B24C-BD90-96D8C828343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871604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548FD3-DFFE-5D49-B22B-EC26DD9940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DF88EA9-435C-3D49-93DE-EE738424B4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0BB4622-B06A-3E45-97EF-BABD8625948D}" type="datetimeFigureOut">
              <a:rPr lang="en-US" smtClean="0"/>
              <a:t>4/3/2019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4F59208-1538-AD49-AEF7-B519FBD1D5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3D7592-F170-C44C-B113-37D477656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6A1BC2-4656-B941-9152-5A68985913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8613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71B95A0-E5E3-AA4A-B633-E9DBD78B14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0BB4622-B06A-3E45-97EF-BABD8625948D}" type="datetimeFigureOut">
              <a:rPr lang="en-US" smtClean="0"/>
              <a:t>4/3/2019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62957CF-0CA7-FE4A-9112-535E5C2091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70A8B2-561C-AD4F-87A6-829AC4545C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6A1BC2-4656-B941-9152-5A68985913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8396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5A0C2C-F2F0-024B-B0D2-87EC6FD623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071DB5-EBD7-1E4C-AFE2-9C098FDD33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78AE8B-EDBF-D44D-BD49-25254B04A8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3F2336-45BC-2245-8556-F4278181ED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0BB4622-B06A-3E45-97EF-BABD8625948D}" type="datetimeFigureOut">
              <a:rPr lang="en-US" smtClean="0"/>
              <a:t>4/3/2019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F7675E-34CF-2942-A079-B99AB343BB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DED353-BBE2-854E-8A2E-7B0E2579AF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6A1BC2-4656-B941-9152-5A68985913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8311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621767-6FB8-4446-AA6C-F9948DE27B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3D8811F-4F34-1D4A-B7D5-05CDB1D9FA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FEDDE6-05C1-014B-BDC8-A3B33CAD52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FC241B-279F-554E-A281-A810EB2F1EE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0BB4622-B06A-3E45-97EF-BABD8625948D}" type="datetimeFigureOut">
              <a:rPr lang="en-US" smtClean="0"/>
              <a:t>4/3/2019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B6A635-CE66-324C-A4B6-E0A99E9A8B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FB88D6-B867-5C48-A4EB-E3D6DC1571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6A1BC2-4656-B941-9152-5A68985913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5937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FADABCD-7A1A-4B06-A011-C99FAD7B60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66851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D6E2A9B-9B23-4C4A-A0B2-D309D00F0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E6590E-2D33-7346-93B9-912AF61A49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6426209-95DC-491B-8E61-374E4E30B9B7}"/>
              </a:ext>
            </a:extLst>
          </p:cNvPr>
          <p:cNvSpPr/>
          <p:nvPr userDrawn="1"/>
        </p:nvSpPr>
        <p:spPr>
          <a:xfrm>
            <a:off x="202980" y="168571"/>
            <a:ext cx="11838043" cy="65313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0EFD660-24CC-407E-AA69-E4605C52EA59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0989536" y="365125"/>
            <a:ext cx="879505" cy="879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948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hyperlink" Target="https://www.google.co.uk/url?sa=i&amp;rct=j&amp;q=&amp;esrc=s&amp;source=images&amp;cd=&amp;cad=rja&amp;uact=8&amp;ved=2ahUKEwjB3-PZvK_hAhVJ8OAKHc92CdEQjRx6BAgBEAU&amp;url=https://pngimg.com/imgs/logos/amazon/&amp;psig=AOvVaw0HYjlJcI_rlvf4DSE0b_7K&amp;ust=1554228018210174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B6E35D16-6C04-6D4E-9845-71C6B09106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32626" y="3731432"/>
            <a:ext cx="9144000" cy="1818102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000A3F"/>
                </a:solidFill>
              </a:rPr>
              <a:t>London</a:t>
            </a:r>
            <a:r>
              <a:rPr lang="en-US" dirty="0">
                <a:solidFill>
                  <a:srgbClr val="000A3F"/>
                </a:solidFill>
              </a:rPr>
              <a:t> 3 April, </a:t>
            </a:r>
            <a:r>
              <a:rPr lang="en-US" b="1" dirty="0">
                <a:solidFill>
                  <a:srgbClr val="000A3F"/>
                </a:solidFill>
              </a:rPr>
              <a:t>Lausanne</a:t>
            </a:r>
            <a:r>
              <a:rPr lang="en-US" dirty="0">
                <a:solidFill>
                  <a:srgbClr val="000A3F"/>
                </a:solidFill>
              </a:rPr>
              <a:t> 5 March</a:t>
            </a:r>
          </a:p>
          <a:p>
            <a:endParaRPr lang="en-US" dirty="0">
              <a:solidFill>
                <a:srgbClr val="000A3F"/>
              </a:solidFill>
            </a:endParaRPr>
          </a:p>
          <a:p>
            <a:r>
              <a:rPr lang="en-US" dirty="0">
                <a:solidFill>
                  <a:srgbClr val="000A3F"/>
                </a:solidFill>
              </a:rPr>
              <a:t>Jay Conger and Gillian Pillans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8499534-BE14-47E8-B20C-6D2D78C72D8F}"/>
              </a:ext>
            </a:extLst>
          </p:cNvPr>
          <p:cNvSpPr txBox="1">
            <a:spLocks/>
          </p:cNvSpPr>
          <p:nvPr/>
        </p:nvSpPr>
        <p:spPr>
          <a:xfrm>
            <a:off x="1081939" y="1601785"/>
            <a:ext cx="10046975" cy="166199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4800" b="1" kern="0" cap="all" baseline="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ヒラギノ角ゴ Pro W3" charset="-128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ヒラギノ角ゴ Pro W3" charset="-128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ヒラギノ角ゴ Pro W3" charset="-128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ヒラギノ角ゴ Pro W3" charset="-128"/>
              </a:defRPr>
            </a:lvl5pPr>
            <a:lvl6pPr marL="457189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ヒラギノ角ゴ Pro W3" charset="-128"/>
              </a:defRPr>
            </a:lvl6pPr>
            <a:lvl7pPr marL="914377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ヒラギノ角ゴ Pro W3" charset="-128"/>
              </a:defRPr>
            </a:lvl7pPr>
            <a:lvl8pPr marL="1371566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ヒラギノ角ゴ Pro W3" charset="-128"/>
              </a:defRPr>
            </a:lvl8pPr>
            <a:lvl9pPr marL="1828754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ヒラギノ角ゴ Pro W3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1" i="0" u="none" strike="noStrike" kern="0" cap="all" spc="0" normalizeH="0" baseline="0" noProof="0" dirty="0">
                <a:ln>
                  <a:noFill/>
                </a:ln>
                <a:solidFill>
                  <a:srgbClr val="000A3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Digital Disruption – </a:t>
            </a:r>
            <a:br>
              <a:rPr kumimoji="0" lang="en-GB" b="1" i="0" u="none" strike="noStrike" kern="0" cap="all" spc="0" normalizeH="0" baseline="0" noProof="0" dirty="0">
                <a:ln>
                  <a:noFill/>
                </a:ln>
                <a:solidFill>
                  <a:srgbClr val="000A3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kumimoji="0" lang="en-GB" sz="3600" b="1" i="0" u="none" strike="noStrike" kern="0" cap="all" spc="0" normalizeH="0" baseline="0" noProof="0" dirty="0">
                <a:ln>
                  <a:noFill/>
                </a:ln>
                <a:solidFill>
                  <a:srgbClr val="000A3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Exploring the implications for </a:t>
            </a:r>
          </a:p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0" cap="all" spc="0" normalizeH="0" baseline="0" noProof="0" dirty="0">
                <a:ln>
                  <a:noFill/>
                </a:ln>
                <a:solidFill>
                  <a:srgbClr val="000A3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leaders and leadership development</a:t>
            </a:r>
            <a:endParaRPr kumimoji="0" lang="en-GB" sz="6000" b="1" i="0" u="none" strike="noStrike" kern="0" cap="all" spc="0" normalizeH="0" baseline="0" noProof="0" dirty="0">
              <a:ln>
                <a:noFill/>
              </a:ln>
              <a:solidFill>
                <a:srgbClr val="000A3F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39472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DC3FF98-45A7-4E0C-B082-AEC8E69A98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2980" y="1165756"/>
            <a:ext cx="6286040" cy="5304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0552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EEEB78E-6F75-424A-9AAF-BB5DF064AC9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1781" y="2021454"/>
            <a:ext cx="4017034" cy="305096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6660F43-4175-47EE-8666-782F87CB4B3E}"/>
              </a:ext>
            </a:extLst>
          </p:cNvPr>
          <p:cNvSpPr txBox="1"/>
          <p:nvPr/>
        </p:nvSpPr>
        <p:spPr>
          <a:xfrm>
            <a:off x="5011945" y="2038707"/>
            <a:ext cx="617651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/>
              <a:t>anticipate the </a:t>
            </a:r>
          </a:p>
          <a:p>
            <a:r>
              <a:rPr lang="en-GB" sz="4000" b="1" dirty="0"/>
              <a:t>digital economy will fundamentally or fairly extensively disrupt </a:t>
            </a:r>
            <a:r>
              <a:rPr lang="en-GB" sz="4000" dirty="0"/>
              <a:t>their industry in the future</a:t>
            </a:r>
          </a:p>
        </p:txBody>
      </p:sp>
    </p:spTree>
    <p:extLst>
      <p:ext uri="{BB962C8B-B14F-4D97-AF65-F5344CB8AC3E}">
        <p14:creationId xmlns:p14="http://schemas.microsoft.com/office/powerpoint/2010/main" val="40151303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0DBB6CF-E627-4049-89B5-E7E7CE3A7B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1505" y="1078549"/>
            <a:ext cx="6806241" cy="5508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1085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8">
            <a:extLst>
              <a:ext uri="{FF2B5EF4-FFF2-40B4-BE49-F238E27FC236}">
                <a16:creationId xmlns:a16="http://schemas.microsoft.com/office/drawing/2014/main" id="{29299E37-BC8E-4232-859F-CE466CF7C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9605" y="173831"/>
            <a:ext cx="8649625" cy="1325563"/>
          </a:xfrm>
        </p:spPr>
        <p:txBody>
          <a:bodyPr/>
          <a:lstStyle/>
          <a:p>
            <a:r>
              <a:rPr lang="en-GB" dirty="0"/>
              <a:t>Procedural		versus		Declarative</a:t>
            </a:r>
          </a:p>
        </p:txBody>
      </p:sp>
      <p:pic>
        <p:nvPicPr>
          <p:cNvPr id="9" name="Content Placeholder 12">
            <a:extLst>
              <a:ext uri="{FF2B5EF4-FFF2-40B4-BE49-F238E27FC236}">
                <a16:creationId xmlns:a16="http://schemas.microsoft.com/office/drawing/2014/main" id="{0D662D9D-F700-49B0-BDA3-AE0A0174D55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4102" y="1413188"/>
            <a:ext cx="4812629" cy="4754699"/>
          </a:xfr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B27A833-AFC0-44E9-9D30-316C8F15469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12314" y="1413188"/>
            <a:ext cx="4812629" cy="4754699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5B44F91-3A66-400E-87C4-40755537F8E9}"/>
              </a:ext>
            </a:extLst>
          </p:cNvPr>
          <p:cNvCxnSpPr/>
          <p:nvPr/>
        </p:nvCxnSpPr>
        <p:spPr>
          <a:xfrm>
            <a:off x="6096000" y="1160463"/>
            <a:ext cx="0" cy="5300722"/>
          </a:xfrm>
          <a:prstGeom prst="line">
            <a:avLst/>
          </a:prstGeom>
          <a:ln w="76200">
            <a:solidFill>
              <a:srgbClr val="000A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16453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5E02827-2903-4E76-A4CA-2E7A79109E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5154" y="1719220"/>
            <a:ext cx="2932745" cy="424429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195D664-76E0-4153-9BC2-8AD509E893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4102" y="1160463"/>
            <a:ext cx="2546660" cy="5361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4139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E9EDCDD-B54D-4BAB-B986-448B8D9E0B5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5325" y="1817588"/>
            <a:ext cx="5078086" cy="368904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9D7EE62-0C87-4471-98A9-71BC1108B08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18589" y="1962435"/>
            <a:ext cx="5078086" cy="3544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767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71E60A3-E3D3-4BE9-B4D1-09A4FFFD51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49570" y="1643331"/>
            <a:ext cx="3117012" cy="24455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AD12C39-35F5-47C7-BF75-8C30C5EE125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83571" y="1656988"/>
            <a:ext cx="3278039" cy="238089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F6EE8FC-1B5E-4279-A5EE-C3C46F49D7EC}"/>
              </a:ext>
            </a:extLst>
          </p:cNvPr>
          <p:cNvSpPr txBox="1"/>
          <p:nvPr/>
        </p:nvSpPr>
        <p:spPr>
          <a:xfrm>
            <a:off x="1157376" y="4106522"/>
            <a:ext cx="47013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/>
              <a:t>don’t know if their </a:t>
            </a:r>
            <a:r>
              <a:rPr lang="en-GB" sz="3200" b="1" dirty="0"/>
              <a:t>digital leadership initiatives</a:t>
            </a:r>
            <a:r>
              <a:rPr lang="en-GB" sz="3200" dirty="0"/>
              <a:t> are effective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8F76AE4-0425-494A-9DFC-AB5419AD5AE9}"/>
              </a:ext>
            </a:extLst>
          </p:cNvPr>
          <p:cNvSpPr txBox="1"/>
          <p:nvPr/>
        </p:nvSpPr>
        <p:spPr>
          <a:xfrm>
            <a:off x="6571890" y="4331895"/>
            <a:ext cx="47013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/>
              <a:t>were judged </a:t>
            </a:r>
            <a:r>
              <a:rPr lang="en-GB" sz="3200" b="1" dirty="0"/>
              <a:t>unsuccessful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633A6D1-1D7F-4FA7-B829-86D7E1A98915}"/>
              </a:ext>
            </a:extLst>
          </p:cNvPr>
          <p:cNvCxnSpPr/>
          <p:nvPr/>
        </p:nvCxnSpPr>
        <p:spPr>
          <a:xfrm>
            <a:off x="6096000" y="1151837"/>
            <a:ext cx="0" cy="5300722"/>
          </a:xfrm>
          <a:prstGeom prst="line">
            <a:avLst/>
          </a:prstGeom>
          <a:ln w="76200">
            <a:solidFill>
              <a:srgbClr val="000A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5523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C884B73-3FBE-42BC-A35D-0656991274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3718" y="1160463"/>
            <a:ext cx="4384563" cy="5281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2961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8DB29B4F-085C-4627-90D2-C07EB02C8B1E}"/>
              </a:ext>
            </a:extLst>
          </p:cNvPr>
          <p:cNvSpPr txBox="1">
            <a:spLocks/>
          </p:cNvSpPr>
          <p:nvPr/>
        </p:nvSpPr>
        <p:spPr>
          <a:xfrm>
            <a:off x="1081942" y="2956133"/>
            <a:ext cx="10046975" cy="664797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4800" b="1" kern="0" cap="all" baseline="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ヒラギノ角ゴ Pro W3" charset="-128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ヒラギノ角ゴ Pro W3" charset="-128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ヒラギノ角ゴ Pro W3" charset="-128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ヒラギノ角ゴ Pro W3" charset="-128"/>
              </a:defRPr>
            </a:lvl5pPr>
            <a:lvl6pPr marL="457189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ヒラギノ角ゴ Pro W3" charset="-128"/>
              </a:defRPr>
            </a:lvl6pPr>
            <a:lvl7pPr marL="914377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ヒラギノ角ゴ Pro W3" charset="-128"/>
              </a:defRPr>
            </a:lvl7pPr>
            <a:lvl8pPr marL="1371566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ヒラギノ角ゴ Pro W3" charset="-128"/>
              </a:defRPr>
            </a:lvl8pPr>
            <a:lvl9pPr marL="1828754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ヒラギノ角ゴ Pro W3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1" i="0" u="none" strike="noStrike" kern="0" cap="none" spc="0" normalizeH="0" noProof="0" dirty="0">
                <a:ln>
                  <a:noFill/>
                </a:ln>
                <a:solidFill>
                  <a:srgbClr val="000A3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Group discussions</a:t>
            </a:r>
            <a:endParaRPr kumimoji="0" lang="en-GB" sz="6000" b="1" i="0" u="none" strike="noStrike" kern="0" cap="none" spc="0" normalizeH="0" noProof="0" dirty="0">
              <a:ln>
                <a:noFill/>
              </a:ln>
              <a:solidFill>
                <a:srgbClr val="000A3F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56073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>
            <a:extLst>
              <a:ext uri="{FF2B5EF4-FFF2-40B4-BE49-F238E27FC236}">
                <a16:creationId xmlns:a16="http://schemas.microsoft.com/office/drawing/2014/main" id="{D0376BCF-A5C3-4A5F-951E-7DC914719478}"/>
              </a:ext>
            </a:extLst>
          </p:cNvPr>
          <p:cNvSpPr txBox="1">
            <a:spLocks/>
          </p:cNvSpPr>
          <p:nvPr/>
        </p:nvSpPr>
        <p:spPr>
          <a:xfrm>
            <a:off x="695325" y="3716338"/>
            <a:ext cx="10852510" cy="1693110"/>
          </a:xfrm>
          <a:prstGeom prst="rect">
            <a:avLst/>
          </a:prstGeom>
          <a:solidFill>
            <a:srgbClr val="E6E6E6"/>
          </a:solidFill>
        </p:spPr>
        <p:txBody>
          <a:bodyPr vert="horz" wrap="square" lIns="180000" tIns="180000" rIns="180000" bIns="180000" rtlCol="0">
            <a:spAutoFit/>
          </a:bodyPr>
          <a:lstStyle>
            <a:defPPr>
              <a:defRPr lang="en-US"/>
            </a:defPPr>
            <a:lvl1pPr lvl="0"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>
                <a:solidFill>
                  <a:srgbClr val="000A3F"/>
                </a:solidFill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002248"/>
                </a:solidFill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002248"/>
                </a:solidFill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002248"/>
                </a:solidFill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002248"/>
                </a:solidFill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GB" dirty="0"/>
              <a:t>If the latter, how is the digital age directly influencing the expectations of leaders in your organisation?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699ABE2-2184-4F45-8371-39F8DCD7E6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463" y="35914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rgbClr val="000A3F"/>
                </a:solidFill>
              </a:rPr>
              <a:t>Group discussions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6B480CD1-3892-4F31-924D-FE23706A4BF8}"/>
              </a:ext>
            </a:extLst>
          </p:cNvPr>
          <p:cNvSpPr txBox="1">
            <a:spLocks/>
          </p:cNvSpPr>
          <p:nvPr/>
        </p:nvSpPr>
        <p:spPr>
          <a:xfrm>
            <a:off x="695325" y="1735890"/>
            <a:ext cx="10852510" cy="1693110"/>
          </a:xfrm>
          <a:prstGeom prst="rect">
            <a:avLst/>
          </a:prstGeom>
          <a:solidFill>
            <a:srgbClr val="E6E6E6"/>
          </a:solidFill>
        </p:spPr>
        <p:txBody>
          <a:bodyPr vert="horz" wrap="square" lIns="180000" tIns="180000" rIns="180000" bIns="18000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2248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2248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2248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2248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2248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</a:pPr>
            <a:r>
              <a:rPr lang="en-GB" sz="3200" b="1" dirty="0">
                <a:solidFill>
                  <a:srgbClr val="000A3F"/>
                </a:solidFill>
              </a:rPr>
              <a:t>Do you feel that leadership in an age of digital disruption is more hype than reality or more reality than hype?</a:t>
            </a:r>
          </a:p>
        </p:txBody>
      </p:sp>
    </p:spTree>
    <p:extLst>
      <p:ext uri="{BB962C8B-B14F-4D97-AF65-F5344CB8AC3E}">
        <p14:creationId xmlns:p14="http://schemas.microsoft.com/office/powerpoint/2010/main" val="12308981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6ACA8FB-5023-47FF-AA35-D36EB31BC9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1404492"/>
            <a:ext cx="5759569" cy="485938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A28F1CF-FCC0-4418-AEEC-84128D355DD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9947" y="1404492"/>
            <a:ext cx="5656053" cy="4859384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F91390A-1AC0-418E-B325-F69F3859E3AE}"/>
              </a:ext>
            </a:extLst>
          </p:cNvPr>
          <p:cNvCxnSpPr/>
          <p:nvPr/>
        </p:nvCxnSpPr>
        <p:spPr>
          <a:xfrm>
            <a:off x="6096000" y="1160463"/>
            <a:ext cx="0" cy="5300722"/>
          </a:xfrm>
          <a:prstGeom prst="line">
            <a:avLst/>
          </a:prstGeom>
          <a:ln w="76200">
            <a:solidFill>
              <a:srgbClr val="000A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19253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>
            <a:extLst>
              <a:ext uri="{FF2B5EF4-FFF2-40B4-BE49-F238E27FC236}">
                <a16:creationId xmlns:a16="http://schemas.microsoft.com/office/drawing/2014/main" id="{D0376BCF-A5C3-4A5F-951E-7DC914719478}"/>
              </a:ext>
            </a:extLst>
          </p:cNvPr>
          <p:cNvSpPr txBox="1">
            <a:spLocks/>
          </p:cNvSpPr>
          <p:nvPr/>
        </p:nvSpPr>
        <p:spPr>
          <a:xfrm>
            <a:off x="695325" y="3736390"/>
            <a:ext cx="10852510" cy="1249912"/>
          </a:xfrm>
          <a:prstGeom prst="rect">
            <a:avLst/>
          </a:prstGeom>
          <a:solidFill>
            <a:srgbClr val="E6E6E6"/>
          </a:solidFill>
        </p:spPr>
        <p:txBody>
          <a:bodyPr vert="horz" wrap="square" lIns="180000" tIns="180000" rIns="180000" bIns="180000" rtlCol="0">
            <a:spAutoFit/>
          </a:bodyPr>
          <a:lstStyle>
            <a:defPPr>
              <a:defRPr lang="en-US"/>
            </a:defPPr>
            <a:lvl1pPr lvl="0"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>
                <a:solidFill>
                  <a:srgbClr val="000A3F"/>
                </a:solidFill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002248"/>
                </a:solidFill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002248"/>
                </a:solidFill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002248"/>
                </a:solidFill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002248"/>
                </a:solidFill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lang="en-GB" dirty="0"/>
              <a:t>What is your personal takeaway or insight from this session?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699ABE2-2184-4F45-8371-39F8DCD7E6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463" y="35914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rgbClr val="000A3F"/>
                </a:solidFill>
              </a:rPr>
              <a:t>Group discussions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6B480CD1-3892-4F31-924D-FE23706A4BF8}"/>
              </a:ext>
            </a:extLst>
          </p:cNvPr>
          <p:cNvSpPr txBox="1">
            <a:spLocks/>
          </p:cNvSpPr>
          <p:nvPr/>
        </p:nvSpPr>
        <p:spPr>
          <a:xfrm>
            <a:off x="695325" y="1745317"/>
            <a:ext cx="10852510" cy="1693110"/>
          </a:xfrm>
          <a:prstGeom prst="rect">
            <a:avLst/>
          </a:prstGeom>
          <a:solidFill>
            <a:srgbClr val="E6E6E6"/>
          </a:solidFill>
        </p:spPr>
        <p:txBody>
          <a:bodyPr vert="horz" wrap="square" lIns="180000" tIns="180000" rIns="180000" bIns="18000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2248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2248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2248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2248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2248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</a:pPr>
            <a:r>
              <a:rPr lang="en-GB" sz="3200" b="1" dirty="0">
                <a:solidFill>
                  <a:srgbClr val="000A3F"/>
                </a:solidFill>
              </a:rPr>
              <a:t>What’s your conclusion: is digital leadership more substance than hype or more hype than substance?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B62A6416-DE68-4A19-A33A-6F8B0B84423E}"/>
              </a:ext>
            </a:extLst>
          </p:cNvPr>
          <p:cNvSpPr txBox="1">
            <a:spLocks/>
          </p:cNvSpPr>
          <p:nvPr/>
        </p:nvSpPr>
        <p:spPr>
          <a:xfrm>
            <a:off x="695325" y="5293692"/>
            <a:ext cx="10852510" cy="806714"/>
          </a:xfrm>
          <a:prstGeom prst="rect">
            <a:avLst/>
          </a:prstGeom>
          <a:solidFill>
            <a:srgbClr val="E6E6E6"/>
          </a:solidFill>
        </p:spPr>
        <p:txBody>
          <a:bodyPr vert="horz" wrap="square" lIns="180000" tIns="180000" rIns="180000" bIns="180000" rtlCol="0">
            <a:spAutoFit/>
          </a:bodyPr>
          <a:lstStyle>
            <a:defPPr>
              <a:defRPr lang="en-US"/>
            </a:defPPr>
            <a:lvl1pPr lvl="0"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>
                <a:solidFill>
                  <a:srgbClr val="000A3F"/>
                </a:solidFill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002248"/>
                </a:solidFill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002248"/>
                </a:solidFill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002248"/>
                </a:solidFill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002248"/>
                </a:solidFill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lang="en-GB" dirty="0"/>
              <a:t>What is one action you plan to take as a result?</a:t>
            </a:r>
          </a:p>
        </p:txBody>
      </p:sp>
    </p:spTree>
    <p:extLst>
      <p:ext uri="{BB962C8B-B14F-4D97-AF65-F5344CB8AC3E}">
        <p14:creationId xmlns:p14="http://schemas.microsoft.com/office/powerpoint/2010/main" val="32775865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8DB29B4F-085C-4627-90D2-C07EB02C8B1E}"/>
              </a:ext>
            </a:extLst>
          </p:cNvPr>
          <p:cNvSpPr txBox="1">
            <a:spLocks/>
          </p:cNvSpPr>
          <p:nvPr/>
        </p:nvSpPr>
        <p:spPr>
          <a:xfrm>
            <a:off x="1081942" y="2956133"/>
            <a:ext cx="10046975" cy="664797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4800" b="1" kern="0" cap="all" baseline="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ヒラギノ角ゴ Pro W3" charset="-128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ヒラギノ角ゴ Pro W3" charset="-128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ヒラギノ角ゴ Pro W3" charset="-128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ヒラギノ角ゴ Pro W3" charset="-128"/>
              </a:defRPr>
            </a:lvl5pPr>
            <a:lvl6pPr marL="457189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ヒラギノ角ゴ Pro W3" charset="-128"/>
              </a:defRPr>
            </a:lvl6pPr>
            <a:lvl7pPr marL="914377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ヒラギノ角ゴ Pro W3" charset="-128"/>
              </a:defRPr>
            </a:lvl7pPr>
            <a:lvl8pPr marL="1371566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ヒラギノ角ゴ Pro W3" charset="-128"/>
              </a:defRPr>
            </a:lvl8pPr>
            <a:lvl9pPr marL="1828754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ヒラギノ角ゴ Pro W3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1" i="0" u="none" strike="noStrike" kern="0" cap="none" spc="0" normalizeH="0" noProof="0" dirty="0">
                <a:ln>
                  <a:noFill/>
                </a:ln>
                <a:solidFill>
                  <a:srgbClr val="000A3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Closing thoughts…</a:t>
            </a:r>
            <a:endParaRPr kumimoji="0" lang="en-GB" sz="6000" b="1" i="0" u="none" strike="noStrike" kern="0" cap="none" spc="0" normalizeH="0" noProof="0" dirty="0">
              <a:ln>
                <a:noFill/>
              </a:ln>
              <a:solidFill>
                <a:srgbClr val="000A3F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91202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C2440D-2B0E-8C48-BAFA-45544234D0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0A3F"/>
                </a:solidFill>
              </a:rPr>
              <a:t>What worries me the most…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D0376BCF-A5C3-4A5F-951E-7DC914719478}"/>
              </a:ext>
            </a:extLst>
          </p:cNvPr>
          <p:cNvSpPr txBox="1">
            <a:spLocks/>
          </p:cNvSpPr>
          <p:nvPr/>
        </p:nvSpPr>
        <p:spPr>
          <a:xfrm>
            <a:off x="1532623" y="3261799"/>
            <a:ext cx="9144000" cy="18181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2248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2248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2248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2248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2248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>
                <a:solidFill>
                  <a:srgbClr val="000A3F"/>
                </a:solidFill>
              </a:rPr>
              <a:t>All the Potemkin Villages that will be built. </a:t>
            </a:r>
          </a:p>
        </p:txBody>
      </p:sp>
    </p:spTree>
    <p:extLst>
      <p:ext uri="{BB962C8B-B14F-4D97-AF65-F5344CB8AC3E}">
        <p14:creationId xmlns:p14="http://schemas.microsoft.com/office/powerpoint/2010/main" val="9904386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3D0E6E2-D5C4-4C18-9840-464932C73B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7024" y="1169089"/>
            <a:ext cx="8277951" cy="529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1770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870A34-3D44-7F4F-B6DC-156F918B1D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8836" y="1712029"/>
            <a:ext cx="10701767" cy="4351338"/>
          </a:xfrm>
        </p:spPr>
        <p:txBody>
          <a:bodyPr>
            <a:noAutofit/>
          </a:bodyPr>
          <a:lstStyle/>
          <a:p>
            <a:pPr marL="571500" indent="-571500">
              <a:spcBef>
                <a:spcPts val="1200"/>
              </a:spcBef>
            </a:pPr>
            <a:r>
              <a:rPr lang="en-US" dirty="0">
                <a:solidFill>
                  <a:srgbClr val="000A3F"/>
                </a:solidFill>
              </a:rPr>
              <a:t>The pyramid and the pod will co-exist…</a:t>
            </a:r>
          </a:p>
          <a:p>
            <a:pPr marL="571500" indent="-571500">
              <a:spcBef>
                <a:spcPts val="1200"/>
              </a:spcBef>
            </a:pPr>
            <a:r>
              <a:rPr lang="en-US" dirty="0">
                <a:solidFill>
                  <a:srgbClr val="000A3F"/>
                </a:solidFill>
              </a:rPr>
              <a:t>Where do you need the pods… the digital leadership?</a:t>
            </a:r>
          </a:p>
          <a:p>
            <a:pPr marL="571500" indent="-571500">
              <a:spcBef>
                <a:spcPts val="1200"/>
              </a:spcBef>
            </a:pPr>
            <a:r>
              <a:rPr lang="en-US" dirty="0">
                <a:solidFill>
                  <a:srgbClr val="000A3F"/>
                </a:solidFill>
              </a:rPr>
              <a:t>Put your best people in charge of the future… versus the core.</a:t>
            </a:r>
          </a:p>
          <a:p>
            <a:pPr marL="571500" indent="-571500">
              <a:spcBef>
                <a:spcPts val="1200"/>
              </a:spcBef>
            </a:pPr>
            <a:r>
              <a:rPr lang="en-US" dirty="0">
                <a:solidFill>
                  <a:srgbClr val="000A3F"/>
                </a:solidFill>
              </a:rPr>
              <a:t>What are the new metrics?</a:t>
            </a:r>
          </a:p>
          <a:p>
            <a:pPr marL="571500" indent="-571500">
              <a:spcBef>
                <a:spcPts val="1200"/>
              </a:spcBef>
            </a:pPr>
            <a:r>
              <a:rPr lang="en-US" dirty="0">
                <a:solidFill>
                  <a:srgbClr val="000A3F"/>
                </a:solidFill>
              </a:rPr>
              <a:t>What are the rewards… are they enough?</a:t>
            </a:r>
          </a:p>
          <a:p>
            <a:pPr marL="571500" indent="-571500">
              <a:spcBef>
                <a:spcPts val="1200"/>
              </a:spcBef>
            </a:pPr>
            <a:r>
              <a:rPr lang="en-US" dirty="0">
                <a:solidFill>
                  <a:srgbClr val="000A3F"/>
                </a:solidFill>
              </a:rPr>
              <a:t>How will you develop the demanded skills – beware of procedural traps?</a:t>
            </a:r>
          </a:p>
        </p:txBody>
      </p:sp>
    </p:spTree>
    <p:extLst>
      <p:ext uri="{BB962C8B-B14F-4D97-AF65-F5344CB8AC3E}">
        <p14:creationId xmlns:p14="http://schemas.microsoft.com/office/powerpoint/2010/main" val="7602496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C2440D-2B0E-8C48-BAFA-45544234D0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0A3F"/>
                </a:solidFill>
              </a:rPr>
              <a:t>If I could select one capability…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D0376BCF-A5C3-4A5F-951E-7DC914719478}"/>
              </a:ext>
            </a:extLst>
          </p:cNvPr>
          <p:cNvSpPr txBox="1">
            <a:spLocks/>
          </p:cNvSpPr>
          <p:nvPr/>
        </p:nvSpPr>
        <p:spPr>
          <a:xfrm>
            <a:off x="1113977" y="3261799"/>
            <a:ext cx="9981298" cy="18181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2248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2248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2248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2248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2248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3200" b="1" dirty="0">
                <a:solidFill>
                  <a:srgbClr val="000A3F"/>
                </a:solidFill>
              </a:rPr>
              <a:t>It would be </a:t>
            </a:r>
            <a:r>
              <a:rPr lang="en-GB" sz="3200" b="1" i="1" dirty="0">
                <a:solidFill>
                  <a:srgbClr val="000A3F"/>
                </a:solidFill>
              </a:rPr>
              <a:t>catalytic learning.</a:t>
            </a:r>
          </a:p>
        </p:txBody>
      </p:sp>
    </p:spTree>
    <p:extLst>
      <p:ext uri="{BB962C8B-B14F-4D97-AF65-F5344CB8AC3E}">
        <p14:creationId xmlns:p14="http://schemas.microsoft.com/office/powerpoint/2010/main" val="22753314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C2440D-2B0E-8C48-BAFA-45544234D0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0A3F"/>
                </a:solidFill>
              </a:rPr>
              <a:t>If I could develop one skill…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D0376BCF-A5C3-4A5F-951E-7DC914719478}"/>
              </a:ext>
            </a:extLst>
          </p:cNvPr>
          <p:cNvSpPr txBox="1">
            <a:spLocks/>
          </p:cNvSpPr>
          <p:nvPr/>
        </p:nvSpPr>
        <p:spPr>
          <a:xfrm>
            <a:off x="1532623" y="3261799"/>
            <a:ext cx="9144000" cy="18181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2248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2248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2248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2248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2248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200" b="1" dirty="0">
                <a:solidFill>
                  <a:srgbClr val="000A3F"/>
                </a:solidFill>
              </a:rPr>
              <a:t>It would be </a:t>
            </a:r>
            <a:r>
              <a:rPr lang="en-US" sz="3200" b="1" i="1" dirty="0">
                <a:solidFill>
                  <a:srgbClr val="000A3F"/>
                </a:solidFill>
              </a:rPr>
              <a:t>facilitation</a:t>
            </a:r>
            <a:r>
              <a:rPr lang="en-US" sz="3200" b="1" dirty="0">
                <a:solidFill>
                  <a:srgbClr val="000A3F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1821610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C2440D-2B0E-8C48-BAFA-45544234D0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0A3F"/>
                </a:solidFill>
              </a:rPr>
              <a:t>If I could develop a few others…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D0376BCF-A5C3-4A5F-951E-7DC914719478}"/>
              </a:ext>
            </a:extLst>
          </p:cNvPr>
          <p:cNvSpPr txBox="1">
            <a:spLocks/>
          </p:cNvSpPr>
          <p:nvPr/>
        </p:nvSpPr>
        <p:spPr>
          <a:xfrm>
            <a:off x="695325" y="3261799"/>
            <a:ext cx="10924456" cy="18181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2248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2248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2248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2248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2248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3200" b="1" dirty="0">
                <a:solidFill>
                  <a:srgbClr val="000A3F"/>
                </a:solidFill>
              </a:rPr>
              <a:t>They would include navigating decision traps, scenario planning, shared and entrepreneurial leadership.</a:t>
            </a:r>
          </a:p>
        </p:txBody>
      </p:sp>
    </p:spTree>
    <p:extLst>
      <p:ext uri="{BB962C8B-B14F-4D97-AF65-F5344CB8AC3E}">
        <p14:creationId xmlns:p14="http://schemas.microsoft.com/office/powerpoint/2010/main" val="397070311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C2440D-2B0E-8C48-BAFA-45544234D0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0A3F"/>
                </a:solidFill>
              </a:rPr>
              <a:t>If I could use only one methodology…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D0376BCF-A5C3-4A5F-951E-7DC914719478}"/>
              </a:ext>
            </a:extLst>
          </p:cNvPr>
          <p:cNvSpPr txBox="1">
            <a:spLocks/>
          </p:cNvSpPr>
          <p:nvPr/>
        </p:nvSpPr>
        <p:spPr>
          <a:xfrm>
            <a:off x="1113977" y="3261799"/>
            <a:ext cx="9981298" cy="18181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2248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2248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2248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2248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2248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3200" b="1" dirty="0">
                <a:solidFill>
                  <a:srgbClr val="000A3F"/>
                </a:solidFill>
              </a:rPr>
              <a:t>It would be action learning with lots of </a:t>
            </a:r>
            <a:r>
              <a:rPr lang="en-GB" sz="3200" b="1" i="1" dirty="0">
                <a:solidFill>
                  <a:srgbClr val="000A3F"/>
                </a:solidFill>
              </a:rPr>
              <a:t>anchors</a:t>
            </a:r>
            <a:r>
              <a:rPr lang="en-GB" sz="3200" b="1" dirty="0">
                <a:solidFill>
                  <a:srgbClr val="000A3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3451091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409B37ED-CBAD-4593-849F-5F6571A17DC2}"/>
              </a:ext>
            </a:extLst>
          </p:cNvPr>
          <p:cNvSpPr txBox="1"/>
          <p:nvPr/>
        </p:nvSpPr>
        <p:spPr>
          <a:xfrm>
            <a:off x="404476" y="2465143"/>
            <a:ext cx="1138304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i="1" dirty="0">
                <a:solidFill>
                  <a:srgbClr val="000A3F"/>
                </a:solidFill>
              </a:rPr>
              <a:t>“Adapt or perish, now as ever, is nature’s inexorable imperative.”</a:t>
            </a:r>
          </a:p>
          <a:p>
            <a:pPr algn="ctr"/>
            <a:endParaRPr lang="en-US" sz="2800" b="1" dirty="0">
              <a:solidFill>
                <a:srgbClr val="000A3F"/>
              </a:solidFill>
            </a:endParaRPr>
          </a:p>
          <a:p>
            <a:pPr algn="ctr"/>
            <a:r>
              <a:rPr lang="en-US" sz="2800" b="1" dirty="0">
                <a:solidFill>
                  <a:srgbClr val="000A3F"/>
                </a:solidFill>
              </a:rPr>
              <a:t>H. G. Wells</a:t>
            </a:r>
          </a:p>
        </p:txBody>
      </p:sp>
    </p:spTree>
    <p:extLst>
      <p:ext uri="{BB962C8B-B14F-4D97-AF65-F5344CB8AC3E}">
        <p14:creationId xmlns:p14="http://schemas.microsoft.com/office/powerpoint/2010/main" val="25709371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4444E05-3D34-426A-8C98-49096CB75DB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4682"/>
          <a:stretch/>
        </p:blipFill>
        <p:spPr>
          <a:xfrm>
            <a:off x="2182487" y="963924"/>
            <a:ext cx="7841411" cy="5553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8767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AC885A-5BBF-405A-82E7-4B7F8EFBB69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4682"/>
          <a:stretch/>
        </p:blipFill>
        <p:spPr>
          <a:xfrm>
            <a:off x="2182955" y="962054"/>
            <a:ext cx="7843341" cy="555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2556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B657ED-416D-E845-A2FF-C290637FCC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Business model blow-outs</a:t>
            </a:r>
          </a:p>
        </p:txBody>
      </p:sp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79FE2ABD-D03C-4B72-A624-A8F5B8EF4C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8480" y="4569745"/>
            <a:ext cx="3681412" cy="1278907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93999B4-F534-489A-B8C3-58CA169C241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472" t="26986" r="8146" b="22634"/>
          <a:stretch/>
        </p:blipFill>
        <p:spPr>
          <a:xfrm>
            <a:off x="1057590" y="2066026"/>
            <a:ext cx="4983192" cy="1673524"/>
          </a:xfrm>
          <a:prstGeom prst="rect">
            <a:avLst/>
          </a:prstGeom>
        </p:spPr>
      </p:pic>
      <p:pic>
        <p:nvPicPr>
          <p:cNvPr id="11" name="Picture 2">
            <a:hlinkClick r:id="rId4"/>
            <a:extLst>
              <a:ext uri="{FF2B5EF4-FFF2-40B4-BE49-F238E27FC236}">
                <a16:creationId xmlns:a16="http://schemas.microsoft.com/office/drawing/2014/main" id="{4616A91C-1713-417C-9147-47D81CFE23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0742" b="32056"/>
          <a:stretch/>
        </p:blipFill>
        <p:spPr bwMode="auto">
          <a:xfrm>
            <a:off x="6589971" y="4688364"/>
            <a:ext cx="4533092" cy="1686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F270985A-4ED3-4C08-BA6A-C78AAD4598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3434" t="16166" r="13472" b="18541"/>
          <a:stretch/>
        </p:blipFill>
        <p:spPr bwMode="auto">
          <a:xfrm>
            <a:off x="7466253" y="1160463"/>
            <a:ext cx="2652534" cy="311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68750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38AA5436-68BC-4CDE-A8FE-1083EBD8B8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12691" y="1160463"/>
            <a:ext cx="8383869" cy="5292725"/>
          </a:xfrm>
        </p:spPr>
      </p:pic>
    </p:spTree>
    <p:extLst>
      <p:ext uri="{BB962C8B-B14F-4D97-AF65-F5344CB8AC3E}">
        <p14:creationId xmlns:p14="http://schemas.microsoft.com/office/powerpoint/2010/main" val="9306493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772E46E-A10C-4013-9D8E-1D90F65F60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7617" y="1174217"/>
            <a:ext cx="6270777" cy="5278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9886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indoor, person&#10;&#10;Description automatically generated">
            <a:extLst>
              <a:ext uri="{FF2B5EF4-FFF2-40B4-BE49-F238E27FC236}">
                <a16:creationId xmlns:a16="http://schemas.microsoft.com/office/drawing/2014/main" id="{550B3D7D-ECC1-4CDE-8D48-566F024F80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28530" y="1160463"/>
            <a:ext cx="8534939" cy="529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2820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F9D0DF0-C790-4A5F-BE58-A83B14EFAF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1394" y="1160463"/>
            <a:ext cx="4309211" cy="529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0734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857</TotalTime>
  <Words>440</Words>
  <Application>Microsoft Office PowerPoint</Application>
  <PresentationFormat>Widescreen</PresentationFormat>
  <Paragraphs>53</Paragraphs>
  <Slides>29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3" baseType="lpstr">
      <vt:lpstr>Arial</vt:lpstr>
      <vt:lpstr>Calibri</vt:lpstr>
      <vt:lpstr>Tahoma</vt:lpstr>
      <vt:lpstr>Office Theme</vt:lpstr>
      <vt:lpstr>PowerPoint Presentation</vt:lpstr>
      <vt:lpstr>PowerPoint Presentation</vt:lpstr>
      <vt:lpstr>PowerPoint Presentation</vt:lpstr>
      <vt:lpstr>PowerPoint Presentation</vt:lpstr>
      <vt:lpstr>Business model blow-outs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Procedural  versus  Declarative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Group discussions</vt:lpstr>
      <vt:lpstr>Group discussions</vt:lpstr>
      <vt:lpstr>PowerPoint Presentation</vt:lpstr>
      <vt:lpstr>What worries me the most…</vt:lpstr>
      <vt:lpstr>PowerPoint Presentation</vt:lpstr>
      <vt:lpstr>PowerPoint Presentation</vt:lpstr>
      <vt:lpstr>If I could select one capability…</vt:lpstr>
      <vt:lpstr>If I could develop one skill…</vt:lpstr>
      <vt:lpstr>If I could develop a few others…</vt:lpstr>
      <vt:lpstr>If I could use only one methodology…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Digital Disruption Slides</dc:title>
  <dc:creator>Harriet Ojo</dc:creator>
  <cp:lastModifiedBy>Harriet Ojo</cp:lastModifiedBy>
  <cp:revision>77</cp:revision>
  <dcterms:created xsi:type="dcterms:W3CDTF">2019-01-31T10:43:40Z</dcterms:created>
  <dcterms:modified xsi:type="dcterms:W3CDTF">2019-04-03T09:27:58Z</dcterms:modified>
</cp:coreProperties>
</file>