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3" r:id="rId5"/>
  </p:sldMasterIdLst>
  <p:notesMasterIdLst>
    <p:notesMasterId r:id="rId23"/>
  </p:notesMasterIdLst>
  <p:sldIdLst>
    <p:sldId id="260" r:id="rId6"/>
    <p:sldId id="258" r:id="rId7"/>
    <p:sldId id="262" r:id="rId8"/>
    <p:sldId id="2076137743" r:id="rId9"/>
    <p:sldId id="2076137744" r:id="rId10"/>
    <p:sldId id="2076137749" r:id="rId11"/>
    <p:sldId id="2076137750" r:id="rId12"/>
    <p:sldId id="2076137751" r:id="rId13"/>
    <p:sldId id="2076137754" r:id="rId14"/>
    <p:sldId id="2076137768" r:id="rId15"/>
    <p:sldId id="2076137769" r:id="rId16"/>
    <p:sldId id="2076137772" r:id="rId17"/>
    <p:sldId id="2076137773" r:id="rId18"/>
    <p:sldId id="2076137774" r:id="rId19"/>
    <p:sldId id="2076137775" r:id="rId20"/>
    <p:sldId id="2076137776" r:id="rId21"/>
    <p:sldId id="167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07F1FB-BDB6-4316-A5CD-FC630F928BBC}" v="2" dt="2025-11-11T15:42:49.7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677" autoAdjust="0"/>
  </p:normalViewPr>
  <p:slideViewPr>
    <p:cSldViewPr snapToGrid="0">
      <p:cViewPr varScale="1">
        <p:scale>
          <a:sx n="65" d="100"/>
          <a:sy n="65" d="100"/>
        </p:scale>
        <p:origin x="133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186BE1-0D09-E04B-AE5D-A9D02ABEBBCC}" type="datetimeFigureOut">
              <a:rPr lang="en-GB" smtClean="0"/>
              <a:t>11/11/2025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920613-A969-2648-8542-0DEFD3B56BAA}" type="slidenum">
              <a:rPr lang="en-GB" smtClean="0"/>
              <a:t>‹#›</a:t>
            </a:fld>
            <a:endParaRPr lang="en-GB"/>
          </a:p>
        </p:txBody>
      </p:sp>
    </p:spTree>
    <p:extLst>
      <p:ext uri="{BB962C8B-B14F-4D97-AF65-F5344CB8AC3E}">
        <p14:creationId xmlns:p14="http://schemas.microsoft.com/office/powerpoint/2010/main" val="1876277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a:solidFill>
                  <a:schemeClr val="tx1"/>
                </a:solidFill>
                <a:effectLst/>
                <a:latin typeface="+mn-lt"/>
                <a:ea typeface="+mn-ea"/>
                <a:cs typeface="+mn-cs"/>
              </a:rPr>
              <a:t>Every organisational result, good or bad, comes down to human behaviour.</a:t>
            </a:r>
          </a:p>
          <a:p>
            <a:pPr lvl="0"/>
            <a:r>
              <a:rPr lang="en-GB" sz="1200" kern="1200">
                <a:solidFill>
                  <a:schemeClr val="tx1"/>
                </a:solidFill>
                <a:effectLst/>
                <a:latin typeface="+mn-lt"/>
                <a:ea typeface="+mn-ea"/>
                <a:cs typeface="+mn-cs"/>
              </a:rPr>
              <a:t>The purpose of HR is to help the business meet its objectives by shaping and changing employee behaviour so that what people do every day is aligned with what the organisation needs to achieve.</a:t>
            </a:r>
          </a:p>
          <a:p>
            <a:pPr lvl="0"/>
            <a:r>
              <a:rPr lang="en-GB" sz="1200" kern="1200">
                <a:solidFill>
                  <a:schemeClr val="tx1"/>
                </a:solidFill>
                <a:effectLst/>
                <a:latin typeface="+mn-lt"/>
                <a:ea typeface="+mn-ea"/>
                <a:cs typeface="+mn-cs"/>
              </a:rPr>
              <a:t>HR often tries to influence behaviour through broad practices such as compensation, wellbeing programmes or learning and development.</a:t>
            </a:r>
          </a:p>
          <a:p>
            <a:pPr lvl="0"/>
            <a:r>
              <a:rPr lang="en-GB" sz="1200" kern="1200">
                <a:solidFill>
                  <a:schemeClr val="tx1"/>
                </a:solidFill>
                <a:effectLst/>
                <a:latin typeface="+mn-lt"/>
                <a:ea typeface="+mn-ea"/>
                <a:cs typeface="+mn-cs"/>
              </a:rPr>
              <a:t>These are valuable but they tend to target quite general or vague ideas like engagement or loyalty. </a:t>
            </a:r>
          </a:p>
          <a:p>
            <a:pPr lvl="0"/>
            <a:r>
              <a:rPr lang="en-GB" sz="1200" kern="1200">
                <a:solidFill>
                  <a:schemeClr val="tx1"/>
                </a:solidFill>
                <a:effectLst/>
                <a:latin typeface="+mn-lt"/>
                <a:ea typeface="+mn-ea"/>
                <a:cs typeface="+mn-cs"/>
              </a:rPr>
              <a:t>This makes it difficult to see whether they actually lead to measurable improvements in performance.</a:t>
            </a:r>
          </a:p>
          <a:p>
            <a:pPr lvl="0"/>
            <a:r>
              <a:rPr lang="en-GB" sz="1200" kern="1200">
                <a:solidFill>
                  <a:schemeClr val="tx1"/>
                </a:solidFill>
                <a:effectLst/>
                <a:latin typeface="+mn-lt"/>
                <a:ea typeface="+mn-ea"/>
                <a:cs typeface="+mn-cs"/>
              </a:rPr>
              <a:t>In contrast, there are times when HR needs to deliberately change specific behaviours, such as how salespeople approach clients or how frontline staff interact with customers. </a:t>
            </a:r>
          </a:p>
          <a:p>
            <a:pPr lvl="0"/>
            <a:r>
              <a:rPr lang="en-GB" sz="1200" kern="1200">
                <a:solidFill>
                  <a:schemeClr val="tx1"/>
                </a:solidFill>
                <a:effectLst/>
                <a:latin typeface="+mn-lt"/>
                <a:ea typeface="+mn-ea"/>
                <a:cs typeface="+mn-cs"/>
              </a:rPr>
              <a:t>These behaviours have a clear line of sight to organisational results.</a:t>
            </a:r>
          </a:p>
          <a:p>
            <a:pPr lvl="0"/>
            <a:r>
              <a:rPr lang="en-GB" sz="1200" kern="1200">
                <a:solidFill>
                  <a:schemeClr val="tx1"/>
                </a:solidFill>
                <a:effectLst/>
                <a:latin typeface="+mn-lt"/>
                <a:ea typeface="+mn-ea"/>
                <a:cs typeface="+mn-cs"/>
              </a:rPr>
              <a:t>By focusing on specific, observable and measurable behaviours, it becomes much easier to design interventions that work and to evaluate whether they have made a difference.</a:t>
            </a:r>
          </a:p>
        </p:txBody>
      </p:sp>
      <p:sp>
        <p:nvSpPr>
          <p:cNvPr id="4" name="Slide Number Placeholder 3"/>
          <p:cNvSpPr>
            <a:spLocks noGrp="1"/>
          </p:cNvSpPr>
          <p:nvPr>
            <p:ph type="sldNum" sz="quarter" idx="5"/>
          </p:nvPr>
        </p:nvSpPr>
        <p:spPr/>
        <p:txBody>
          <a:bodyPr/>
          <a:lstStyle/>
          <a:p>
            <a:fld id="{A5920613-A969-2648-8542-0DEFD3B56BAA}" type="slidenum">
              <a:rPr lang="en-GB" smtClean="0"/>
              <a:t>2</a:t>
            </a:fld>
            <a:endParaRPr lang="en-GB"/>
          </a:p>
        </p:txBody>
      </p:sp>
    </p:spTree>
    <p:extLst>
      <p:ext uri="{BB962C8B-B14F-4D97-AF65-F5344CB8AC3E}">
        <p14:creationId xmlns:p14="http://schemas.microsoft.com/office/powerpoint/2010/main" val="3696029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a:solidFill>
                  <a:schemeClr val="tx1"/>
                </a:solidFill>
                <a:effectLst/>
                <a:latin typeface="+mn-lt"/>
                <a:ea typeface="+mn-ea"/>
                <a:cs typeface="+mn-cs"/>
              </a:rPr>
              <a:t>Explaining why behaviour changes is complex and there are many different ways of influencing it. </a:t>
            </a:r>
          </a:p>
          <a:p>
            <a:pPr lvl="0"/>
            <a:r>
              <a:rPr lang="en-GB" sz="1200" kern="1200">
                <a:solidFill>
                  <a:schemeClr val="tx1"/>
                </a:solidFill>
                <a:effectLst/>
                <a:latin typeface="+mn-lt"/>
                <a:ea typeface="+mn-ea"/>
                <a:cs typeface="+mn-cs"/>
              </a:rPr>
              <a:t>Because of that, most behaviour change interventions use several techniques, not just one.</a:t>
            </a:r>
          </a:p>
          <a:p>
            <a:pPr lvl="0"/>
            <a:r>
              <a:rPr lang="en-GB" sz="1200" kern="1200">
                <a:solidFill>
                  <a:schemeClr val="tx1"/>
                </a:solidFill>
                <a:effectLst/>
                <a:latin typeface="+mn-lt"/>
                <a:ea typeface="+mn-ea"/>
                <a:cs typeface="+mn-cs"/>
              </a:rPr>
              <a:t>Researchers have identified large numbers of behavioural change techniques.</a:t>
            </a:r>
          </a:p>
          <a:p>
            <a:pPr lvl="0"/>
            <a:r>
              <a:rPr lang="en-GB" sz="1200" kern="1200">
                <a:solidFill>
                  <a:schemeClr val="tx1"/>
                </a:solidFill>
                <a:effectLst/>
                <a:latin typeface="+mn-lt"/>
                <a:ea typeface="+mn-ea"/>
                <a:cs typeface="+mn-cs"/>
              </a:rPr>
              <a:t>These include a wide range of methods such as goal setting, feedback, prompts, training, incentives, habit formation and many others. </a:t>
            </a:r>
          </a:p>
          <a:p>
            <a:pPr lvl="0"/>
            <a:r>
              <a:rPr lang="en-GB" sz="1200" kern="1200">
                <a:solidFill>
                  <a:schemeClr val="tx1"/>
                </a:solidFill>
                <a:effectLst/>
                <a:latin typeface="+mn-lt"/>
                <a:ea typeface="+mn-ea"/>
                <a:cs typeface="+mn-cs"/>
              </a:rPr>
              <a:t>Each technique works by influencing behaviour in a slightly different way.</a:t>
            </a:r>
          </a:p>
          <a:p>
            <a:pPr lvl="0"/>
            <a:r>
              <a:rPr lang="en-GB" sz="1200" kern="1200">
                <a:solidFill>
                  <a:schemeClr val="tx1"/>
                </a:solidFill>
                <a:effectLst/>
                <a:latin typeface="+mn-lt"/>
                <a:ea typeface="+mn-ea"/>
                <a:cs typeface="+mn-cs"/>
              </a:rPr>
              <a:t>For HR there are two key points.</a:t>
            </a:r>
          </a:p>
          <a:p>
            <a:pPr lvl="0"/>
            <a:r>
              <a:rPr lang="en-GB" sz="1200" kern="1200">
                <a:solidFill>
                  <a:schemeClr val="tx1"/>
                </a:solidFill>
                <a:effectLst/>
                <a:latin typeface="+mn-lt"/>
                <a:ea typeface="+mn-ea"/>
                <a:cs typeface="+mn-cs"/>
              </a:rPr>
              <a:t>First, there is no single best technique that works in all cases. </a:t>
            </a:r>
          </a:p>
          <a:p>
            <a:pPr lvl="0"/>
            <a:r>
              <a:rPr lang="en-GB" sz="1200" kern="1200">
                <a:solidFill>
                  <a:schemeClr val="tx1"/>
                </a:solidFill>
                <a:effectLst/>
                <a:latin typeface="+mn-lt"/>
                <a:ea typeface="+mn-ea"/>
                <a:cs typeface="+mn-cs"/>
              </a:rPr>
              <a:t>What works depends on the behaviour we are targeting and the context in which it occurs.</a:t>
            </a:r>
          </a:p>
          <a:p>
            <a:pPr lvl="0"/>
            <a:r>
              <a:rPr lang="en-GB" sz="1200" kern="1200">
                <a:solidFill>
                  <a:schemeClr val="tx1"/>
                </a:solidFill>
                <a:effectLst/>
                <a:latin typeface="+mn-lt"/>
                <a:ea typeface="+mn-ea"/>
                <a:cs typeface="+mn-cs"/>
              </a:rPr>
              <a:t>Second, effective interventions usually combine several techniques to reinforce each other.</a:t>
            </a:r>
          </a:p>
          <a:p>
            <a:pPr lvl="0"/>
            <a:r>
              <a:rPr lang="en-GB" sz="1200" kern="1200">
                <a:solidFill>
                  <a:schemeClr val="tx1"/>
                </a:solidFill>
                <a:effectLst/>
                <a:latin typeface="+mn-lt"/>
                <a:ea typeface="+mn-ea"/>
                <a:cs typeface="+mn-cs"/>
              </a:rPr>
              <a:t>In practice, this means that behaviour change in organisations rarely comes from one isolated action. </a:t>
            </a:r>
          </a:p>
          <a:p>
            <a:pPr lvl="0"/>
            <a:r>
              <a:rPr lang="en-GB" sz="1200" kern="1200">
                <a:solidFill>
                  <a:schemeClr val="tx1"/>
                </a:solidFill>
                <a:effectLst/>
                <a:latin typeface="+mn-lt"/>
                <a:ea typeface="+mn-ea"/>
                <a:cs typeface="+mn-cs"/>
              </a:rPr>
              <a:t>It is more likely to come from a set of coordinated actions that use multiple techniques to influence capability, opportunity and motivation together.</a:t>
            </a:r>
          </a:p>
          <a:p>
            <a:pPr lvl="0"/>
            <a:r>
              <a:rPr lang="en-GB" sz="1200" kern="1200">
                <a:solidFill>
                  <a:schemeClr val="tx1"/>
                </a:solidFill>
                <a:effectLst/>
                <a:latin typeface="+mn-lt"/>
                <a:ea typeface="+mn-ea"/>
                <a:cs typeface="+mn-cs"/>
              </a:rPr>
              <a:t>Understanding the range of available techniques helps HR teams make more informed choices when designing interventions.</a:t>
            </a:r>
          </a:p>
        </p:txBody>
      </p:sp>
      <p:sp>
        <p:nvSpPr>
          <p:cNvPr id="4" name="Slide Number Placeholder 3"/>
          <p:cNvSpPr>
            <a:spLocks noGrp="1"/>
          </p:cNvSpPr>
          <p:nvPr>
            <p:ph type="sldNum" sz="quarter" idx="5"/>
          </p:nvPr>
        </p:nvSpPr>
        <p:spPr/>
        <p:txBody>
          <a:bodyPr/>
          <a:lstStyle/>
          <a:p>
            <a:fld id="{A5920613-A969-2648-8542-0DEFD3B56BAA}" type="slidenum">
              <a:rPr lang="en-GB" smtClean="0"/>
              <a:t>11</a:t>
            </a:fld>
            <a:endParaRPr lang="en-GB"/>
          </a:p>
        </p:txBody>
      </p:sp>
    </p:spTree>
    <p:extLst>
      <p:ext uri="{BB962C8B-B14F-4D97-AF65-F5344CB8AC3E}">
        <p14:creationId xmlns:p14="http://schemas.microsoft.com/office/powerpoint/2010/main" val="2800713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a:solidFill>
                  <a:schemeClr val="tx1"/>
                </a:solidFill>
                <a:effectLst/>
                <a:latin typeface="+mn-lt"/>
                <a:ea typeface="+mn-ea"/>
                <a:cs typeface="+mn-cs"/>
              </a:rPr>
              <a:t>Organisational Behaviour Management is an approach developed specifically for workplaces. </a:t>
            </a:r>
          </a:p>
          <a:p>
            <a:pPr lvl="0"/>
            <a:r>
              <a:rPr lang="en-GB" sz="1200" kern="1200">
                <a:solidFill>
                  <a:schemeClr val="tx1"/>
                </a:solidFill>
                <a:effectLst/>
                <a:latin typeface="+mn-lt"/>
                <a:ea typeface="+mn-ea"/>
                <a:cs typeface="+mn-cs"/>
              </a:rPr>
              <a:t>It is based on the ABC model, which stands for Antecedents, Behaviour and Consequences.</a:t>
            </a:r>
          </a:p>
          <a:p>
            <a:pPr lvl="0"/>
            <a:r>
              <a:rPr lang="en-GB" sz="1200" kern="1200">
                <a:solidFill>
                  <a:schemeClr val="tx1"/>
                </a:solidFill>
                <a:effectLst/>
                <a:latin typeface="+mn-lt"/>
                <a:ea typeface="+mn-ea"/>
                <a:cs typeface="+mn-cs"/>
              </a:rPr>
              <a:t>The model focuses on what happens before and after a behaviour. </a:t>
            </a:r>
          </a:p>
          <a:p>
            <a:pPr lvl="0"/>
            <a:r>
              <a:rPr lang="en-GB" sz="1200" kern="1200">
                <a:solidFill>
                  <a:schemeClr val="tx1"/>
                </a:solidFill>
                <a:effectLst/>
                <a:latin typeface="+mn-lt"/>
                <a:ea typeface="+mn-ea"/>
                <a:cs typeface="+mn-cs"/>
              </a:rPr>
              <a:t>To change behaviour, we can do something before people act, which involves antecedents, and we can do something after the behaviour, which involves consequences.</a:t>
            </a:r>
          </a:p>
          <a:p>
            <a:pPr lvl="0"/>
            <a:r>
              <a:rPr lang="en-GB" sz="1200" kern="1200">
                <a:solidFill>
                  <a:schemeClr val="tx1"/>
                </a:solidFill>
                <a:effectLst/>
                <a:latin typeface="+mn-lt"/>
                <a:ea typeface="+mn-ea"/>
                <a:cs typeface="+mn-cs"/>
              </a:rPr>
              <a:t>Antecedents are anything that triggers a behaviour. </a:t>
            </a:r>
          </a:p>
          <a:p>
            <a:pPr lvl="0"/>
            <a:r>
              <a:rPr lang="en-GB" sz="1200" kern="1200">
                <a:solidFill>
                  <a:schemeClr val="tx1"/>
                </a:solidFill>
                <a:effectLst/>
                <a:latin typeface="+mn-lt"/>
                <a:ea typeface="+mn-ea"/>
                <a:cs typeface="+mn-cs"/>
              </a:rPr>
              <a:t>They are not causes but signals that provide information about what will happen if the behaviour occurs. </a:t>
            </a:r>
          </a:p>
          <a:p>
            <a:pPr lvl="0"/>
            <a:r>
              <a:rPr lang="en-GB" sz="1200" kern="1200">
                <a:solidFill>
                  <a:schemeClr val="tx1"/>
                </a:solidFill>
                <a:effectLst/>
                <a:latin typeface="+mn-lt"/>
                <a:ea typeface="+mn-ea"/>
                <a:cs typeface="+mn-cs"/>
              </a:rPr>
              <a:t>For example, a deadline, an instruction from a manager or a visual prompt can all act as antecedents. </a:t>
            </a:r>
          </a:p>
          <a:p>
            <a:pPr lvl="0"/>
            <a:r>
              <a:rPr lang="en-GB" sz="1200" kern="1200">
                <a:solidFill>
                  <a:schemeClr val="tx1"/>
                </a:solidFill>
                <a:effectLst/>
                <a:latin typeface="+mn-lt"/>
                <a:ea typeface="+mn-ea"/>
                <a:cs typeface="+mn-cs"/>
              </a:rPr>
              <a:t>Consequences are what happen after the behaviour. </a:t>
            </a:r>
          </a:p>
          <a:p>
            <a:pPr lvl="0"/>
            <a:r>
              <a:rPr lang="en-GB" sz="1200" kern="1200">
                <a:solidFill>
                  <a:schemeClr val="tx1"/>
                </a:solidFill>
                <a:effectLst/>
                <a:latin typeface="+mn-lt"/>
                <a:ea typeface="+mn-ea"/>
                <a:cs typeface="+mn-cs"/>
              </a:rPr>
              <a:t>They determine whether that behaviour is likely to happen again. </a:t>
            </a:r>
          </a:p>
          <a:p>
            <a:pPr lvl="0"/>
            <a:r>
              <a:rPr lang="en-GB" sz="1200" kern="1200">
                <a:solidFill>
                  <a:schemeClr val="tx1"/>
                </a:solidFill>
                <a:effectLst/>
                <a:latin typeface="+mn-lt"/>
                <a:ea typeface="+mn-ea"/>
                <a:cs typeface="+mn-cs"/>
              </a:rPr>
              <a:t>Positive consequences, such as recognition or rewards, make behaviour more likely. </a:t>
            </a:r>
          </a:p>
          <a:p>
            <a:pPr lvl="0"/>
            <a:r>
              <a:rPr lang="en-GB" sz="1200" kern="1200">
                <a:solidFill>
                  <a:schemeClr val="tx1"/>
                </a:solidFill>
                <a:effectLst/>
                <a:latin typeface="+mn-lt"/>
                <a:ea typeface="+mn-ea"/>
                <a:cs typeface="+mn-cs"/>
              </a:rPr>
              <a:t>Negative or neutral consequences make it less likely. </a:t>
            </a:r>
          </a:p>
          <a:p>
            <a:pPr lvl="0"/>
            <a:r>
              <a:rPr lang="en-GB" sz="1200" kern="1200">
                <a:solidFill>
                  <a:schemeClr val="tx1"/>
                </a:solidFill>
                <a:effectLst/>
                <a:latin typeface="+mn-lt"/>
                <a:ea typeface="+mn-ea"/>
                <a:cs typeface="+mn-cs"/>
              </a:rPr>
              <a:t>For HR, OBM is practical because it helps diagnose and shape real behaviours at work. </a:t>
            </a:r>
          </a:p>
          <a:p>
            <a:pPr lvl="0"/>
            <a:r>
              <a:rPr lang="en-GB" sz="1200" kern="1200">
                <a:solidFill>
                  <a:schemeClr val="tx1"/>
                </a:solidFill>
                <a:effectLst/>
                <a:latin typeface="+mn-lt"/>
                <a:ea typeface="+mn-ea"/>
                <a:cs typeface="+mn-cs"/>
              </a:rPr>
              <a:t>It asks simple but powerful questions: what happens before the behaviour, what happens after it, and how can we change those conditions to make the desired behaviour more likely?</a:t>
            </a:r>
          </a:p>
          <a:p>
            <a:pPr lvl="0"/>
            <a:r>
              <a:rPr lang="en-GB" sz="1200" kern="1200">
                <a:solidFill>
                  <a:schemeClr val="tx1"/>
                </a:solidFill>
                <a:effectLst/>
                <a:latin typeface="+mn-lt"/>
                <a:ea typeface="+mn-ea"/>
                <a:cs typeface="+mn-cs"/>
              </a:rPr>
              <a:t>This model shifts focus away from attitudes or root causes and toward the observable patterns in the work environment that actually drive performance.</a:t>
            </a:r>
          </a:p>
        </p:txBody>
      </p:sp>
      <p:sp>
        <p:nvSpPr>
          <p:cNvPr id="4" name="Slide Number Placeholder 3"/>
          <p:cNvSpPr>
            <a:spLocks noGrp="1"/>
          </p:cNvSpPr>
          <p:nvPr>
            <p:ph type="sldNum" sz="quarter" idx="5"/>
          </p:nvPr>
        </p:nvSpPr>
        <p:spPr/>
        <p:txBody>
          <a:bodyPr/>
          <a:lstStyle/>
          <a:p>
            <a:fld id="{A5920613-A969-2648-8542-0DEFD3B56BAA}" type="slidenum">
              <a:rPr lang="en-GB" smtClean="0"/>
              <a:t>12</a:t>
            </a:fld>
            <a:endParaRPr lang="en-GB"/>
          </a:p>
        </p:txBody>
      </p:sp>
    </p:spTree>
    <p:extLst>
      <p:ext uri="{BB962C8B-B14F-4D97-AF65-F5344CB8AC3E}">
        <p14:creationId xmlns:p14="http://schemas.microsoft.com/office/powerpoint/2010/main" val="653013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a:solidFill>
                  <a:schemeClr val="tx1"/>
                </a:solidFill>
                <a:effectLst/>
                <a:latin typeface="+mn-lt"/>
                <a:ea typeface="+mn-ea"/>
                <a:cs typeface="+mn-cs"/>
              </a:rPr>
              <a:t>These are examples of the kinds of antecedents that exist in most workplaces, which are things that happen before a behaviour and act as cues or signals for what to do.</a:t>
            </a:r>
          </a:p>
          <a:p>
            <a:pPr lvl="0"/>
            <a:r>
              <a:rPr lang="en-GB" sz="1200" kern="1200">
                <a:solidFill>
                  <a:schemeClr val="tx1"/>
                </a:solidFill>
                <a:effectLst/>
                <a:latin typeface="+mn-lt"/>
                <a:ea typeface="+mn-ea"/>
                <a:cs typeface="+mn-cs"/>
              </a:rPr>
              <a:t>They include communications about goals and priorities, instructions or requests from managers, contracts or procedures and the behaviour of others.</a:t>
            </a:r>
          </a:p>
          <a:p>
            <a:pPr lvl="0"/>
            <a:r>
              <a:rPr lang="en-GB" sz="1200" kern="1200">
                <a:solidFill>
                  <a:schemeClr val="tx1"/>
                </a:solidFill>
                <a:effectLst/>
                <a:latin typeface="+mn-lt"/>
                <a:ea typeface="+mn-ea"/>
                <a:cs typeface="+mn-cs"/>
              </a:rPr>
              <a:t>According to Daniels and Bailey, antecedents are most effective when they meet three conditions.</a:t>
            </a:r>
          </a:p>
          <a:p>
            <a:pPr lvl="0"/>
            <a:r>
              <a:rPr lang="en-GB" sz="1200" kern="1200">
                <a:solidFill>
                  <a:schemeClr val="tx1"/>
                </a:solidFill>
                <a:effectLst/>
                <a:latin typeface="+mn-lt"/>
                <a:ea typeface="+mn-ea"/>
                <a:cs typeface="+mn-cs"/>
              </a:rPr>
              <a:t>First, they happen immediately before the behaviour. A prompt to act now works better than one given hours earlier.</a:t>
            </a:r>
          </a:p>
          <a:p>
            <a:pPr lvl="0"/>
            <a:r>
              <a:rPr lang="en-GB" sz="1200" kern="1200">
                <a:solidFill>
                  <a:schemeClr val="tx1"/>
                </a:solidFill>
                <a:effectLst/>
                <a:latin typeface="+mn-lt"/>
                <a:ea typeface="+mn-ea"/>
                <a:cs typeface="+mn-cs"/>
              </a:rPr>
              <a:t>Second, they signal a meaningful consequence. People are more likely to respond if the outcome that follows matters to them.</a:t>
            </a:r>
          </a:p>
          <a:p>
            <a:pPr lvl="0"/>
            <a:r>
              <a:rPr lang="en-GB" sz="1200" kern="1200">
                <a:solidFill>
                  <a:schemeClr val="tx1"/>
                </a:solidFill>
                <a:effectLst/>
                <a:latin typeface="+mn-lt"/>
                <a:ea typeface="+mn-ea"/>
                <a:cs typeface="+mn-cs"/>
              </a:rPr>
              <a:t>Third, they are closely linked to the consequence. The clearer the connection between the cue and what happens after, the stronger its effect.</a:t>
            </a:r>
          </a:p>
          <a:p>
            <a:pPr lvl="0"/>
            <a:r>
              <a:rPr lang="en-GB" sz="1200" kern="1200">
                <a:solidFill>
                  <a:schemeClr val="tx1"/>
                </a:solidFill>
                <a:effectLst/>
                <a:latin typeface="+mn-lt"/>
                <a:ea typeface="+mn-ea"/>
                <a:cs typeface="+mn-cs"/>
              </a:rPr>
              <a:t>In short, antecedents are most powerful when they are timely, meaningful and clearly connected to what follows.</a:t>
            </a:r>
          </a:p>
        </p:txBody>
      </p:sp>
      <p:sp>
        <p:nvSpPr>
          <p:cNvPr id="4" name="Slide Number Placeholder 3"/>
          <p:cNvSpPr>
            <a:spLocks noGrp="1"/>
          </p:cNvSpPr>
          <p:nvPr>
            <p:ph type="sldNum" sz="quarter" idx="5"/>
          </p:nvPr>
        </p:nvSpPr>
        <p:spPr/>
        <p:txBody>
          <a:bodyPr/>
          <a:lstStyle/>
          <a:p>
            <a:fld id="{A5920613-A969-2648-8542-0DEFD3B56BAA}" type="slidenum">
              <a:rPr lang="en-GB" smtClean="0"/>
              <a:t>13</a:t>
            </a:fld>
            <a:endParaRPr lang="en-GB"/>
          </a:p>
        </p:txBody>
      </p:sp>
    </p:spTree>
    <p:extLst>
      <p:ext uri="{BB962C8B-B14F-4D97-AF65-F5344CB8AC3E}">
        <p14:creationId xmlns:p14="http://schemas.microsoft.com/office/powerpoint/2010/main" val="2759013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a:solidFill>
                  <a:schemeClr val="tx1"/>
                </a:solidFill>
                <a:effectLst/>
                <a:latin typeface="+mn-lt"/>
                <a:ea typeface="+mn-ea"/>
                <a:cs typeface="+mn-cs"/>
              </a:rPr>
              <a:t>This slide shows the four main types of behavioural consequences described in Organisational Behaviour Management.</a:t>
            </a:r>
          </a:p>
          <a:p>
            <a:pPr lvl="0"/>
            <a:r>
              <a:rPr lang="en-GB" sz="1200" kern="1200">
                <a:solidFill>
                  <a:schemeClr val="tx1"/>
                </a:solidFill>
                <a:effectLst/>
                <a:latin typeface="+mn-lt"/>
                <a:ea typeface="+mn-ea"/>
                <a:cs typeface="+mn-cs"/>
              </a:rPr>
              <a:t>The key idea is that consequences are only meaningful if they actually change the likelihood of the behaviour happening again. </a:t>
            </a:r>
          </a:p>
          <a:p>
            <a:pPr lvl="0"/>
            <a:r>
              <a:rPr lang="en-GB" sz="1200" kern="1200">
                <a:solidFill>
                  <a:schemeClr val="tx1"/>
                </a:solidFill>
                <a:effectLst/>
                <a:latin typeface="+mn-lt"/>
                <a:ea typeface="+mn-ea"/>
                <a:cs typeface="+mn-cs"/>
              </a:rPr>
              <a:t>Many things might follow a behaviour, but only those that influence whether it will be repeated count as true consequences.</a:t>
            </a:r>
          </a:p>
          <a:p>
            <a:pPr lvl="0"/>
            <a:r>
              <a:rPr lang="en-GB" sz="1200" kern="1200">
                <a:solidFill>
                  <a:schemeClr val="tx1"/>
                </a:solidFill>
                <a:effectLst/>
                <a:latin typeface="+mn-lt"/>
                <a:ea typeface="+mn-ea"/>
                <a:cs typeface="+mn-cs"/>
              </a:rPr>
              <a:t>There are two kinds of consequences that increase behaviour.</a:t>
            </a:r>
          </a:p>
          <a:p>
            <a:pPr lvl="0"/>
            <a:r>
              <a:rPr lang="en-GB" sz="1200" kern="1200">
                <a:solidFill>
                  <a:schemeClr val="tx1"/>
                </a:solidFill>
                <a:effectLst/>
                <a:latin typeface="+mn-lt"/>
                <a:ea typeface="+mn-ea"/>
                <a:cs typeface="+mn-cs"/>
              </a:rPr>
              <a:t>Positive reinforcement happens when the behaviour gets you something you value, such as praise, recognition or rewards.</a:t>
            </a:r>
          </a:p>
          <a:p>
            <a:pPr lvl="0"/>
            <a:r>
              <a:rPr lang="en-GB" sz="1200" kern="1200">
                <a:solidFill>
                  <a:schemeClr val="tx1"/>
                </a:solidFill>
                <a:effectLst/>
                <a:latin typeface="+mn-lt"/>
                <a:ea typeface="+mn-ea"/>
                <a:cs typeface="+mn-cs"/>
              </a:rPr>
              <a:t>Negative reinforcement happens when the behaviour helps you avoid something unpleasant, such as disapproval or extra work.</a:t>
            </a:r>
          </a:p>
          <a:p>
            <a:pPr lvl="0"/>
            <a:r>
              <a:rPr lang="en-GB" sz="1200" kern="1200">
                <a:solidFill>
                  <a:schemeClr val="tx1"/>
                </a:solidFill>
                <a:effectLst/>
                <a:latin typeface="+mn-lt"/>
                <a:ea typeface="+mn-ea"/>
                <a:cs typeface="+mn-cs"/>
              </a:rPr>
              <a:t>There are also two types of consequences that decrease behaviour.</a:t>
            </a:r>
          </a:p>
          <a:p>
            <a:pPr lvl="0"/>
            <a:r>
              <a:rPr lang="en-GB" sz="1200" kern="1200">
                <a:solidFill>
                  <a:schemeClr val="tx1"/>
                </a:solidFill>
                <a:effectLst/>
                <a:latin typeface="+mn-lt"/>
                <a:ea typeface="+mn-ea"/>
                <a:cs typeface="+mn-cs"/>
              </a:rPr>
              <a:t>Punishment means the behaviour gets you something you do not want, like criticism or reprimand.</a:t>
            </a:r>
          </a:p>
          <a:p>
            <a:pPr lvl="0"/>
            <a:r>
              <a:rPr lang="en-GB" sz="1200" kern="1200">
                <a:solidFill>
                  <a:schemeClr val="tx1"/>
                </a:solidFill>
                <a:effectLst/>
                <a:latin typeface="+mn-lt"/>
                <a:ea typeface="+mn-ea"/>
                <a:cs typeface="+mn-cs"/>
              </a:rPr>
              <a:t>Penalty means you lose something you value, such as an opportunity or respect.</a:t>
            </a:r>
          </a:p>
          <a:p>
            <a:pPr lvl="0"/>
            <a:r>
              <a:rPr lang="en-GB" sz="1200" kern="1200">
                <a:solidFill>
                  <a:schemeClr val="tx1"/>
                </a:solidFill>
                <a:effectLst/>
                <a:latin typeface="+mn-lt"/>
                <a:ea typeface="+mn-ea"/>
                <a:cs typeface="+mn-cs"/>
              </a:rPr>
              <a:t>While punishment and penalty can reduce unwanted behaviours, they can also damage trust and motivation. </a:t>
            </a:r>
          </a:p>
          <a:p>
            <a:pPr lvl="0"/>
            <a:r>
              <a:rPr lang="en-GB" sz="1200" kern="1200">
                <a:solidFill>
                  <a:schemeClr val="tx1"/>
                </a:solidFill>
                <a:effectLst/>
                <a:latin typeface="+mn-lt"/>
                <a:ea typeface="+mn-ea"/>
                <a:cs typeface="+mn-cs"/>
              </a:rPr>
              <a:t>That is why Organisational Behaviour Management focuses mainly on positive reinforcement. </a:t>
            </a:r>
          </a:p>
          <a:p>
            <a:pPr lvl="0"/>
            <a:r>
              <a:rPr lang="en-GB" sz="1200" kern="1200">
                <a:solidFill>
                  <a:schemeClr val="tx1"/>
                </a:solidFill>
                <a:effectLst/>
                <a:latin typeface="+mn-lt"/>
                <a:ea typeface="+mn-ea"/>
                <a:cs typeface="+mn-cs"/>
              </a:rPr>
              <a:t>Encouraging and rewarding the right behaviours tends to build better relationships and more lasting change.</a:t>
            </a:r>
          </a:p>
          <a:p>
            <a:pPr lvl="0"/>
            <a:r>
              <a:rPr lang="en-GB" sz="1200" kern="1200">
                <a:solidFill>
                  <a:schemeClr val="tx1"/>
                </a:solidFill>
                <a:effectLst/>
                <a:latin typeface="+mn-lt"/>
                <a:ea typeface="+mn-ea"/>
                <a:cs typeface="+mn-cs"/>
              </a:rPr>
              <a:t>In other words, if we want behaviours to stick, the focus should be on creating positive consequences for doing the right things rather than punishing people for doing the wrong ones.</a:t>
            </a:r>
          </a:p>
        </p:txBody>
      </p:sp>
      <p:sp>
        <p:nvSpPr>
          <p:cNvPr id="4" name="Slide Number Placeholder 3"/>
          <p:cNvSpPr>
            <a:spLocks noGrp="1"/>
          </p:cNvSpPr>
          <p:nvPr>
            <p:ph type="sldNum" sz="quarter" idx="5"/>
          </p:nvPr>
        </p:nvSpPr>
        <p:spPr/>
        <p:txBody>
          <a:bodyPr/>
          <a:lstStyle/>
          <a:p>
            <a:fld id="{A5920613-A969-2648-8542-0DEFD3B56BAA}" type="slidenum">
              <a:rPr lang="en-GB" smtClean="0"/>
              <a:t>14</a:t>
            </a:fld>
            <a:endParaRPr lang="en-GB"/>
          </a:p>
        </p:txBody>
      </p:sp>
    </p:spTree>
    <p:extLst>
      <p:ext uri="{BB962C8B-B14F-4D97-AF65-F5344CB8AC3E}">
        <p14:creationId xmlns:p14="http://schemas.microsoft.com/office/powerpoint/2010/main" val="1604281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a:solidFill>
                  <a:schemeClr val="tx1"/>
                </a:solidFill>
                <a:effectLst/>
                <a:latin typeface="+mn-lt"/>
                <a:ea typeface="+mn-ea"/>
                <a:cs typeface="+mn-cs"/>
              </a:rPr>
              <a:t>This part of the model shows the first four steps in an evidence-based approach to behaviour change. </a:t>
            </a:r>
          </a:p>
          <a:p>
            <a:pPr lvl="0"/>
            <a:r>
              <a:rPr lang="en-GB" sz="1200" kern="1200">
                <a:solidFill>
                  <a:schemeClr val="tx1"/>
                </a:solidFill>
                <a:effectLst/>
                <a:latin typeface="+mn-lt"/>
                <a:ea typeface="+mn-ea"/>
                <a:cs typeface="+mn-cs"/>
              </a:rPr>
              <a:t>It starts with identifying what matters most to the organisation and connects that through to understanding current behaviours and what influences them.</a:t>
            </a:r>
          </a:p>
          <a:p>
            <a:pPr lvl="0"/>
            <a:r>
              <a:rPr lang="en-GB" sz="1200" kern="1200">
                <a:solidFill>
                  <a:schemeClr val="tx1"/>
                </a:solidFill>
                <a:effectLst/>
                <a:latin typeface="+mn-lt"/>
                <a:ea typeface="+mn-ea"/>
                <a:cs typeface="+mn-cs"/>
              </a:rPr>
              <a:t>Step 1 is about identifying the organisational objective.</a:t>
            </a:r>
            <a:br>
              <a:rPr lang="en-GB" sz="1200" kern="1200">
                <a:solidFill>
                  <a:schemeClr val="tx1"/>
                </a:solidFill>
                <a:effectLst/>
                <a:latin typeface="+mn-lt"/>
                <a:ea typeface="+mn-ea"/>
                <a:cs typeface="+mn-cs"/>
              </a:rPr>
            </a:br>
            <a:r>
              <a:rPr lang="en-GB" sz="1200" kern="1200">
                <a:solidFill>
                  <a:schemeClr val="tx1"/>
                </a:solidFill>
                <a:effectLst/>
                <a:latin typeface="+mn-lt"/>
                <a:ea typeface="+mn-ea"/>
                <a:cs typeface="+mn-cs"/>
              </a:rPr>
              <a:t>We start by asking which objectives are most relevant to HR and how employee behaviour helps achieve them. It is about linking behaviour to strategy and understanding what the business is trying to do and how people’s actions contribute to that.</a:t>
            </a:r>
          </a:p>
          <a:p>
            <a:pPr lvl="0"/>
            <a:r>
              <a:rPr lang="en-GB" sz="1200" kern="1200">
                <a:solidFill>
                  <a:schemeClr val="tx1"/>
                </a:solidFill>
                <a:effectLst/>
                <a:latin typeface="+mn-lt"/>
                <a:ea typeface="+mn-ea"/>
                <a:cs typeface="+mn-cs"/>
              </a:rPr>
              <a:t>Step 2 focuses on specifying the behaviours that matter.</a:t>
            </a:r>
            <a:br>
              <a:rPr lang="en-GB" sz="1200" kern="1200">
                <a:solidFill>
                  <a:schemeClr val="tx1"/>
                </a:solidFill>
                <a:effectLst/>
                <a:latin typeface="+mn-lt"/>
                <a:ea typeface="+mn-ea"/>
                <a:cs typeface="+mn-cs"/>
              </a:rPr>
            </a:br>
            <a:r>
              <a:rPr lang="en-GB" sz="1200" kern="1200">
                <a:solidFill>
                  <a:schemeClr val="tx1"/>
                </a:solidFill>
                <a:effectLst/>
                <a:latin typeface="+mn-lt"/>
                <a:ea typeface="+mn-ea"/>
                <a:cs typeface="+mn-cs"/>
              </a:rPr>
              <a:t>Once we know the objective, we pinpoint the exact actions that will drive it, who needs to do what, when and how often. The goal is to make behaviours specific, observable and measurable so that we can see whether they are actually happening.</a:t>
            </a:r>
          </a:p>
          <a:p>
            <a:pPr lvl="0"/>
            <a:r>
              <a:rPr lang="en-GB" sz="1200" kern="1200">
                <a:solidFill>
                  <a:schemeClr val="tx1"/>
                </a:solidFill>
                <a:effectLst/>
                <a:latin typeface="+mn-lt"/>
                <a:ea typeface="+mn-ea"/>
                <a:cs typeface="+mn-cs"/>
              </a:rPr>
              <a:t>Step 3 is about measuring current levels of behaviour.</a:t>
            </a:r>
            <a:br>
              <a:rPr lang="en-GB" sz="1200" kern="1200">
                <a:solidFill>
                  <a:schemeClr val="tx1"/>
                </a:solidFill>
                <a:effectLst/>
                <a:latin typeface="+mn-lt"/>
                <a:ea typeface="+mn-ea"/>
                <a:cs typeface="+mn-cs"/>
              </a:rPr>
            </a:br>
            <a:r>
              <a:rPr lang="en-GB" sz="1200" kern="1200">
                <a:solidFill>
                  <a:schemeClr val="tx1"/>
                </a:solidFill>
                <a:effectLst/>
                <a:latin typeface="+mn-lt"/>
                <a:ea typeface="+mn-ea"/>
                <a:cs typeface="+mn-cs"/>
              </a:rPr>
              <a:t>We look at how often the desired behaviours occur now, how we can assess them and whether our measurement methods are reliable. This gives us a baseline to track change over time.</a:t>
            </a:r>
          </a:p>
          <a:p>
            <a:pPr lvl="0"/>
            <a:r>
              <a:rPr lang="en-GB" sz="1200" kern="1200">
                <a:solidFill>
                  <a:schemeClr val="tx1"/>
                </a:solidFill>
                <a:effectLst/>
                <a:latin typeface="+mn-lt"/>
                <a:ea typeface="+mn-ea"/>
                <a:cs typeface="+mn-cs"/>
              </a:rPr>
              <a:t>Step 4 involves analysing the current levels of behaviour and understanding what shapes them.</a:t>
            </a:r>
          </a:p>
          <a:p>
            <a:r>
              <a:rPr lang="en-GB" sz="1200" kern="1200">
                <a:solidFill>
                  <a:schemeClr val="tx1"/>
                </a:solidFill>
                <a:effectLst/>
                <a:latin typeface="+mn-lt"/>
                <a:ea typeface="+mn-ea"/>
                <a:cs typeface="+mn-cs"/>
              </a:rPr>
              <a:t>We use the ABC model to map out antecedents, blockers and consequences. This helps identify what might be encouraging or discouraging the behaviour and what can be adjusted in the environment to close any gaps.</a:t>
            </a:r>
            <a:endParaRPr lang="en-GB"/>
          </a:p>
        </p:txBody>
      </p:sp>
      <p:sp>
        <p:nvSpPr>
          <p:cNvPr id="4" name="Slide Number Placeholder 3"/>
          <p:cNvSpPr>
            <a:spLocks noGrp="1"/>
          </p:cNvSpPr>
          <p:nvPr>
            <p:ph type="sldNum" sz="quarter" idx="5"/>
          </p:nvPr>
        </p:nvSpPr>
        <p:spPr/>
        <p:txBody>
          <a:bodyPr/>
          <a:lstStyle/>
          <a:p>
            <a:fld id="{A5920613-A969-2648-8542-0DEFD3B56BAA}" type="slidenum">
              <a:rPr lang="en-GB" smtClean="0"/>
              <a:t>15</a:t>
            </a:fld>
            <a:endParaRPr lang="en-GB"/>
          </a:p>
        </p:txBody>
      </p:sp>
    </p:spTree>
    <p:extLst>
      <p:ext uri="{BB962C8B-B14F-4D97-AF65-F5344CB8AC3E}">
        <p14:creationId xmlns:p14="http://schemas.microsoft.com/office/powerpoint/2010/main" val="3471414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a:solidFill>
                  <a:schemeClr val="tx1"/>
                </a:solidFill>
                <a:effectLst/>
                <a:latin typeface="+mn-lt"/>
                <a:ea typeface="+mn-ea"/>
                <a:cs typeface="+mn-cs"/>
              </a:rPr>
              <a:t>Step 5 is about giving behavioural feedback.</a:t>
            </a:r>
          </a:p>
          <a:p>
            <a:r>
              <a:rPr lang="en-GB" sz="1200" kern="1200">
                <a:solidFill>
                  <a:schemeClr val="tx1"/>
                </a:solidFill>
                <a:effectLst/>
                <a:latin typeface="+mn-lt"/>
                <a:ea typeface="+mn-ea"/>
                <a:cs typeface="+mn-cs"/>
              </a:rPr>
              <a:t>Once we have measured behaviours and identified gaps, we share that information with employees. </a:t>
            </a:r>
          </a:p>
          <a:p>
            <a:r>
              <a:rPr lang="en-GB" sz="1200" kern="1200">
                <a:solidFill>
                  <a:schemeClr val="tx1"/>
                </a:solidFill>
                <a:effectLst/>
                <a:latin typeface="+mn-lt"/>
                <a:ea typeface="+mn-ea"/>
                <a:cs typeface="+mn-cs"/>
              </a:rPr>
              <a:t>This helps people understand where they are now and what needs to improve.</a:t>
            </a:r>
          </a:p>
          <a:p>
            <a:r>
              <a:rPr lang="en-GB" sz="1200" kern="1200">
                <a:solidFill>
                  <a:schemeClr val="tx1"/>
                </a:solidFill>
                <a:effectLst/>
                <a:latin typeface="+mn-lt"/>
                <a:ea typeface="+mn-ea"/>
                <a:cs typeface="+mn-cs"/>
              </a:rPr>
              <a:t>Feedback should be specific, constructive and focused on behaviours rather than attitudes or outcomes.</a:t>
            </a:r>
          </a:p>
          <a:p>
            <a:pPr lvl="0"/>
            <a:r>
              <a:rPr lang="en-GB" sz="1200" kern="1200">
                <a:solidFill>
                  <a:schemeClr val="tx1"/>
                </a:solidFill>
                <a:effectLst/>
                <a:latin typeface="+mn-lt"/>
                <a:ea typeface="+mn-ea"/>
                <a:cs typeface="+mn-cs"/>
              </a:rPr>
              <a:t>Step 6 focuses on setting goals and sub-goals.</a:t>
            </a:r>
          </a:p>
          <a:p>
            <a:r>
              <a:rPr lang="en-GB" sz="1200" kern="1200">
                <a:solidFill>
                  <a:schemeClr val="tx1"/>
                </a:solidFill>
                <a:effectLst/>
                <a:latin typeface="+mn-lt"/>
                <a:ea typeface="+mn-ea"/>
                <a:cs typeface="+mn-cs"/>
              </a:rPr>
              <a:t>We work with individuals and teams to define exactly what level of behaviour is needed and by when. </a:t>
            </a:r>
          </a:p>
          <a:p>
            <a:r>
              <a:rPr lang="en-GB" sz="1200" kern="1200">
                <a:solidFill>
                  <a:schemeClr val="tx1"/>
                </a:solidFill>
                <a:effectLst/>
                <a:latin typeface="+mn-lt"/>
                <a:ea typeface="+mn-ea"/>
                <a:cs typeface="+mn-cs"/>
              </a:rPr>
              <a:t>Setting smaller sub-goals helps track progress and maintain momentum. </a:t>
            </a:r>
          </a:p>
          <a:p>
            <a:r>
              <a:rPr lang="en-GB" sz="1200" kern="1200">
                <a:solidFill>
                  <a:schemeClr val="tx1"/>
                </a:solidFill>
                <a:effectLst/>
                <a:latin typeface="+mn-lt"/>
                <a:ea typeface="+mn-ea"/>
                <a:cs typeface="+mn-cs"/>
              </a:rPr>
              <a:t>The clearer and more specific the goals, the easier it is for people to know what to do differently.</a:t>
            </a:r>
          </a:p>
          <a:p>
            <a:pPr lvl="0"/>
            <a:r>
              <a:rPr lang="en-GB" sz="1200" kern="1200">
                <a:solidFill>
                  <a:schemeClr val="tx1"/>
                </a:solidFill>
                <a:effectLst/>
                <a:latin typeface="+mn-lt"/>
                <a:ea typeface="+mn-ea"/>
                <a:cs typeface="+mn-cs"/>
              </a:rPr>
              <a:t>Step 7 is about affirming appropriate behaviours through reward.</a:t>
            </a:r>
          </a:p>
          <a:p>
            <a:r>
              <a:rPr lang="en-GB" sz="1200" kern="1200">
                <a:solidFill>
                  <a:schemeClr val="tx1"/>
                </a:solidFill>
                <a:effectLst/>
                <a:latin typeface="+mn-lt"/>
                <a:ea typeface="+mn-ea"/>
                <a:cs typeface="+mn-cs"/>
              </a:rPr>
              <a:t>When people make progress or achieve sub-goals, it is important to recognise and reinforce that success. </a:t>
            </a:r>
          </a:p>
          <a:p>
            <a:r>
              <a:rPr lang="en-GB" sz="1200" kern="1200">
                <a:solidFill>
                  <a:schemeClr val="tx1"/>
                </a:solidFill>
                <a:effectLst/>
                <a:latin typeface="+mn-lt"/>
                <a:ea typeface="+mn-ea"/>
                <a:cs typeface="+mn-cs"/>
              </a:rPr>
              <a:t>This can take many forms, such as praise, formal recognition or small tangible rewards. </a:t>
            </a:r>
          </a:p>
          <a:p>
            <a:r>
              <a:rPr lang="en-GB" sz="1200" kern="1200">
                <a:solidFill>
                  <a:schemeClr val="tx1"/>
                </a:solidFill>
                <a:effectLst/>
                <a:latin typeface="+mn-lt"/>
                <a:ea typeface="+mn-ea"/>
                <a:cs typeface="+mn-cs"/>
              </a:rPr>
              <a:t>Positive reinforcement strengthens the link between the behaviour and its value to the organisation.</a:t>
            </a:r>
          </a:p>
          <a:p>
            <a:pPr lvl="0"/>
            <a:r>
              <a:rPr lang="en-GB" sz="1200" kern="1200">
                <a:solidFill>
                  <a:schemeClr val="tx1"/>
                </a:solidFill>
                <a:effectLst/>
                <a:latin typeface="+mn-lt"/>
                <a:ea typeface="+mn-ea"/>
                <a:cs typeface="+mn-cs"/>
              </a:rPr>
              <a:t>Step 8 is about evaluating change and adjusting.</a:t>
            </a:r>
          </a:p>
          <a:p>
            <a:r>
              <a:rPr lang="en-GB" sz="1200" kern="1200">
                <a:solidFill>
                  <a:schemeClr val="tx1"/>
                </a:solidFill>
                <a:effectLst/>
                <a:latin typeface="+mn-lt"/>
                <a:ea typeface="+mn-ea"/>
                <a:cs typeface="+mn-cs"/>
              </a:rPr>
              <a:t>We review how far the goals have been met, where gaps remain and what else may need to change. </a:t>
            </a:r>
          </a:p>
          <a:p>
            <a:r>
              <a:rPr lang="en-GB" sz="1200" kern="1200">
                <a:solidFill>
                  <a:schemeClr val="tx1"/>
                </a:solidFill>
                <a:effectLst/>
                <a:latin typeface="+mn-lt"/>
                <a:ea typeface="+mn-ea"/>
                <a:cs typeface="+mn-cs"/>
              </a:rPr>
              <a:t>This step closes the loop by returning to Step 1 to check whether the process has been followed effectively and whether further adjustments are needed.</a:t>
            </a:r>
          </a:p>
          <a:p>
            <a:r>
              <a:rPr lang="en-GB" sz="1200" kern="1200">
                <a:solidFill>
                  <a:schemeClr val="tx1"/>
                </a:solidFill>
                <a:effectLst/>
                <a:latin typeface="+mn-lt"/>
                <a:ea typeface="+mn-ea"/>
                <a:cs typeface="+mn-cs"/>
              </a:rPr>
              <a:t>Taken together, these steps ensure that behaviour change is measurable, reinforced and continuously improved, rather than treated as a one-off initiative.</a:t>
            </a:r>
          </a:p>
          <a:p>
            <a:endParaRPr lang="en-GB"/>
          </a:p>
        </p:txBody>
      </p:sp>
      <p:sp>
        <p:nvSpPr>
          <p:cNvPr id="4" name="Slide Number Placeholder 3"/>
          <p:cNvSpPr>
            <a:spLocks noGrp="1"/>
          </p:cNvSpPr>
          <p:nvPr>
            <p:ph type="sldNum" sz="quarter" idx="5"/>
          </p:nvPr>
        </p:nvSpPr>
        <p:spPr/>
        <p:txBody>
          <a:bodyPr/>
          <a:lstStyle/>
          <a:p>
            <a:fld id="{A5920613-A969-2648-8542-0DEFD3B56BAA}" type="slidenum">
              <a:rPr lang="en-GB" smtClean="0"/>
              <a:t>16</a:t>
            </a:fld>
            <a:endParaRPr lang="en-GB"/>
          </a:p>
        </p:txBody>
      </p:sp>
    </p:spTree>
    <p:extLst>
      <p:ext uri="{BB962C8B-B14F-4D97-AF65-F5344CB8AC3E}">
        <p14:creationId xmlns:p14="http://schemas.microsoft.com/office/powerpoint/2010/main" val="2488271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a:solidFill>
                  <a:schemeClr val="tx1"/>
                </a:solidFill>
                <a:effectLst/>
                <a:latin typeface="+mn-lt"/>
                <a:ea typeface="+mn-ea"/>
                <a:cs typeface="+mn-cs"/>
              </a:rPr>
              <a:t>To change behaviour effectively, HR first needs a clear understanding of the organisation’s strategic objectives.</a:t>
            </a:r>
          </a:p>
          <a:p>
            <a:pPr lvl="0"/>
            <a:r>
              <a:rPr lang="en-GB" sz="1200" kern="1200">
                <a:solidFill>
                  <a:schemeClr val="tx1"/>
                </a:solidFill>
                <a:effectLst/>
                <a:latin typeface="+mn-lt"/>
                <a:ea typeface="+mn-ea"/>
                <a:cs typeface="+mn-cs"/>
              </a:rPr>
              <a:t>Once those are defined, we can identify which employee behaviours contribute most directly to achieving them.</a:t>
            </a:r>
          </a:p>
          <a:p>
            <a:pPr lvl="0"/>
            <a:r>
              <a:rPr lang="en-GB" sz="1200" kern="1200">
                <a:solidFill>
                  <a:schemeClr val="tx1"/>
                </a:solidFill>
                <a:effectLst/>
                <a:latin typeface="+mn-lt"/>
                <a:ea typeface="+mn-ea"/>
                <a:cs typeface="+mn-cs"/>
              </a:rPr>
              <a:t>This table gives some general examples. </a:t>
            </a:r>
          </a:p>
          <a:p>
            <a:pPr lvl="0"/>
            <a:r>
              <a:rPr lang="en-GB" sz="1200" kern="1200">
                <a:solidFill>
                  <a:schemeClr val="tx1"/>
                </a:solidFill>
                <a:effectLst/>
                <a:latin typeface="+mn-lt"/>
                <a:ea typeface="+mn-ea"/>
                <a:cs typeface="+mn-cs"/>
              </a:rPr>
              <a:t>For instance, if the goal is to develop new products, we might focus on innovation behaviours such as idea generation, collaboration, knowledge sharing and championing ideas.</a:t>
            </a:r>
          </a:p>
          <a:p>
            <a:pPr lvl="0"/>
            <a:r>
              <a:rPr lang="en-GB" sz="1200" kern="1200">
                <a:solidFill>
                  <a:schemeClr val="tx1"/>
                </a:solidFill>
                <a:effectLst/>
                <a:latin typeface="+mn-lt"/>
                <a:ea typeface="+mn-ea"/>
                <a:cs typeface="+mn-cs"/>
              </a:rPr>
              <a:t>The key point is that behaviour change should always have a clear purpose: to help the business achieve its objectives.</a:t>
            </a:r>
          </a:p>
          <a:p>
            <a:pPr lvl="0"/>
            <a:r>
              <a:rPr lang="en-GB" sz="1200" kern="1200">
                <a:solidFill>
                  <a:schemeClr val="tx1"/>
                </a:solidFill>
                <a:effectLst/>
                <a:latin typeface="+mn-lt"/>
                <a:ea typeface="+mn-ea"/>
                <a:cs typeface="+mn-cs"/>
              </a:rPr>
              <a:t>Even when the desired behaviours are clear, whether those changes actually improve outcomes will depend on the wider organisational context. </a:t>
            </a:r>
          </a:p>
          <a:p>
            <a:pPr lvl="0"/>
            <a:r>
              <a:rPr lang="en-GB" sz="1200" kern="1200">
                <a:solidFill>
                  <a:schemeClr val="tx1"/>
                </a:solidFill>
                <a:effectLst/>
                <a:latin typeface="+mn-lt"/>
                <a:ea typeface="+mn-ea"/>
                <a:cs typeface="+mn-cs"/>
              </a:rPr>
              <a:t>Factors such as systems, leadership and environment all play a part.</a:t>
            </a:r>
          </a:p>
        </p:txBody>
      </p:sp>
      <p:sp>
        <p:nvSpPr>
          <p:cNvPr id="4" name="Slide Number Placeholder 3"/>
          <p:cNvSpPr>
            <a:spLocks noGrp="1"/>
          </p:cNvSpPr>
          <p:nvPr>
            <p:ph type="sldNum" sz="quarter" idx="5"/>
          </p:nvPr>
        </p:nvSpPr>
        <p:spPr/>
        <p:txBody>
          <a:bodyPr/>
          <a:lstStyle/>
          <a:p>
            <a:fld id="{A5920613-A969-2648-8542-0DEFD3B56BAA}" type="slidenum">
              <a:rPr lang="en-GB" smtClean="0"/>
              <a:t>3</a:t>
            </a:fld>
            <a:endParaRPr lang="en-GB"/>
          </a:p>
        </p:txBody>
      </p:sp>
    </p:spTree>
    <p:extLst>
      <p:ext uri="{BB962C8B-B14F-4D97-AF65-F5344CB8AC3E}">
        <p14:creationId xmlns:p14="http://schemas.microsoft.com/office/powerpoint/2010/main" val="4268876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a:solidFill>
                  <a:schemeClr val="tx1"/>
                </a:solidFill>
                <a:effectLst/>
                <a:latin typeface="+mn-lt"/>
                <a:ea typeface="+mn-ea"/>
                <a:cs typeface="+mn-cs"/>
              </a:rPr>
              <a:t>This table helps clarify what we mean by behaviour, which is essential if we want to change it.</a:t>
            </a:r>
          </a:p>
          <a:p>
            <a:pPr lvl="0"/>
            <a:r>
              <a:rPr lang="en-GB" sz="1200" kern="1200">
                <a:solidFill>
                  <a:schemeClr val="tx1"/>
                </a:solidFill>
                <a:effectLst/>
                <a:latin typeface="+mn-lt"/>
                <a:ea typeface="+mn-ea"/>
                <a:cs typeface="+mn-cs"/>
              </a:rPr>
              <a:t>Behaviour is something observable, measurable and active, such as physically doing something or saying something.</a:t>
            </a:r>
          </a:p>
          <a:p>
            <a:pPr lvl="0"/>
            <a:r>
              <a:rPr lang="en-GB" sz="1200" kern="1200">
                <a:solidFill>
                  <a:schemeClr val="tx1"/>
                </a:solidFill>
                <a:effectLst/>
                <a:latin typeface="+mn-lt"/>
                <a:ea typeface="+mn-ea"/>
                <a:cs typeface="+mn-cs"/>
              </a:rPr>
              <a:t>What does not count as behaviour are things like outcomes, attitudes or states.</a:t>
            </a:r>
          </a:p>
          <a:p>
            <a:pPr lvl="0"/>
            <a:r>
              <a:rPr lang="en-GB" sz="1200" kern="1200">
                <a:solidFill>
                  <a:schemeClr val="tx1"/>
                </a:solidFill>
                <a:effectLst/>
                <a:latin typeface="+mn-lt"/>
                <a:ea typeface="+mn-ea"/>
                <a:cs typeface="+mn-cs"/>
              </a:rPr>
              <a:t>These are the results of behaviour, not the behaviours themselves.</a:t>
            </a:r>
          </a:p>
          <a:p>
            <a:pPr lvl="0"/>
            <a:r>
              <a:rPr lang="en-GB" sz="1200" kern="1200">
                <a:solidFill>
                  <a:schemeClr val="tx1"/>
                </a:solidFill>
                <a:effectLst/>
                <a:latin typeface="+mn-lt"/>
                <a:ea typeface="+mn-ea"/>
                <a:cs typeface="+mn-cs"/>
              </a:rPr>
              <a:t>The same applies to values or general categories such as teamwork or being proactive, which are too vague to observe or measure.</a:t>
            </a:r>
          </a:p>
          <a:p>
            <a:pPr lvl="0"/>
            <a:r>
              <a:rPr lang="en-GB" sz="1200" kern="1200">
                <a:solidFill>
                  <a:schemeClr val="tx1"/>
                </a:solidFill>
                <a:effectLst/>
                <a:latin typeface="+mn-lt"/>
                <a:ea typeface="+mn-ea"/>
                <a:cs typeface="+mn-cs"/>
              </a:rPr>
              <a:t>For behaviour change to be effective, the behaviours we target must be specific, observable and measurable.</a:t>
            </a:r>
          </a:p>
          <a:p>
            <a:pPr lvl="0"/>
            <a:r>
              <a:rPr lang="en-GB" sz="1200" kern="1200">
                <a:solidFill>
                  <a:schemeClr val="tx1"/>
                </a:solidFill>
                <a:effectLst/>
                <a:latin typeface="+mn-lt"/>
                <a:ea typeface="+mn-ea"/>
                <a:cs typeface="+mn-cs"/>
              </a:rPr>
              <a:t>If we cannot see or measure them, we cannot provide feedback, track change or evaluate impact.</a:t>
            </a:r>
          </a:p>
          <a:p>
            <a:pPr lvl="0"/>
            <a:r>
              <a:rPr lang="en-GB" sz="1200" kern="1200">
                <a:solidFill>
                  <a:schemeClr val="tx1"/>
                </a:solidFill>
                <a:effectLst/>
                <a:latin typeface="+mn-lt"/>
                <a:ea typeface="+mn-ea"/>
                <a:cs typeface="+mn-cs"/>
              </a:rPr>
              <a:t>This precision allows HR and managers to identify which actions drive business outcomes and to design interventions that actually change them.</a:t>
            </a:r>
          </a:p>
        </p:txBody>
      </p:sp>
      <p:sp>
        <p:nvSpPr>
          <p:cNvPr id="4" name="Slide Number Placeholder 3"/>
          <p:cNvSpPr>
            <a:spLocks noGrp="1"/>
          </p:cNvSpPr>
          <p:nvPr>
            <p:ph type="sldNum" sz="quarter" idx="5"/>
          </p:nvPr>
        </p:nvSpPr>
        <p:spPr/>
        <p:txBody>
          <a:bodyPr/>
          <a:lstStyle/>
          <a:p>
            <a:fld id="{A5920613-A969-2648-8542-0DEFD3B56BAA}" type="slidenum">
              <a:rPr lang="en-GB" smtClean="0"/>
              <a:t>4</a:t>
            </a:fld>
            <a:endParaRPr lang="en-GB"/>
          </a:p>
        </p:txBody>
      </p:sp>
    </p:spTree>
    <p:extLst>
      <p:ext uri="{BB962C8B-B14F-4D97-AF65-F5344CB8AC3E}">
        <p14:creationId xmlns:p14="http://schemas.microsoft.com/office/powerpoint/2010/main" val="3781567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a:solidFill>
                  <a:schemeClr val="tx1"/>
                </a:solidFill>
                <a:effectLst/>
                <a:latin typeface="+mn-lt"/>
                <a:ea typeface="+mn-ea"/>
                <a:cs typeface="+mn-cs"/>
              </a:rPr>
              <a:t>This example illustrates why being specific about behaviour is so important.</a:t>
            </a:r>
          </a:p>
          <a:p>
            <a:pPr lvl="0"/>
            <a:r>
              <a:rPr lang="en-GB" sz="1200" kern="1200">
                <a:solidFill>
                  <a:schemeClr val="tx1"/>
                </a:solidFill>
                <a:effectLst/>
                <a:latin typeface="+mn-lt"/>
                <a:ea typeface="+mn-ea"/>
                <a:cs typeface="+mn-cs"/>
              </a:rPr>
              <a:t>When we talk about getting fit, it sounds clear, but it is actually vague.</a:t>
            </a:r>
          </a:p>
          <a:p>
            <a:pPr lvl="0"/>
            <a:r>
              <a:rPr lang="en-GB" sz="1200" kern="1200">
                <a:solidFill>
                  <a:schemeClr val="tx1"/>
                </a:solidFill>
                <a:effectLst/>
                <a:latin typeface="+mn-lt"/>
                <a:ea typeface="+mn-ea"/>
                <a:cs typeface="+mn-cs"/>
              </a:rPr>
              <a:t>It is an outcome, not a behaviour.</a:t>
            </a:r>
          </a:p>
          <a:p>
            <a:pPr lvl="0"/>
            <a:r>
              <a:rPr lang="en-GB" sz="1200" kern="1200">
                <a:solidFill>
                  <a:schemeClr val="tx1"/>
                </a:solidFill>
                <a:effectLst/>
                <a:latin typeface="+mn-lt"/>
                <a:ea typeface="+mn-ea"/>
                <a:cs typeface="+mn-cs"/>
              </a:rPr>
              <a:t>Achieving that outcome depends on a series of specific, observable actions that we can see, measure and repeat.</a:t>
            </a:r>
          </a:p>
          <a:p>
            <a:pPr lvl="0"/>
            <a:r>
              <a:rPr lang="en-GB" sz="1200" kern="1200">
                <a:solidFill>
                  <a:schemeClr val="tx1"/>
                </a:solidFill>
                <a:effectLst/>
                <a:latin typeface="+mn-lt"/>
                <a:ea typeface="+mn-ea"/>
                <a:cs typeface="+mn-cs"/>
              </a:rPr>
              <a:t>As the figure shows, many of the things we might do in the hope of getting fit, such as buying sportswear or thinking about exercising, do not necessarily help us achieve that goal.</a:t>
            </a:r>
          </a:p>
          <a:p>
            <a:pPr lvl="0"/>
            <a:r>
              <a:rPr lang="en-GB" sz="1200" kern="1200">
                <a:solidFill>
                  <a:schemeClr val="tx1"/>
                </a:solidFill>
                <a:effectLst/>
                <a:latin typeface="+mn-lt"/>
                <a:ea typeface="+mn-ea"/>
                <a:cs typeface="+mn-cs"/>
              </a:rPr>
              <a:t>They feel productive but they are not the behaviours that lead to measurable change.</a:t>
            </a:r>
          </a:p>
          <a:p>
            <a:pPr lvl="0"/>
            <a:r>
              <a:rPr lang="en-GB" sz="1200" kern="1200">
                <a:solidFill>
                  <a:schemeClr val="tx1"/>
                </a:solidFill>
                <a:effectLst/>
                <a:latin typeface="+mn-lt"/>
                <a:ea typeface="+mn-ea"/>
                <a:cs typeface="+mn-cs"/>
              </a:rPr>
              <a:t>The actions toward the bottom of the figure, such as planning workouts, keeping a record, going to the gym regularly or exercising with a partner, are examples of specific behaviours that are far more likely to produce the desired outcome.</a:t>
            </a:r>
          </a:p>
          <a:p>
            <a:pPr lvl="0"/>
            <a:r>
              <a:rPr lang="en-GB" sz="1200" kern="1200">
                <a:solidFill>
                  <a:schemeClr val="tx1"/>
                </a:solidFill>
                <a:effectLst/>
                <a:latin typeface="+mn-lt"/>
                <a:ea typeface="+mn-ea"/>
                <a:cs typeface="+mn-cs"/>
              </a:rPr>
              <a:t>The same principle applies in organisations.</a:t>
            </a:r>
          </a:p>
          <a:p>
            <a:pPr lvl="0"/>
            <a:r>
              <a:rPr lang="en-GB" sz="1200" kern="1200">
                <a:solidFill>
                  <a:schemeClr val="tx1"/>
                </a:solidFill>
                <a:effectLst/>
                <a:latin typeface="+mn-lt"/>
                <a:ea typeface="+mn-ea"/>
                <a:cs typeface="+mn-cs"/>
              </a:rPr>
              <a:t>If we want to change performance or achieve a goal, we need to identify and target the specific measurable behaviours that actually drive results, not just broad intentions or attitudes.</a:t>
            </a:r>
          </a:p>
        </p:txBody>
      </p:sp>
      <p:sp>
        <p:nvSpPr>
          <p:cNvPr id="4" name="Slide Number Placeholder 3"/>
          <p:cNvSpPr>
            <a:spLocks noGrp="1"/>
          </p:cNvSpPr>
          <p:nvPr>
            <p:ph type="sldNum" sz="quarter" idx="5"/>
          </p:nvPr>
        </p:nvSpPr>
        <p:spPr/>
        <p:txBody>
          <a:bodyPr/>
          <a:lstStyle/>
          <a:p>
            <a:fld id="{A5920613-A969-2648-8542-0DEFD3B56BAA}" type="slidenum">
              <a:rPr lang="en-GB" smtClean="0"/>
              <a:t>5</a:t>
            </a:fld>
            <a:endParaRPr lang="en-GB"/>
          </a:p>
        </p:txBody>
      </p:sp>
    </p:spTree>
    <p:extLst>
      <p:ext uri="{BB962C8B-B14F-4D97-AF65-F5344CB8AC3E}">
        <p14:creationId xmlns:p14="http://schemas.microsoft.com/office/powerpoint/2010/main" val="60074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a:solidFill>
                  <a:schemeClr val="tx1"/>
                </a:solidFill>
                <a:effectLst/>
                <a:latin typeface="+mn-lt"/>
                <a:ea typeface="+mn-ea"/>
                <a:cs typeface="+mn-cs"/>
              </a:rPr>
              <a:t>This example shows how we can identify and measure the specific behaviours that drive an important business outcome.</a:t>
            </a:r>
          </a:p>
          <a:p>
            <a:pPr lvl="0"/>
            <a:r>
              <a:rPr lang="en-GB" sz="1200" kern="1200">
                <a:solidFill>
                  <a:schemeClr val="tx1"/>
                </a:solidFill>
                <a:effectLst/>
                <a:latin typeface="+mn-lt"/>
                <a:ea typeface="+mn-ea"/>
                <a:cs typeface="+mn-cs"/>
              </a:rPr>
              <a:t>Imagine a supermarket chain with a strategic goal to improve the customer service experience in stores. </a:t>
            </a:r>
          </a:p>
          <a:p>
            <a:pPr lvl="0"/>
            <a:r>
              <a:rPr lang="en-GB" sz="1200" kern="1200">
                <a:solidFill>
                  <a:schemeClr val="tx1"/>
                </a:solidFill>
                <a:effectLst/>
                <a:latin typeface="+mn-lt"/>
                <a:ea typeface="+mn-ea"/>
                <a:cs typeface="+mn-cs"/>
              </a:rPr>
              <a:t>One of the factors that shapes this experience is how approachable staff seem on the shop floor.</a:t>
            </a:r>
          </a:p>
          <a:p>
            <a:pPr lvl="0"/>
            <a:r>
              <a:rPr lang="en-GB" sz="1200" kern="1200">
                <a:solidFill>
                  <a:schemeClr val="tx1"/>
                </a:solidFill>
                <a:effectLst/>
                <a:latin typeface="+mn-lt"/>
                <a:ea typeface="+mn-ea"/>
                <a:cs typeface="+mn-cs"/>
              </a:rPr>
              <a:t>To understand what approachability looks like in practice, we could start by reviewing customer service research or by talking directly to customers about what makes staff seem more or less approachable.</a:t>
            </a:r>
          </a:p>
          <a:p>
            <a:pPr lvl="0"/>
            <a:r>
              <a:rPr lang="en-GB" sz="1200" kern="1200">
                <a:solidFill>
                  <a:schemeClr val="tx1"/>
                </a:solidFill>
                <a:effectLst/>
                <a:latin typeface="+mn-lt"/>
                <a:ea typeface="+mn-ea"/>
                <a:cs typeface="+mn-cs"/>
              </a:rPr>
              <a:t>Using a process known as pinpointing, we might identify three observable behaviours that make the biggest difference to customer perceptions. </a:t>
            </a:r>
          </a:p>
          <a:p>
            <a:pPr lvl="0"/>
            <a:r>
              <a:rPr lang="en-GB" sz="1200" kern="1200">
                <a:solidFill>
                  <a:schemeClr val="tx1"/>
                </a:solidFill>
                <a:effectLst/>
                <a:latin typeface="+mn-lt"/>
                <a:ea typeface="+mn-ea"/>
                <a:cs typeface="+mn-cs"/>
              </a:rPr>
              <a:t>These are making eye contact, so customers feel noticed, smiling so they feel staff are open to interaction, and asking directly if they need help so they know they have an opportunity to ask questions.</a:t>
            </a:r>
          </a:p>
          <a:p>
            <a:pPr lvl="0"/>
            <a:r>
              <a:rPr lang="en-GB" sz="1200" kern="1200">
                <a:solidFill>
                  <a:schemeClr val="tx1"/>
                </a:solidFill>
                <a:effectLst/>
                <a:latin typeface="+mn-lt"/>
                <a:ea typeface="+mn-ea"/>
                <a:cs typeface="+mn-cs"/>
              </a:rPr>
              <a:t>Once identified, these behaviours can be measured and tracked. </a:t>
            </a:r>
          </a:p>
          <a:p>
            <a:pPr lvl="0"/>
            <a:r>
              <a:rPr lang="en-GB" sz="1200" kern="1200">
                <a:solidFill>
                  <a:schemeClr val="tx1"/>
                </a:solidFill>
                <a:effectLst/>
                <a:latin typeface="+mn-lt"/>
                <a:ea typeface="+mn-ea"/>
                <a:cs typeface="+mn-cs"/>
              </a:rPr>
              <a:t>We can establish a baseline and look for patterns across stores, staff or times of day.</a:t>
            </a:r>
          </a:p>
          <a:p>
            <a:pPr lvl="0"/>
            <a:r>
              <a:rPr lang="en-GB" sz="1200" kern="1200">
                <a:solidFill>
                  <a:schemeClr val="tx1"/>
                </a:solidFill>
                <a:effectLst/>
                <a:latin typeface="+mn-lt"/>
                <a:ea typeface="+mn-ea"/>
                <a:cs typeface="+mn-cs"/>
              </a:rPr>
              <a:t>This example shows how behaviour can be made precise and measurable, and how HR can connect day-to-day actions directly to strategic objectives.</a:t>
            </a:r>
          </a:p>
        </p:txBody>
      </p:sp>
      <p:sp>
        <p:nvSpPr>
          <p:cNvPr id="4" name="Slide Number Placeholder 3"/>
          <p:cNvSpPr>
            <a:spLocks noGrp="1"/>
          </p:cNvSpPr>
          <p:nvPr>
            <p:ph type="sldNum" sz="quarter" idx="5"/>
          </p:nvPr>
        </p:nvSpPr>
        <p:spPr/>
        <p:txBody>
          <a:bodyPr/>
          <a:lstStyle/>
          <a:p>
            <a:fld id="{A5920613-A969-2648-8542-0DEFD3B56BAA}" type="slidenum">
              <a:rPr lang="en-GB" smtClean="0"/>
              <a:t>6</a:t>
            </a:fld>
            <a:endParaRPr lang="en-GB"/>
          </a:p>
        </p:txBody>
      </p:sp>
    </p:spTree>
    <p:extLst>
      <p:ext uri="{BB962C8B-B14F-4D97-AF65-F5344CB8AC3E}">
        <p14:creationId xmlns:p14="http://schemas.microsoft.com/office/powerpoint/2010/main" val="460832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a:solidFill>
                  <a:schemeClr val="tx1"/>
                </a:solidFill>
                <a:effectLst/>
                <a:latin typeface="+mn-lt"/>
                <a:ea typeface="+mn-ea"/>
                <a:cs typeface="+mn-cs"/>
              </a:rPr>
              <a:t>When we talk about behaviour change, we need to be clear not just about what the behaviour is but about what we mean by change and how it unfolds over time.</a:t>
            </a:r>
          </a:p>
          <a:p>
            <a:pPr lvl="0"/>
            <a:r>
              <a:rPr lang="en-GB" sz="1200" kern="1200">
                <a:solidFill>
                  <a:schemeClr val="tx1"/>
                </a:solidFill>
                <a:effectLst/>
                <a:latin typeface="+mn-lt"/>
                <a:ea typeface="+mn-ea"/>
                <a:cs typeface="+mn-cs"/>
              </a:rPr>
              <a:t>Behaviour change can mean several different things. </a:t>
            </a:r>
          </a:p>
          <a:p>
            <a:pPr lvl="0"/>
            <a:r>
              <a:rPr lang="en-GB" sz="1200" kern="1200">
                <a:solidFill>
                  <a:schemeClr val="tx1"/>
                </a:solidFill>
                <a:effectLst/>
                <a:latin typeface="+mn-lt"/>
                <a:ea typeface="+mn-ea"/>
                <a:cs typeface="+mn-cs"/>
              </a:rPr>
              <a:t>It could mean introducing a new behaviour that does not currently exist, eliminating one that is unhelpful, or changing how often or how strongly a behaviour occurs. </a:t>
            </a:r>
          </a:p>
          <a:p>
            <a:pPr lvl="0"/>
            <a:r>
              <a:rPr lang="en-GB" sz="1200" kern="1200">
                <a:solidFill>
                  <a:schemeClr val="tx1"/>
                </a:solidFill>
                <a:effectLst/>
                <a:latin typeface="+mn-lt"/>
                <a:ea typeface="+mn-ea"/>
                <a:cs typeface="+mn-cs"/>
              </a:rPr>
              <a:t>It can also mean changing when a behaviour happens. </a:t>
            </a:r>
          </a:p>
          <a:p>
            <a:pPr lvl="0"/>
            <a:r>
              <a:rPr lang="en-GB" sz="1200" kern="1200">
                <a:solidFill>
                  <a:schemeClr val="tx1"/>
                </a:solidFill>
                <a:effectLst/>
                <a:latin typeface="+mn-lt"/>
                <a:ea typeface="+mn-ea"/>
                <a:cs typeface="+mn-cs"/>
              </a:rPr>
              <a:t>Each of these requires different kinds of action and support.</a:t>
            </a:r>
          </a:p>
          <a:p>
            <a:pPr lvl="0"/>
            <a:r>
              <a:rPr lang="en-GB" sz="1200" kern="1200">
                <a:solidFill>
                  <a:schemeClr val="tx1"/>
                </a:solidFill>
                <a:effectLst/>
                <a:latin typeface="+mn-lt"/>
                <a:ea typeface="+mn-ea"/>
                <a:cs typeface="+mn-cs"/>
              </a:rPr>
              <a:t>We also need to think about the speed of change. </a:t>
            </a:r>
          </a:p>
          <a:p>
            <a:pPr lvl="0"/>
            <a:r>
              <a:rPr lang="en-GB" sz="1200" kern="1200">
                <a:solidFill>
                  <a:schemeClr val="tx1"/>
                </a:solidFill>
                <a:effectLst/>
                <a:latin typeface="+mn-lt"/>
                <a:ea typeface="+mn-ea"/>
                <a:cs typeface="+mn-cs"/>
              </a:rPr>
              <a:t>Trying to change behaviour too quickly can create resistance, but changing too slowly can lose momentum or fail to show results. </a:t>
            </a:r>
          </a:p>
          <a:p>
            <a:pPr lvl="0"/>
            <a:r>
              <a:rPr lang="en-GB" sz="1200" kern="1200">
                <a:solidFill>
                  <a:schemeClr val="tx1"/>
                </a:solidFill>
                <a:effectLst/>
                <a:latin typeface="+mn-lt"/>
                <a:ea typeface="+mn-ea"/>
                <a:cs typeface="+mn-cs"/>
              </a:rPr>
              <a:t>The right pace depends on the behaviour, the context and the resources available.</a:t>
            </a:r>
          </a:p>
          <a:p>
            <a:pPr lvl="0"/>
            <a:r>
              <a:rPr lang="en-GB" sz="1200" kern="1200">
                <a:solidFill>
                  <a:schemeClr val="tx1"/>
                </a:solidFill>
                <a:effectLst/>
                <a:latin typeface="+mn-lt"/>
                <a:ea typeface="+mn-ea"/>
                <a:cs typeface="+mn-cs"/>
              </a:rPr>
              <a:t>Finally, we need to consider what happens after the change. </a:t>
            </a:r>
          </a:p>
          <a:p>
            <a:pPr lvl="0"/>
            <a:r>
              <a:rPr lang="en-GB" sz="1200" kern="1200">
                <a:solidFill>
                  <a:schemeClr val="tx1"/>
                </a:solidFill>
                <a:effectLst/>
                <a:latin typeface="+mn-lt"/>
                <a:ea typeface="+mn-ea"/>
                <a:cs typeface="+mn-cs"/>
              </a:rPr>
              <a:t>Sometimes the behaviour stabilises, which might be the goal. </a:t>
            </a:r>
          </a:p>
          <a:p>
            <a:pPr lvl="0"/>
            <a:r>
              <a:rPr lang="en-GB" sz="1200" kern="1200">
                <a:solidFill>
                  <a:schemeClr val="tx1"/>
                </a:solidFill>
                <a:effectLst/>
                <a:latin typeface="+mn-lt"/>
                <a:ea typeface="+mn-ea"/>
                <a:cs typeface="+mn-cs"/>
              </a:rPr>
              <a:t>In other cases, the behaviour might start to reduce or reverse, which could mean we need another intervention to sustain it. </a:t>
            </a:r>
          </a:p>
          <a:p>
            <a:pPr lvl="0"/>
            <a:r>
              <a:rPr lang="en-GB" sz="1200" kern="1200">
                <a:solidFill>
                  <a:schemeClr val="tx1"/>
                </a:solidFill>
                <a:effectLst/>
                <a:latin typeface="+mn-lt"/>
                <a:ea typeface="+mn-ea"/>
                <a:cs typeface="+mn-cs"/>
              </a:rPr>
              <a:t>Or it might keep increasing, which can be good up to a point but may become unhelpful if it goes too far.</a:t>
            </a:r>
          </a:p>
          <a:p>
            <a:pPr lvl="0"/>
            <a:r>
              <a:rPr lang="en-GB" sz="1200" kern="1200">
                <a:solidFill>
                  <a:schemeClr val="tx1"/>
                </a:solidFill>
                <a:effectLst/>
                <a:latin typeface="+mn-lt"/>
                <a:ea typeface="+mn-ea"/>
                <a:cs typeface="+mn-cs"/>
              </a:rPr>
              <a:t>Being clear about what kind of change we want, how quickly we want it to happen and what should happen next helps us design better interventions and monitor whether they are working as intended.</a:t>
            </a:r>
          </a:p>
        </p:txBody>
      </p:sp>
      <p:sp>
        <p:nvSpPr>
          <p:cNvPr id="4" name="Slide Number Placeholder 3"/>
          <p:cNvSpPr>
            <a:spLocks noGrp="1"/>
          </p:cNvSpPr>
          <p:nvPr>
            <p:ph type="sldNum" sz="quarter" idx="5"/>
          </p:nvPr>
        </p:nvSpPr>
        <p:spPr/>
        <p:txBody>
          <a:bodyPr/>
          <a:lstStyle/>
          <a:p>
            <a:fld id="{A5920613-A969-2648-8542-0DEFD3B56BAA}" type="slidenum">
              <a:rPr lang="en-GB" smtClean="0"/>
              <a:t>7</a:t>
            </a:fld>
            <a:endParaRPr lang="en-GB"/>
          </a:p>
        </p:txBody>
      </p:sp>
    </p:spTree>
    <p:extLst>
      <p:ext uri="{BB962C8B-B14F-4D97-AF65-F5344CB8AC3E}">
        <p14:creationId xmlns:p14="http://schemas.microsoft.com/office/powerpoint/2010/main" val="1319069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a:solidFill>
                  <a:schemeClr val="tx1"/>
                </a:solidFill>
                <a:effectLst/>
                <a:latin typeface="+mn-lt"/>
                <a:ea typeface="+mn-ea"/>
                <a:cs typeface="+mn-cs"/>
              </a:rPr>
              <a:t>There are many different models and theories of behaviour change, around 60 to 80 by some counts. </a:t>
            </a:r>
          </a:p>
          <a:p>
            <a:pPr lvl="0"/>
            <a:r>
              <a:rPr lang="en-GB" sz="1200" kern="1200">
                <a:solidFill>
                  <a:schemeClr val="tx1"/>
                </a:solidFill>
                <a:effectLst/>
                <a:latin typeface="+mn-lt"/>
                <a:ea typeface="+mn-ea"/>
                <a:cs typeface="+mn-cs"/>
              </a:rPr>
              <a:t>These models often explain behaviour in different ways, using different factors and mechanisms.</a:t>
            </a:r>
          </a:p>
          <a:p>
            <a:pPr lvl="0"/>
            <a:r>
              <a:rPr lang="en-GB" sz="1200" kern="1200">
                <a:solidFill>
                  <a:schemeClr val="tx1"/>
                </a:solidFill>
                <a:effectLst/>
                <a:latin typeface="+mn-lt"/>
                <a:ea typeface="+mn-ea"/>
                <a:cs typeface="+mn-cs"/>
              </a:rPr>
              <a:t>You might expect that after decades of research there would be one clear and agreed model of how behaviour changes, but that is not the case. </a:t>
            </a:r>
          </a:p>
          <a:p>
            <a:pPr lvl="0"/>
            <a:r>
              <a:rPr lang="en-GB" sz="1200" kern="1200">
                <a:solidFill>
                  <a:schemeClr val="tx1"/>
                </a:solidFill>
                <a:effectLst/>
                <a:latin typeface="+mn-lt"/>
                <a:ea typeface="+mn-ea"/>
                <a:cs typeface="+mn-cs"/>
              </a:rPr>
              <a:t>Even with the rapid growth in research, science has not yet produced a single coherent set of recommendations for how to help people and organisations align their actions with their goals.</a:t>
            </a:r>
          </a:p>
          <a:p>
            <a:pPr lvl="0"/>
            <a:r>
              <a:rPr lang="en-GB" sz="1200" kern="1200">
                <a:solidFill>
                  <a:schemeClr val="tx1"/>
                </a:solidFill>
                <a:effectLst/>
                <a:latin typeface="+mn-lt"/>
                <a:ea typeface="+mn-ea"/>
                <a:cs typeface="+mn-cs"/>
              </a:rPr>
              <a:t>For HR and organisational practice, the key message is that there is no single model or framework that holds the answer to behaviour change. </a:t>
            </a:r>
          </a:p>
          <a:p>
            <a:pPr lvl="0"/>
            <a:r>
              <a:rPr lang="en-GB" sz="1200" kern="1200">
                <a:solidFill>
                  <a:schemeClr val="tx1"/>
                </a:solidFill>
                <a:effectLst/>
                <a:latin typeface="+mn-lt"/>
                <a:ea typeface="+mn-ea"/>
                <a:cs typeface="+mn-cs"/>
              </a:rPr>
              <a:t>We should be cautious of anyone who claims to have found one approach that always works.</a:t>
            </a:r>
          </a:p>
          <a:p>
            <a:pPr lvl="0"/>
            <a:r>
              <a:rPr lang="en-GB" sz="1200" kern="1200">
                <a:solidFill>
                  <a:schemeClr val="tx1"/>
                </a:solidFill>
                <a:effectLst/>
                <a:latin typeface="+mn-lt"/>
                <a:ea typeface="+mn-ea"/>
                <a:cs typeface="+mn-cs"/>
              </a:rPr>
              <a:t>Instead, context matters. </a:t>
            </a:r>
          </a:p>
          <a:p>
            <a:pPr lvl="0"/>
            <a:r>
              <a:rPr lang="en-GB" sz="1200" kern="1200">
                <a:solidFill>
                  <a:schemeClr val="tx1"/>
                </a:solidFill>
                <a:effectLst/>
                <a:latin typeface="+mn-lt"/>
                <a:ea typeface="+mn-ea"/>
                <a:cs typeface="+mn-cs"/>
              </a:rPr>
              <a:t>The most effective way to change behaviour depends on the specific behaviour we are trying to change, the people involved and the environment in which it happens.</a:t>
            </a:r>
          </a:p>
          <a:p>
            <a:pPr lvl="0"/>
            <a:r>
              <a:rPr lang="en-GB" sz="1200" kern="1200">
                <a:solidFill>
                  <a:schemeClr val="tx1"/>
                </a:solidFill>
                <a:effectLst/>
                <a:latin typeface="+mn-lt"/>
                <a:ea typeface="+mn-ea"/>
                <a:cs typeface="+mn-cs"/>
              </a:rPr>
              <a:t>In practice, HR professionals need to understand a range of models and use them flexibly, choosing the tools and frameworks that best fit the context rather than relying on one fixed approach.</a:t>
            </a:r>
          </a:p>
        </p:txBody>
      </p:sp>
      <p:sp>
        <p:nvSpPr>
          <p:cNvPr id="4" name="Slide Number Placeholder 3"/>
          <p:cNvSpPr>
            <a:spLocks noGrp="1"/>
          </p:cNvSpPr>
          <p:nvPr>
            <p:ph type="sldNum" sz="quarter" idx="5"/>
          </p:nvPr>
        </p:nvSpPr>
        <p:spPr/>
        <p:txBody>
          <a:bodyPr/>
          <a:lstStyle/>
          <a:p>
            <a:fld id="{A5920613-A969-2648-8542-0DEFD3B56BAA}" type="slidenum">
              <a:rPr lang="en-GB" smtClean="0"/>
              <a:t>8</a:t>
            </a:fld>
            <a:endParaRPr lang="en-GB"/>
          </a:p>
        </p:txBody>
      </p:sp>
    </p:spTree>
    <p:extLst>
      <p:ext uri="{BB962C8B-B14F-4D97-AF65-F5344CB8AC3E}">
        <p14:creationId xmlns:p14="http://schemas.microsoft.com/office/powerpoint/2010/main" val="1105779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a:solidFill>
                  <a:schemeClr val="tx1"/>
                </a:solidFill>
                <a:effectLst/>
                <a:latin typeface="+mn-lt"/>
                <a:ea typeface="+mn-ea"/>
                <a:cs typeface="+mn-cs"/>
              </a:rPr>
              <a:t>This slide makes an important point. </a:t>
            </a:r>
          </a:p>
          <a:p>
            <a:pPr lvl="0"/>
            <a:r>
              <a:rPr lang="en-GB" sz="1200" kern="1200">
                <a:solidFill>
                  <a:schemeClr val="tx1"/>
                </a:solidFill>
                <a:effectLst/>
                <a:latin typeface="+mn-lt"/>
                <a:ea typeface="+mn-ea"/>
                <a:cs typeface="+mn-cs"/>
              </a:rPr>
              <a:t>Behaviour change is not the same as understanding what causes behaviour. </a:t>
            </a:r>
          </a:p>
          <a:p>
            <a:pPr lvl="0"/>
            <a:r>
              <a:rPr lang="en-GB" sz="1200" kern="1200">
                <a:solidFill>
                  <a:schemeClr val="tx1"/>
                </a:solidFill>
                <a:effectLst/>
                <a:latin typeface="+mn-lt"/>
                <a:ea typeface="+mn-ea"/>
                <a:cs typeface="+mn-cs"/>
              </a:rPr>
              <a:t>There are many possible causes of behaviour. </a:t>
            </a:r>
          </a:p>
          <a:p>
            <a:pPr lvl="0"/>
            <a:r>
              <a:rPr lang="en-GB" sz="1200" kern="1200">
                <a:solidFill>
                  <a:schemeClr val="tx1"/>
                </a:solidFill>
                <a:effectLst/>
                <a:latin typeface="+mn-lt"/>
                <a:ea typeface="+mn-ea"/>
                <a:cs typeface="+mn-cs"/>
              </a:rPr>
              <a:t>Some are biological such as genetics and physiology. </a:t>
            </a:r>
          </a:p>
          <a:p>
            <a:pPr lvl="0"/>
            <a:r>
              <a:rPr lang="en-GB" sz="1200" kern="1200">
                <a:solidFill>
                  <a:schemeClr val="tx1"/>
                </a:solidFill>
                <a:effectLst/>
                <a:latin typeface="+mn-lt"/>
                <a:ea typeface="+mn-ea"/>
                <a:cs typeface="+mn-cs"/>
              </a:rPr>
              <a:t>Others come from upbringing, personality, education, experience or social influences. </a:t>
            </a:r>
          </a:p>
          <a:p>
            <a:pPr lvl="0"/>
            <a:r>
              <a:rPr lang="en-GB" sz="1200" kern="1200">
                <a:solidFill>
                  <a:schemeClr val="tx1"/>
                </a:solidFill>
                <a:effectLst/>
                <a:latin typeface="+mn-lt"/>
                <a:ea typeface="+mn-ea"/>
                <a:cs typeface="+mn-cs"/>
              </a:rPr>
              <a:t>All of these interact in complex and often unknowable ways.</a:t>
            </a:r>
          </a:p>
          <a:p>
            <a:pPr lvl="0"/>
            <a:r>
              <a:rPr lang="en-GB" sz="1200" kern="1200">
                <a:solidFill>
                  <a:schemeClr val="tx1"/>
                </a:solidFill>
                <a:effectLst/>
                <a:latin typeface="+mn-lt"/>
                <a:ea typeface="+mn-ea"/>
                <a:cs typeface="+mn-cs"/>
              </a:rPr>
              <a:t>Even if we could identify the main causes of a behaviour many of them are not things we can change. </a:t>
            </a:r>
          </a:p>
          <a:p>
            <a:pPr lvl="0"/>
            <a:r>
              <a:rPr lang="en-GB" sz="1200" kern="1200">
                <a:solidFill>
                  <a:schemeClr val="tx1"/>
                </a:solidFill>
                <a:effectLst/>
                <a:latin typeface="+mn-lt"/>
                <a:ea typeface="+mn-ea"/>
                <a:cs typeface="+mn-cs"/>
              </a:rPr>
              <a:t>That is why trying to change behaviour by targeting root causes is rarely practical or effective.</a:t>
            </a:r>
          </a:p>
          <a:p>
            <a:pPr lvl="0"/>
            <a:r>
              <a:rPr lang="en-GB" sz="1200" kern="1200">
                <a:solidFill>
                  <a:schemeClr val="tx1"/>
                </a:solidFill>
                <a:effectLst/>
                <a:latin typeface="+mn-lt"/>
                <a:ea typeface="+mn-ea"/>
                <a:cs typeface="+mn-cs"/>
              </a:rPr>
              <a:t>Instead, we focus on what can be changed, such as the immediate environment in which behaviour happens. </a:t>
            </a:r>
          </a:p>
          <a:p>
            <a:pPr lvl="0"/>
            <a:r>
              <a:rPr lang="en-GB" sz="1200" kern="1200">
                <a:solidFill>
                  <a:schemeClr val="tx1"/>
                </a:solidFill>
                <a:effectLst/>
                <a:latin typeface="+mn-lt"/>
                <a:ea typeface="+mn-ea"/>
                <a:cs typeface="+mn-cs"/>
              </a:rPr>
              <a:t>By changing the environment, we create new conditions that make the desired behaviour more likely and the undesired behaviour less likely.</a:t>
            </a:r>
          </a:p>
          <a:p>
            <a:pPr lvl="0"/>
            <a:r>
              <a:rPr lang="en-GB" sz="1200" kern="1200">
                <a:solidFill>
                  <a:schemeClr val="tx1"/>
                </a:solidFill>
                <a:effectLst/>
                <a:latin typeface="+mn-lt"/>
                <a:ea typeface="+mn-ea"/>
                <a:cs typeface="+mn-cs"/>
              </a:rPr>
              <a:t>In practice, behaviour change is about adjusting what comes before and after the behaviour, such as cues, feedback and consequences, rather than digging into deep or distant causes.</a:t>
            </a:r>
          </a:p>
        </p:txBody>
      </p:sp>
      <p:sp>
        <p:nvSpPr>
          <p:cNvPr id="4" name="Slide Number Placeholder 3"/>
          <p:cNvSpPr>
            <a:spLocks noGrp="1"/>
          </p:cNvSpPr>
          <p:nvPr>
            <p:ph type="sldNum" sz="quarter" idx="5"/>
          </p:nvPr>
        </p:nvSpPr>
        <p:spPr/>
        <p:txBody>
          <a:bodyPr/>
          <a:lstStyle/>
          <a:p>
            <a:fld id="{A5920613-A969-2648-8542-0DEFD3B56BAA}" type="slidenum">
              <a:rPr lang="en-GB" smtClean="0"/>
              <a:t>9</a:t>
            </a:fld>
            <a:endParaRPr lang="en-GB"/>
          </a:p>
        </p:txBody>
      </p:sp>
    </p:spTree>
    <p:extLst>
      <p:ext uri="{BB962C8B-B14F-4D97-AF65-F5344CB8AC3E}">
        <p14:creationId xmlns:p14="http://schemas.microsoft.com/office/powerpoint/2010/main" val="746604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a:solidFill>
                  <a:schemeClr val="tx1"/>
                </a:solidFill>
                <a:effectLst/>
                <a:latin typeface="+mn-lt"/>
                <a:ea typeface="+mn-ea"/>
                <a:cs typeface="+mn-cs"/>
              </a:rPr>
              <a:t>The COM-B model explains that for any behaviour to occur three things must be present, capability, opportunity and motivation.</a:t>
            </a:r>
          </a:p>
          <a:p>
            <a:pPr lvl="0"/>
            <a:r>
              <a:rPr lang="en-GB" sz="1200" kern="1200">
                <a:solidFill>
                  <a:schemeClr val="tx1"/>
                </a:solidFill>
                <a:effectLst/>
                <a:latin typeface="+mn-lt"/>
                <a:ea typeface="+mn-ea"/>
                <a:cs typeface="+mn-cs"/>
              </a:rPr>
              <a:t>Capability is about whether someone is physically and psychologically able to perform the behaviour.</a:t>
            </a:r>
          </a:p>
          <a:p>
            <a:pPr lvl="0"/>
            <a:r>
              <a:rPr lang="en-GB" sz="1200" kern="1200">
                <a:solidFill>
                  <a:schemeClr val="tx1"/>
                </a:solidFill>
                <a:effectLst/>
                <a:latin typeface="+mn-lt"/>
                <a:ea typeface="+mn-ea"/>
                <a:cs typeface="+mn-cs"/>
              </a:rPr>
              <a:t>Opportunity is about whether the environment allows the behaviour to happen.</a:t>
            </a:r>
          </a:p>
          <a:p>
            <a:pPr lvl="0"/>
            <a:r>
              <a:rPr lang="en-GB" sz="1200" kern="1200">
                <a:solidFill>
                  <a:schemeClr val="tx1"/>
                </a:solidFill>
                <a:effectLst/>
                <a:latin typeface="+mn-lt"/>
                <a:ea typeface="+mn-ea"/>
                <a:cs typeface="+mn-cs"/>
              </a:rPr>
              <a:t>Motivation is what directs and sustains behaviour.</a:t>
            </a:r>
          </a:p>
          <a:p>
            <a:pPr lvl="0"/>
            <a:r>
              <a:rPr lang="en-GB" sz="1200" kern="1200">
                <a:solidFill>
                  <a:schemeClr val="tx1"/>
                </a:solidFill>
                <a:effectLst/>
                <a:latin typeface="+mn-lt"/>
                <a:ea typeface="+mn-ea"/>
                <a:cs typeface="+mn-cs"/>
              </a:rPr>
              <a:t>All three elements interact. </a:t>
            </a:r>
          </a:p>
          <a:p>
            <a:pPr lvl="0"/>
            <a:r>
              <a:rPr lang="en-GB" sz="1200" kern="1200">
                <a:solidFill>
                  <a:schemeClr val="tx1"/>
                </a:solidFill>
                <a:effectLst/>
                <a:latin typeface="+mn-lt"/>
                <a:ea typeface="+mn-ea"/>
                <a:cs typeface="+mn-cs"/>
              </a:rPr>
              <a:t>Even if someone is highly motivated, the behaviour will not occur unless they also have the capability and the opportunity.</a:t>
            </a:r>
          </a:p>
          <a:p>
            <a:pPr lvl="0"/>
            <a:r>
              <a:rPr lang="en-GB" sz="1200" kern="1200">
                <a:solidFill>
                  <a:schemeClr val="tx1"/>
                </a:solidFill>
                <a:effectLst/>
                <a:latin typeface="+mn-lt"/>
                <a:ea typeface="+mn-ea"/>
                <a:cs typeface="+mn-cs"/>
              </a:rPr>
              <a:t>Capability and opportunity act as gates that must be open for motivation to translate into action.</a:t>
            </a:r>
          </a:p>
          <a:p>
            <a:pPr lvl="0"/>
            <a:r>
              <a:rPr lang="en-GB" sz="1200" kern="1200">
                <a:solidFill>
                  <a:schemeClr val="tx1"/>
                </a:solidFill>
                <a:effectLst/>
                <a:latin typeface="+mn-lt"/>
                <a:ea typeface="+mn-ea"/>
                <a:cs typeface="+mn-cs"/>
              </a:rPr>
              <a:t>Behaviour also feeds back into the system. </a:t>
            </a:r>
          </a:p>
          <a:p>
            <a:pPr lvl="0"/>
            <a:r>
              <a:rPr lang="en-GB" sz="1200" kern="1200">
                <a:solidFill>
                  <a:schemeClr val="tx1"/>
                </a:solidFill>
                <a:effectLst/>
                <a:latin typeface="+mn-lt"/>
                <a:ea typeface="+mn-ea"/>
                <a:cs typeface="+mn-cs"/>
              </a:rPr>
              <a:t>When people practise a behaviour it can strengthen their capability, change their motivation or create new opportunities.</a:t>
            </a:r>
          </a:p>
          <a:p>
            <a:pPr lvl="0"/>
            <a:r>
              <a:rPr lang="en-GB" sz="1200" kern="1200">
                <a:solidFill>
                  <a:schemeClr val="tx1"/>
                </a:solidFill>
                <a:effectLst/>
                <a:latin typeface="+mn-lt"/>
                <a:ea typeface="+mn-ea"/>
                <a:cs typeface="+mn-cs"/>
              </a:rPr>
              <a:t>For HR, the COM-B model provides a useful way to diagnose why a behaviour is or is not happening.</a:t>
            </a:r>
          </a:p>
          <a:p>
            <a:pPr lvl="0"/>
            <a:r>
              <a:rPr lang="en-GB" sz="1200" kern="1200">
                <a:solidFill>
                  <a:schemeClr val="tx1"/>
                </a:solidFill>
                <a:effectLst/>
                <a:latin typeface="+mn-lt"/>
                <a:ea typeface="+mn-ea"/>
                <a:cs typeface="+mn-cs"/>
              </a:rPr>
              <a:t>If a behaviour is missing we can ask whether it is because people lack the skill or knowledge, because the environment does not support it or because they are not motivated.</a:t>
            </a:r>
          </a:p>
          <a:p>
            <a:pPr lvl="0"/>
            <a:r>
              <a:rPr lang="en-GB" sz="1200" kern="1200">
                <a:solidFill>
                  <a:schemeClr val="tx1"/>
                </a:solidFill>
                <a:effectLst/>
                <a:latin typeface="+mn-lt"/>
                <a:ea typeface="+mn-ea"/>
                <a:cs typeface="+mn-cs"/>
              </a:rPr>
              <a:t>The answer helps target interventions more precisely and effectively.</a:t>
            </a:r>
          </a:p>
        </p:txBody>
      </p:sp>
      <p:sp>
        <p:nvSpPr>
          <p:cNvPr id="4" name="Slide Number Placeholder 3"/>
          <p:cNvSpPr>
            <a:spLocks noGrp="1"/>
          </p:cNvSpPr>
          <p:nvPr>
            <p:ph type="sldNum" sz="quarter" idx="5"/>
          </p:nvPr>
        </p:nvSpPr>
        <p:spPr/>
        <p:txBody>
          <a:bodyPr/>
          <a:lstStyle/>
          <a:p>
            <a:fld id="{A5920613-A969-2648-8542-0DEFD3B56BAA}" type="slidenum">
              <a:rPr lang="en-GB" smtClean="0"/>
              <a:t>10</a:t>
            </a:fld>
            <a:endParaRPr lang="en-GB"/>
          </a:p>
        </p:txBody>
      </p:sp>
    </p:spTree>
    <p:extLst>
      <p:ext uri="{BB962C8B-B14F-4D97-AF65-F5344CB8AC3E}">
        <p14:creationId xmlns:p14="http://schemas.microsoft.com/office/powerpoint/2010/main" val="38039591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crforum.co.uk/"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crforum.co.uk/"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5FA00A2-220F-CBE1-FD2D-1432F8668F3C}"/>
              </a:ext>
            </a:extLst>
          </p:cNvPr>
          <p:cNvCxnSpPr>
            <a:cxnSpLocks/>
          </p:cNvCxnSpPr>
          <p:nvPr userDrawn="1"/>
        </p:nvCxnSpPr>
        <p:spPr>
          <a:xfrm>
            <a:off x="4078705" y="78205"/>
            <a:ext cx="0" cy="6701589"/>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CB66409-A50E-6C27-B802-7B72EADAD520}"/>
              </a:ext>
            </a:extLst>
          </p:cNvPr>
          <p:cNvCxnSpPr>
            <a:cxnSpLocks/>
          </p:cNvCxnSpPr>
          <p:nvPr userDrawn="1"/>
        </p:nvCxnSpPr>
        <p:spPr>
          <a:xfrm>
            <a:off x="8109283" y="78205"/>
            <a:ext cx="0" cy="6701589"/>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 name="Round Same-side Corner of Rectangle 3">
            <a:extLst>
              <a:ext uri="{FF2B5EF4-FFF2-40B4-BE49-F238E27FC236}">
                <a16:creationId xmlns:a16="http://schemas.microsoft.com/office/drawing/2014/main" id="{F4636E07-42D1-23A2-C7CC-FC7A6C87615A}"/>
              </a:ext>
            </a:extLst>
          </p:cNvPr>
          <p:cNvSpPr/>
          <p:nvPr userDrawn="1"/>
        </p:nvSpPr>
        <p:spPr>
          <a:xfrm flipV="1">
            <a:off x="46800" y="5660202"/>
            <a:ext cx="12099600" cy="1159943"/>
          </a:xfrm>
          <a:prstGeom prst="round2SameRect">
            <a:avLst>
              <a:gd name="adj1" fmla="val 4368"/>
              <a:gd name="adj2"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F0ADABE-E9D4-824A-902D-334BA8FF17F5}"/>
              </a:ext>
            </a:extLst>
          </p:cNvPr>
          <p:cNvSpPr>
            <a:spLocks noGrp="1"/>
          </p:cNvSpPr>
          <p:nvPr>
            <p:ph type="ctrTitle"/>
          </p:nvPr>
        </p:nvSpPr>
        <p:spPr>
          <a:xfrm>
            <a:off x="442912" y="3083964"/>
            <a:ext cx="5653087" cy="2215991"/>
          </a:xfrm>
        </p:spPr>
        <p:txBody>
          <a:bodyPr lIns="0" tIns="0" rIns="0" bIns="0" anchor="t" anchorCtr="0">
            <a:spAutoFit/>
          </a:bodyPr>
          <a:lstStyle>
            <a:lvl1pPr algn="l">
              <a:defRPr sz="6000" b="1" i="0" cap="all" baseline="0">
                <a:solidFill>
                  <a:schemeClr val="tx1"/>
                </a:solidFill>
              </a:defRPr>
            </a:lvl1pPr>
          </a:lstStyle>
          <a:p>
            <a:r>
              <a:rPr lang="en-GB"/>
              <a:t>Click to edit Master title style</a:t>
            </a:r>
          </a:p>
        </p:txBody>
      </p:sp>
      <p:sp>
        <p:nvSpPr>
          <p:cNvPr id="3" name="Subtitle 2">
            <a:extLst>
              <a:ext uri="{FF2B5EF4-FFF2-40B4-BE49-F238E27FC236}">
                <a16:creationId xmlns:a16="http://schemas.microsoft.com/office/drawing/2014/main" id="{F39AC35C-668F-9E4A-AC36-8EF6C4CE9859}"/>
              </a:ext>
            </a:extLst>
          </p:cNvPr>
          <p:cNvSpPr>
            <a:spLocks noGrp="1"/>
          </p:cNvSpPr>
          <p:nvPr>
            <p:ph type="subTitle" idx="1" hasCustomPrompt="1"/>
          </p:nvPr>
        </p:nvSpPr>
        <p:spPr>
          <a:xfrm>
            <a:off x="442913" y="5813943"/>
            <a:ext cx="5653087" cy="332399"/>
          </a:xfrm>
        </p:spPr>
        <p:txBody>
          <a:bodyPr lIns="0" tIns="0" rIns="0" bIns="0" anchor="b" anchorCtr="0">
            <a:spAutoFit/>
          </a:bodyPr>
          <a:lstStyle>
            <a:lvl1pPr marL="0" indent="0" algn="l">
              <a:spcBef>
                <a:spcPts val="0"/>
              </a:spcBef>
              <a:buNone/>
              <a:defRPr sz="2400" b="1" i="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DATE</a:t>
            </a:r>
            <a:endParaRPr lang="en-GB"/>
          </a:p>
        </p:txBody>
      </p:sp>
      <p:pic>
        <p:nvPicPr>
          <p:cNvPr id="39" name="Picture 38">
            <a:hlinkClick r:id="rId2"/>
            <a:extLst>
              <a:ext uri="{FF2B5EF4-FFF2-40B4-BE49-F238E27FC236}">
                <a16:creationId xmlns:a16="http://schemas.microsoft.com/office/drawing/2014/main" id="{4581910F-7551-3840-8041-7D0F93BE58C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0194" y="446627"/>
            <a:ext cx="1462905" cy="1177433"/>
          </a:xfrm>
          <a:prstGeom prst="rect">
            <a:avLst/>
          </a:prstGeom>
        </p:spPr>
      </p:pic>
      <p:sp>
        <p:nvSpPr>
          <p:cNvPr id="5" name="Rounded Rectangle 4">
            <a:extLst>
              <a:ext uri="{FF2B5EF4-FFF2-40B4-BE49-F238E27FC236}">
                <a16:creationId xmlns:a16="http://schemas.microsoft.com/office/drawing/2014/main" id="{EC78FBAF-FB9E-C45C-7884-57DF781136FB}"/>
              </a:ext>
            </a:extLst>
          </p:cNvPr>
          <p:cNvSpPr>
            <a:spLocks/>
          </p:cNvSpPr>
          <p:nvPr userDrawn="1"/>
        </p:nvSpPr>
        <p:spPr>
          <a:xfrm>
            <a:off x="10589741" y="161004"/>
            <a:ext cx="1405978" cy="1306026"/>
          </a:xfrm>
          <a:prstGeom prst="roundRect">
            <a:avLst>
              <a:gd name="adj" fmla="val 1316"/>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
            <a:extLst>
              <a:ext uri="{FF2B5EF4-FFF2-40B4-BE49-F238E27FC236}">
                <a16:creationId xmlns:a16="http://schemas.microsoft.com/office/drawing/2014/main" id="{82335352-1785-7586-E81D-D711DF3B9884}"/>
              </a:ext>
            </a:extLst>
          </p:cNvPr>
          <p:cNvSpPr txBox="1">
            <a:spLocks/>
          </p:cNvSpPr>
          <p:nvPr userDrawn="1"/>
        </p:nvSpPr>
        <p:spPr>
          <a:xfrm>
            <a:off x="443569" y="1843793"/>
            <a:ext cx="360000" cy="361331"/>
          </a:xfrm>
          <a:prstGeom prst="roundRect">
            <a:avLst/>
          </a:prstGeom>
          <a:solidFill>
            <a:schemeClr val="accent1"/>
          </a:solidFill>
        </p:spPr>
        <p:txBody>
          <a:bodyPr vert="horz" wrap="square" lIns="72000" tIns="0" rIns="72000" bIns="0" rtlCol="0" anchor="ctr" anchorCtr="0">
            <a:spAutoFit/>
          </a:bodyPr>
          <a:lstStyle>
            <a:lvl1pPr algn="l" defTabSz="685800" rtl="0" eaLnBrk="1" latinLnBrk="0" hangingPunct="1">
              <a:lnSpc>
                <a:spcPct val="90000"/>
              </a:lnSpc>
              <a:spcBef>
                <a:spcPct val="0"/>
              </a:spcBef>
              <a:buNone/>
              <a:defRPr sz="3300" b="1" kern="1200" cap="all"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a:r>
              <a:rPr lang="en-GB" sz="2400">
                <a:solidFill>
                  <a:schemeClr val="bg1"/>
                </a:solidFill>
              </a:rPr>
              <a:t>C</a:t>
            </a:r>
          </a:p>
        </p:txBody>
      </p:sp>
      <p:sp>
        <p:nvSpPr>
          <p:cNvPr id="15" name="Title 1">
            <a:extLst>
              <a:ext uri="{FF2B5EF4-FFF2-40B4-BE49-F238E27FC236}">
                <a16:creationId xmlns:a16="http://schemas.microsoft.com/office/drawing/2014/main" id="{66CD8C77-FA0A-6EDE-FBEE-F6176F3B9D2B}"/>
              </a:ext>
            </a:extLst>
          </p:cNvPr>
          <p:cNvSpPr txBox="1">
            <a:spLocks/>
          </p:cNvSpPr>
          <p:nvPr userDrawn="1"/>
        </p:nvSpPr>
        <p:spPr>
          <a:xfrm>
            <a:off x="2675877" y="1845359"/>
            <a:ext cx="360000" cy="361331"/>
          </a:xfrm>
          <a:prstGeom prst="roundRect">
            <a:avLst/>
          </a:prstGeom>
          <a:solidFill>
            <a:schemeClr val="accent1"/>
          </a:solidFill>
        </p:spPr>
        <p:txBody>
          <a:bodyPr vert="horz" wrap="square" lIns="72000" tIns="0" rIns="72000" bIns="0" rtlCol="0" anchor="ctr" anchorCtr="0">
            <a:spAutoFit/>
          </a:bodyPr>
          <a:lstStyle>
            <a:lvl1pPr algn="l" defTabSz="685800" rtl="0" eaLnBrk="1" latinLnBrk="0" hangingPunct="1">
              <a:lnSpc>
                <a:spcPct val="90000"/>
              </a:lnSpc>
              <a:spcBef>
                <a:spcPct val="0"/>
              </a:spcBef>
              <a:buNone/>
              <a:defRPr sz="3300" b="1" kern="1200" cap="all"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a:r>
              <a:rPr lang="en-GB" sz="2400">
                <a:solidFill>
                  <a:schemeClr val="bg1"/>
                </a:solidFill>
              </a:rPr>
              <a:t>R</a:t>
            </a:r>
          </a:p>
        </p:txBody>
      </p:sp>
      <p:sp>
        <p:nvSpPr>
          <p:cNvPr id="16" name="Title 1">
            <a:extLst>
              <a:ext uri="{FF2B5EF4-FFF2-40B4-BE49-F238E27FC236}">
                <a16:creationId xmlns:a16="http://schemas.microsoft.com/office/drawing/2014/main" id="{B836A197-9001-FADF-858B-492468FDA6B4}"/>
              </a:ext>
            </a:extLst>
          </p:cNvPr>
          <p:cNvSpPr txBox="1">
            <a:spLocks/>
          </p:cNvSpPr>
          <p:nvPr userDrawn="1"/>
        </p:nvSpPr>
        <p:spPr>
          <a:xfrm>
            <a:off x="4635119" y="1845359"/>
            <a:ext cx="360000" cy="361331"/>
          </a:xfrm>
          <a:prstGeom prst="roundRect">
            <a:avLst/>
          </a:prstGeom>
          <a:solidFill>
            <a:schemeClr val="accent1"/>
          </a:solidFill>
        </p:spPr>
        <p:txBody>
          <a:bodyPr vert="horz" wrap="square" lIns="72000" tIns="0" rIns="72000" bIns="0" rtlCol="0" anchor="ctr" anchorCtr="0">
            <a:spAutoFit/>
          </a:bodyPr>
          <a:lstStyle>
            <a:lvl1pPr algn="l" defTabSz="685800" rtl="0" eaLnBrk="1" latinLnBrk="0" hangingPunct="1">
              <a:lnSpc>
                <a:spcPct val="90000"/>
              </a:lnSpc>
              <a:spcBef>
                <a:spcPct val="0"/>
              </a:spcBef>
              <a:buNone/>
              <a:defRPr sz="3300" b="1" kern="1200" cap="all"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a:r>
              <a:rPr lang="en-GB" sz="2400">
                <a:solidFill>
                  <a:schemeClr val="bg1"/>
                </a:solidFill>
              </a:rPr>
              <a:t>F</a:t>
            </a:r>
          </a:p>
        </p:txBody>
      </p:sp>
      <p:sp>
        <p:nvSpPr>
          <p:cNvPr id="17" name="Title 1">
            <a:extLst>
              <a:ext uri="{FF2B5EF4-FFF2-40B4-BE49-F238E27FC236}">
                <a16:creationId xmlns:a16="http://schemas.microsoft.com/office/drawing/2014/main" id="{826D1999-DDFE-9178-FAA8-56EB52CEBBF7}"/>
              </a:ext>
            </a:extLst>
          </p:cNvPr>
          <p:cNvSpPr txBox="1">
            <a:spLocks/>
          </p:cNvSpPr>
          <p:nvPr userDrawn="1"/>
        </p:nvSpPr>
        <p:spPr>
          <a:xfrm>
            <a:off x="825683" y="1837417"/>
            <a:ext cx="6011099" cy="362343"/>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nSpc>
                <a:spcPct val="108000"/>
              </a:lnSpc>
            </a:pPr>
            <a:r>
              <a:rPr lang="en-GB" sz="2400" b="1" cap="all">
                <a:solidFill>
                  <a:schemeClr val="bg2"/>
                </a:solidFill>
              </a:rPr>
              <a:t>Orporate      esearch      orum</a:t>
            </a:r>
          </a:p>
        </p:txBody>
      </p:sp>
      <p:pic>
        <p:nvPicPr>
          <p:cNvPr id="8" name="Picture 7" descr="A cube with images of different colors&#10;&#10;Description automatically generated">
            <a:extLst>
              <a:ext uri="{FF2B5EF4-FFF2-40B4-BE49-F238E27FC236}">
                <a16:creationId xmlns:a16="http://schemas.microsoft.com/office/drawing/2014/main" id="{BD236D27-A56E-969B-686E-1D2B8555CC2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6311013" y="157110"/>
            <a:ext cx="5880987" cy="6622684"/>
          </a:xfrm>
          <a:prstGeom prst="rect">
            <a:avLst/>
          </a:prstGeom>
        </p:spPr>
      </p:pic>
    </p:spTree>
    <p:extLst>
      <p:ext uri="{BB962C8B-B14F-4D97-AF65-F5344CB8AC3E}">
        <p14:creationId xmlns:p14="http://schemas.microsoft.com/office/powerpoint/2010/main" val="4311719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5FA00A2-220F-CBE1-FD2D-1432F8668F3C}"/>
              </a:ext>
            </a:extLst>
          </p:cNvPr>
          <p:cNvCxnSpPr>
            <a:cxnSpLocks/>
          </p:cNvCxnSpPr>
          <p:nvPr userDrawn="1"/>
        </p:nvCxnSpPr>
        <p:spPr>
          <a:xfrm>
            <a:off x="4078705" y="78205"/>
            <a:ext cx="0" cy="6701589"/>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CB66409-A50E-6C27-B802-7B72EADAD520}"/>
              </a:ext>
            </a:extLst>
          </p:cNvPr>
          <p:cNvCxnSpPr>
            <a:cxnSpLocks/>
          </p:cNvCxnSpPr>
          <p:nvPr userDrawn="1"/>
        </p:nvCxnSpPr>
        <p:spPr>
          <a:xfrm>
            <a:off x="8109283" y="78205"/>
            <a:ext cx="0" cy="6701589"/>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 name="Round Same-side Corner of Rectangle 3">
            <a:extLst>
              <a:ext uri="{FF2B5EF4-FFF2-40B4-BE49-F238E27FC236}">
                <a16:creationId xmlns:a16="http://schemas.microsoft.com/office/drawing/2014/main" id="{F4636E07-42D1-23A2-C7CC-FC7A6C87615A}"/>
              </a:ext>
            </a:extLst>
          </p:cNvPr>
          <p:cNvSpPr/>
          <p:nvPr userDrawn="1"/>
        </p:nvSpPr>
        <p:spPr>
          <a:xfrm flipV="1">
            <a:off x="46800" y="5648445"/>
            <a:ext cx="12099600" cy="1162800"/>
          </a:xfrm>
          <a:prstGeom prst="round2SameRect">
            <a:avLst>
              <a:gd name="adj1" fmla="val 6359"/>
              <a:gd name="adj2"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 name="Picture 38">
            <a:hlinkClick r:id="rId2"/>
            <a:extLst>
              <a:ext uri="{FF2B5EF4-FFF2-40B4-BE49-F238E27FC236}">
                <a16:creationId xmlns:a16="http://schemas.microsoft.com/office/drawing/2014/main" id="{4581910F-7551-3840-8041-7D0F93BE58C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0194" y="446627"/>
            <a:ext cx="1462905" cy="1177433"/>
          </a:xfrm>
          <a:prstGeom prst="rect">
            <a:avLst/>
          </a:prstGeom>
        </p:spPr>
      </p:pic>
      <p:sp>
        <p:nvSpPr>
          <p:cNvPr id="5" name="Rounded Rectangle 4">
            <a:extLst>
              <a:ext uri="{FF2B5EF4-FFF2-40B4-BE49-F238E27FC236}">
                <a16:creationId xmlns:a16="http://schemas.microsoft.com/office/drawing/2014/main" id="{EC78FBAF-FB9E-C45C-7884-57DF781136FB}"/>
              </a:ext>
            </a:extLst>
          </p:cNvPr>
          <p:cNvSpPr>
            <a:spLocks/>
          </p:cNvSpPr>
          <p:nvPr userDrawn="1"/>
        </p:nvSpPr>
        <p:spPr>
          <a:xfrm>
            <a:off x="10589741" y="161004"/>
            <a:ext cx="1405978" cy="1306026"/>
          </a:xfrm>
          <a:prstGeom prst="roundRect">
            <a:avLst>
              <a:gd name="adj" fmla="val 1316"/>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cube with images of different colors&#10;&#10;Description automatically generated">
            <a:extLst>
              <a:ext uri="{FF2B5EF4-FFF2-40B4-BE49-F238E27FC236}">
                <a16:creationId xmlns:a16="http://schemas.microsoft.com/office/drawing/2014/main" id="{BD236D27-A56E-969B-686E-1D2B8555CC2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6311013" y="157110"/>
            <a:ext cx="5880987" cy="6622684"/>
          </a:xfrm>
          <a:prstGeom prst="rect">
            <a:avLst/>
          </a:prstGeom>
        </p:spPr>
      </p:pic>
      <p:graphicFrame>
        <p:nvGraphicFramePr>
          <p:cNvPr id="21" name="Table 20">
            <a:extLst>
              <a:ext uri="{FF2B5EF4-FFF2-40B4-BE49-F238E27FC236}">
                <a16:creationId xmlns:a16="http://schemas.microsoft.com/office/drawing/2014/main" id="{F52D62BF-7990-263B-951B-AC55DBAD132D}"/>
              </a:ext>
            </a:extLst>
          </p:cNvPr>
          <p:cNvGraphicFramePr>
            <a:graphicFrameLocks noGrp="1"/>
          </p:cNvGraphicFramePr>
          <p:nvPr userDrawn="1">
            <p:extLst>
              <p:ext uri="{D42A27DB-BD31-4B8C-83A1-F6EECF244321}">
                <p14:modId xmlns:p14="http://schemas.microsoft.com/office/powerpoint/2010/main" val="267025996"/>
              </p:ext>
            </p:extLst>
          </p:nvPr>
        </p:nvGraphicFramePr>
        <p:xfrm>
          <a:off x="3328" y="5648445"/>
          <a:ext cx="2124000" cy="476640"/>
        </p:xfrm>
        <a:graphic>
          <a:graphicData uri="http://schemas.openxmlformats.org/drawingml/2006/table">
            <a:tbl>
              <a:tblPr firstRow="1" bandRow="1">
                <a:tableStyleId>{5C22544A-7EE6-4342-B048-85BDC9FD1C3A}</a:tableStyleId>
              </a:tblPr>
              <a:tblGrid>
                <a:gridCol w="2124000">
                  <a:extLst>
                    <a:ext uri="{9D8B030D-6E8A-4147-A177-3AD203B41FA5}">
                      <a16:colId xmlns:a16="http://schemas.microsoft.com/office/drawing/2014/main" val="1484572583"/>
                    </a:ext>
                  </a:extLst>
                </a:gridCol>
              </a:tblGrid>
              <a:tr h="194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accent1"/>
                          </a:solidFill>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www.crforum.co.uk</a:t>
                      </a:r>
                      <a:endParaRPr lang="en-GB" sz="1200" b="1">
                        <a:solidFill>
                          <a:schemeClr val="accent1"/>
                        </a:solidFill>
                        <a:latin typeface="Tahoma" panose="020B0604030504040204" pitchFamily="34" charset="0"/>
                        <a:ea typeface="Tahoma" panose="020B0604030504040204" pitchFamily="34" charset="0"/>
                        <a:cs typeface="Tahoma" panose="020B0604030504040204" pitchFamily="34" charset="0"/>
                      </a:endParaRPr>
                    </a:p>
                  </a:txBody>
                  <a:tcPr marL="451440" marB="9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619005672"/>
                  </a:ext>
                </a:extLst>
              </a:tr>
              <a:tr h="194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bg1"/>
                          </a:solidFill>
                          <a:latin typeface="Tahoma" panose="020B0604030504040204" pitchFamily="34" charset="0"/>
                          <a:ea typeface="Tahoma" panose="020B0604030504040204" pitchFamily="34" charset="0"/>
                          <a:cs typeface="Tahoma" panose="020B0604030504040204" pitchFamily="34" charset="0"/>
                        </a:rPr>
                        <a:t>+44 (0) 203 750 3502</a:t>
                      </a:r>
                    </a:p>
                  </a:txBody>
                  <a:tcPr marL="451440" marT="972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464070326"/>
                  </a:ext>
                </a:extLst>
              </a:tr>
            </a:tbl>
          </a:graphicData>
        </a:graphic>
      </p:graphicFrame>
      <p:sp>
        <p:nvSpPr>
          <p:cNvPr id="2" name="Title 1">
            <a:extLst>
              <a:ext uri="{FF2B5EF4-FFF2-40B4-BE49-F238E27FC236}">
                <a16:creationId xmlns:a16="http://schemas.microsoft.com/office/drawing/2014/main" id="{16EA8C1C-97E7-77A5-95A3-7DA398760CC5}"/>
              </a:ext>
            </a:extLst>
          </p:cNvPr>
          <p:cNvSpPr>
            <a:spLocks noGrp="1"/>
          </p:cNvSpPr>
          <p:nvPr>
            <p:ph type="ctrTitle" hasCustomPrompt="1"/>
          </p:nvPr>
        </p:nvSpPr>
        <p:spPr>
          <a:xfrm>
            <a:off x="442912" y="3419632"/>
            <a:ext cx="5653087" cy="738664"/>
          </a:xfrm>
        </p:spPr>
        <p:txBody>
          <a:bodyPr lIns="0" tIns="0" rIns="0" bIns="0" anchor="t" anchorCtr="0">
            <a:spAutoFit/>
          </a:bodyPr>
          <a:lstStyle>
            <a:lvl1pPr algn="l">
              <a:defRPr sz="6000" b="1" i="0" cap="all" baseline="0">
                <a:solidFill>
                  <a:schemeClr val="tx1"/>
                </a:solidFill>
              </a:defRPr>
            </a:lvl1pPr>
          </a:lstStyle>
          <a:p>
            <a:r>
              <a:rPr lang="en-GB"/>
              <a:t>THANK YOU</a:t>
            </a:r>
          </a:p>
        </p:txBody>
      </p:sp>
    </p:spTree>
    <p:extLst>
      <p:ext uri="{BB962C8B-B14F-4D97-AF65-F5344CB8AC3E}">
        <p14:creationId xmlns:p14="http://schemas.microsoft.com/office/powerpoint/2010/main" val="2947141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B8FFA-D914-9145-BDFE-1C5DC1186651}"/>
              </a:ext>
            </a:extLst>
          </p:cNvPr>
          <p:cNvSpPr>
            <a:spLocks noGrp="1"/>
          </p:cNvSpPr>
          <p:nvPr>
            <p:ph type="title" hasCustomPrompt="1"/>
          </p:nvPr>
        </p:nvSpPr>
        <p:spPr/>
        <p:txBody>
          <a:bodyPr/>
          <a:lstStyle/>
          <a:p>
            <a:r>
              <a:rPr lang="en-GB"/>
              <a:t>Click to edit </a:t>
            </a:r>
            <a:br>
              <a:rPr lang="en-GB"/>
            </a:br>
            <a:r>
              <a:rPr lang="en-GB"/>
              <a:t>Master title style</a:t>
            </a:r>
          </a:p>
        </p:txBody>
      </p:sp>
      <p:sp>
        <p:nvSpPr>
          <p:cNvPr id="3" name="Content Placeholder 2">
            <a:extLst>
              <a:ext uri="{FF2B5EF4-FFF2-40B4-BE49-F238E27FC236}">
                <a16:creationId xmlns:a16="http://schemas.microsoft.com/office/drawing/2014/main" id="{A853D063-8EE2-544C-B98D-5E20114374E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3">
            <a:extLst>
              <a:ext uri="{FF2B5EF4-FFF2-40B4-BE49-F238E27FC236}">
                <a16:creationId xmlns:a16="http://schemas.microsoft.com/office/drawing/2014/main" id="{5A3B7375-E0E9-43A2-F4FF-0CD0B5D7DE5F}"/>
              </a:ext>
            </a:extLst>
          </p:cNvPr>
          <p:cNvSpPr/>
          <p:nvPr userDrawn="1"/>
        </p:nvSpPr>
        <p:spPr>
          <a:xfrm>
            <a:off x="-2376" y="360234"/>
            <a:ext cx="172995" cy="715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5">
            <a:extLst>
              <a:ext uri="{FF2B5EF4-FFF2-40B4-BE49-F238E27FC236}">
                <a16:creationId xmlns:a16="http://schemas.microsoft.com/office/drawing/2014/main" id="{512D9422-2248-8DAB-9F15-8D55B8366357}"/>
              </a:ext>
            </a:extLst>
          </p:cNvPr>
          <p:cNvSpPr>
            <a:spLocks noGrp="1"/>
          </p:cNvSpPr>
          <p:nvPr>
            <p:ph type="sldNum" sz="quarter" idx="4"/>
          </p:nvPr>
        </p:nvSpPr>
        <p:spPr>
          <a:xfrm>
            <a:off x="11357810" y="6373039"/>
            <a:ext cx="391277" cy="184666"/>
          </a:xfrm>
          <a:prstGeom prst="rect">
            <a:avLst/>
          </a:prstGeom>
        </p:spPr>
        <p:txBody>
          <a:bodyPr vert="horz" wrap="square" lIns="0" tIns="0" rIns="0" bIns="0" rtlCol="0" anchor="ctr">
            <a:spAutoFit/>
          </a:bodyPr>
          <a:lstStyle>
            <a:lvl1pPr algn="r">
              <a:defRPr sz="120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fld id="{B50C3C90-A77C-4D49-9515-CB7A118D6A15}" type="slidenum">
              <a:rPr lang="en-GB" smtClean="0"/>
              <a:pPr/>
              <a:t>‹#›</a:t>
            </a:fld>
            <a:endParaRPr lang="en-GB"/>
          </a:p>
        </p:txBody>
      </p:sp>
    </p:spTree>
    <p:extLst>
      <p:ext uri="{BB962C8B-B14F-4D97-AF65-F5344CB8AC3E}">
        <p14:creationId xmlns:p14="http://schemas.microsoft.com/office/powerpoint/2010/main" val="118666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F23EF-E0B1-374A-A229-EE273F57D1F3}"/>
              </a:ext>
            </a:extLst>
          </p:cNvPr>
          <p:cNvSpPr>
            <a:spLocks noGrp="1"/>
          </p:cNvSpPr>
          <p:nvPr>
            <p:ph type="title" hasCustomPrompt="1"/>
          </p:nvPr>
        </p:nvSpPr>
        <p:spPr/>
        <p:txBody>
          <a:bodyPr/>
          <a:lstStyle/>
          <a:p>
            <a:r>
              <a:rPr lang="en-GB"/>
              <a:t>Click to edit </a:t>
            </a:r>
            <a:br>
              <a:rPr lang="en-GB"/>
            </a:br>
            <a:r>
              <a:rPr lang="en-GB"/>
              <a:t>Master title style</a:t>
            </a:r>
          </a:p>
        </p:txBody>
      </p:sp>
      <p:sp>
        <p:nvSpPr>
          <p:cNvPr id="3" name="Content Placeholder 2">
            <a:extLst>
              <a:ext uri="{FF2B5EF4-FFF2-40B4-BE49-F238E27FC236}">
                <a16:creationId xmlns:a16="http://schemas.microsoft.com/office/drawing/2014/main" id="{2E4933C5-6F51-A647-A8E6-328FFEFFC14B}"/>
              </a:ext>
            </a:extLst>
          </p:cNvPr>
          <p:cNvSpPr>
            <a:spLocks noGrp="1"/>
          </p:cNvSpPr>
          <p:nvPr>
            <p:ph sz="half" idx="1"/>
          </p:nvPr>
        </p:nvSpPr>
        <p:spPr>
          <a:xfrm>
            <a:off x="442911" y="1449388"/>
            <a:ext cx="5508000" cy="5040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5D7318A-FBEF-FE44-9A83-243F811835D2}"/>
              </a:ext>
            </a:extLst>
          </p:cNvPr>
          <p:cNvSpPr>
            <a:spLocks noGrp="1"/>
          </p:cNvSpPr>
          <p:nvPr>
            <p:ph sz="half" idx="2"/>
          </p:nvPr>
        </p:nvSpPr>
        <p:spPr>
          <a:xfrm>
            <a:off x="6224105" y="1449388"/>
            <a:ext cx="5508000" cy="5040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Rectangle 4">
            <a:extLst>
              <a:ext uri="{FF2B5EF4-FFF2-40B4-BE49-F238E27FC236}">
                <a16:creationId xmlns:a16="http://schemas.microsoft.com/office/drawing/2014/main" id="{E8875CA6-4A5B-74AE-D5A4-FE157BAE446A}"/>
              </a:ext>
            </a:extLst>
          </p:cNvPr>
          <p:cNvSpPr/>
          <p:nvPr userDrawn="1"/>
        </p:nvSpPr>
        <p:spPr>
          <a:xfrm>
            <a:off x="-2376" y="360234"/>
            <a:ext cx="172995" cy="715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a:extLst>
              <a:ext uri="{FF2B5EF4-FFF2-40B4-BE49-F238E27FC236}">
                <a16:creationId xmlns:a16="http://schemas.microsoft.com/office/drawing/2014/main" id="{1BD3A203-E31D-C4D6-9BF9-71357A0792A8}"/>
              </a:ext>
            </a:extLst>
          </p:cNvPr>
          <p:cNvSpPr>
            <a:spLocks noGrp="1"/>
          </p:cNvSpPr>
          <p:nvPr>
            <p:ph type="sldNum" sz="quarter" idx="4"/>
          </p:nvPr>
        </p:nvSpPr>
        <p:spPr>
          <a:xfrm>
            <a:off x="11357810" y="6373039"/>
            <a:ext cx="391277" cy="184666"/>
          </a:xfrm>
          <a:prstGeom prst="rect">
            <a:avLst/>
          </a:prstGeom>
        </p:spPr>
        <p:txBody>
          <a:bodyPr vert="horz" wrap="square" lIns="0" tIns="0" rIns="0" bIns="0" rtlCol="0" anchor="ctr">
            <a:spAutoFit/>
          </a:bodyPr>
          <a:lstStyle>
            <a:lvl1pPr algn="r">
              <a:defRPr sz="120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fld id="{B50C3C90-A77C-4D49-9515-CB7A118D6A15}" type="slidenum">
              <a:rPr lang="en-GB" smtClean="0"/>
              <a:pPr/>
              <a:t>‹#›</a:t>
            </a:fld>
            <a:endParaRPr lang="en-GB"/>
          </a:p>
        </p:txBody>
      </p:sp>
    </p:spTree>
    <p:extLst>
      <p:ext uri="{BB962C8B-B14F-4D97-AF65-F5344CB8AC3E}">
        <p14:creationId xmlns:p14="http://schemas.microsoft.com/office/powerpoint/2010/main" val="1298010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B8FFA-D914-9145-BDFE-1C5DC1186651}"/>
              </a:ext>
            </a:extLst>
          </p:cNvPr>
          <p:cNvSpPr>
            <a:spLocks noGrp="1"/>
          </p:cNvSpPr>
          <p:nvPr>
            <p:ph type="title" hasCustomPrompt="1"/>
          </p:nvPr>
        </p:nvSpPr>
        <p:spPr/>
        <p:txBody>
          <a:bodyPr anchor="t" anchorCtr="0"/>
          <a:lstStyle/>
          <a:p>
            <a:r>
              <a:rPr lang="en-GB"/>
              <a:t>Click to edit </a:t>
            </a:r>
            <a:br>
              <a:rPr lang="en-GB"/>
            </a:br>
            <a:r>
              <a:rPr lang="en-GB"/>
              <a:t>Master title style</a:t>
            </a:r>
          </a:p>
        </p:txBody>
      </p:sp>
      <p:sp>
        <p:nvSpPr>
          <p:cNvPr id="3" name="Content Placeholder 2">
            <a:extLst>
              <a:ext uri="{FF2B5EF4-FFF2-40B4-BE49-F238E27FC236}">
                <a16:creationId xmlns:a16="http://schemas.microsoft.com/office/drawing/2014/main" id="{A853D063-8EE2-544C-B98D-5E20114374E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Slide Number Placeholder 5">
            <a:extLst>
              <a:ext uri="{FF2B5EF4-FFF2-40B4-BE49-F238E27FC236}">
                <a16:creationId xmlns:a16="http://schemas.microsoft.com/office/drawing/2014/main" id="{4CE634E0-BDAF-9622-3499-9736BDE693AC}"/>
              </a:ext>
            </a:extLst>
          </p:cNvPr>
          <p:cNvSpPr>
            <a:spLocks noGrp="1"/>
          </p:cNvSpPr>
          <p:nvPr>
            <p:ph type="sldNum" sz="quarter" idx="4"/>
          </p:nvPr>
        </p:nvSpPr>
        <p:spPr>
          <a:xfrm>
            <a:off x="11357810" y="6373039"/>
            <a:ext cx="391277" cy="184666"/>
          </a:xfrm>
          <a:prstGeom prst="rect">
            <a:avLst/>
          </a:prstGeom>
        </p:spPr>
        <p:txBody>
          <a:bodyPr vert="horz" wrap="square" lIns="0" tIns="0" rIns="0" bIns="0" rtlCol="0" anchor="ctr">
            <a:spAutoFit/>
          </a:bodyPr>
          <a:lstStyle>
            <a:lvl1pPr algn="r">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B50C3C90-A77C-4D49-9515-CB7A118D6A15}" type="slidenum">
              <a:rPr lang="en-GB" smtClean="0"/>
              <a:pPr/>
              <a:t>‹#›</a:t>
            </a:fld>
            <a:endParaRPr lang="en-GB"/>
          </a:p>
        </p:txBody>
      </p:sp>
    </p:spTree>
    <p:extLst>
      <p:ext uri="{BB962C8B-B14F-4D97-AF65-F5344CB8AC3E}">
        <p14:creationId xmlns:p14="http://schemas.microsoft.com/office/powerpoint/2010/main" val="162332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https://www.crforum.co.uk/" TargetMode="Externa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https://www.crforum.co.uk/" TargetMode="External"/><Relationship Id="rId2" Type="http://schemas.openxmlformats.org/officeDocument/2006/relationships/theme" Target="../theme/theme2.xml"/><Relationship Id="rId1" Type="http://schemas.openxmlformats.org/officeDocument/2006/relationships/slideLayout" Target="../slideLayouts/slideLayout5.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5F6CA5-6E44-FE00-AF02-F4EC39C3712D}"/>
              </a:ext>
            </a:extLst>
          </p:cNvPr>
          <p:cNvSpPr>
            <a:spLocks/>
          </p:cNvSpPr>
          <p:nvPr userDrawn="1"/>
        </p:nvSpPr>
        <p:spPr>
          <a:xfrm>
            <a:off x="0" y="-8279"/>
            <a:ext cx="12192000" cy="686627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Rounded Rectangle 4">
            <a:extLst>
              <a:ext uri="{FF2B5EF4-FFF2-40B4-BE49-F238E27FC236}">
                <a16:creationId xmlns:a16="http://schemas.microsoft.com/office/drawing/2014/main" id="{1D8DB078-67F4-C317-2F0D-C5EA90CF8B48}"/>
              </a:ext>
            </a:extLst>
          </p:cNvPr>
          <p:cNvSpPr>
            <a:spLocks/>
          </p:cNvSpPr>
          <p:nvPr userDrawn="1"/>
        </p:nvSpPr>
        <p:spPr>
          <a:xfrm>
            <a:off x="48000" y="40860"/>
            <a:ext cx="12096000" cy="6768000"/>
          </a:xfrm>
          <a:prstGeom prst="roundRect">
            <a:avLst>
              <a:gd name="adj" fmla="val 1316"/>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hlinkClick r:id="rId6"/>
            <a:extLst>
              <a:ext uri="{FF2B5EF4-FFF2-40B4-BE49-F238E27FC236}">
                <a16:creationId xmlns:a16="http://schemas.microsoft.com/office/drawing/2014/main" id="{68788D0C-BEDA-EF4C-979C-1066C832B2AD}"/>
              </a:ext>
            </a:extLst>
          </p:cNvPr>
          <p:cNvPicPr>
            <a:picLocks noChangeAspect="1"/>
          </p:cNvPicPr>
          <p:nvPr userDrawn="1"/>
        </p:nvPicPr>
        <p:blipFill>
          <a:blip r:embed="rId7"/>
          <a:srcRect/>
          <a:stretch/>
        </p:blipFill>
        <p:spPr>
          <a:xfrm>
            <a:off x="11025084" y="399985"/>
            <a:ext cx="724140" cy="660448"/>
          </a:xfrm>
          <a:prstGeom prst="rect">
            <a:avLst/>
          </a:prstGeom>
        </p:spPr>
      </p:pic>
      <p:sp>
        <p:nvSpPr>
          <p:cNvPr id="3" name="Text Placeholder 2">
            <a:extLst>
              <a:ext uri="{FF2B5EF4-FFF2-40B4-BE49-F238E27FC236}">
                <a16:creationId xmlns:a16="http://schemas.microsoft.com/office/drawing/2014/main" id="{48516A53-B2BC-9B4A-9D3D-3CABA8113CAD}"/>
              </a:ext>
            </a:extLst>
          </p:cNvPr>
          <p:cNvSpPr>
            <a:spLocks noGrp="1"/>
          </p:cNvSpPr>
          <p:nvPr>
            <p:ph type="body" idx="1"/>
          </p:nvPr>
        </p:nvSpPr>
        <p:spPr>
          <a:xfrm>
            <a:off x="442913" y="1449388"/>
            <a:ext cx="11306311" cy="1752275"/>
          </a:xfrm>
          <a:prstGeom prst="rect">
            <a:avLst/>
          </a:prstGeom>
        </p:spPr>
        <p:txBody>
          <a:bodyPr vert="horz" lIns="0" tIns="0" rIns="0" bIns="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itle Placeholder 1">
            <a:extLst>
              <a:ext uri="{FF2B5EF4-FFF2-40B4-BE49-F238E27FC236}">
                <a16:creationId xmlns:a16="http://schemas.microsoft.com/office/drawing/2014/main" id="{2F4EF8BA-DE12-A247-B25A-7650E42104B7}"/>
              </a:ext>
            </a:extLst>
          </p:cNvPr>
          <p:cNvSpPr>
            <a:spLocks noGrp="1"/>
          </p:cNvSpPr>
          <p:nvPr>
            <p:ph type="title"/>
          </p:nvPr>
        </p:nvSpPr>
        <p:spPr>
          <a:xfrm>
            <a:off x="426541" y="360234"/>
            <a:ext cx="10515600" cy="787908"/>
          </a:xfrm>
          <a:prstGeom prst="rect">
            <a:avLst/>
          </a:prstGeom>
        </p:spPr>
        <p:txBody>
          <a:bodyPr vert="horz" lIns="0" tIns="0" rIns="0" bIns="0" rtlCol="0" anchor="b" anchorCtr="0">
            <a:normAutofit/>
          </a:bodyPr>
          <a:lstStyle/>
          <a:p>
            <a:r>
              <a:rPr lang="en-US"/>
              <a:t>Click to edit </a:t>
            </a:r>
            <a:br>
              <a:rPr lang="en-US"/>
            </a:br>
            <a:r>
              <a:rPr lang="en-US"/>
              <a:t>Master title style</a:t>
            </a:r>
            <a:endParaRPr lang="en-GB"/>
          </a:p>
        </p:txBody>
      </p:sp>
      <p:sp>
        <p:nvSpPr>
          <p:cNvPr id="6" name="Slide Number Placeholder 5">
            <a:extLst>
              <a:ext uri="{FF2B5EF4-FFF2-40B4-BE49-F238E27FC236}">
                <a16:creationId xmlns:a16="http://schemas.microsoft.com/office/drawing/2014/main" id="{AF70D81E-95ED-47C1-DC81-5A9F1003B572}"/>
              </a:ext>
            </a:extLst>
          </p:cNvPr>
          <p:cNvSpPr>
            <a:spLocks noGrp="1"/>
          </p:cNvSpPr>
          <p:nvPr>
            <p:ph type="sldNum" sz="quarter" idx="4"/>
          </p:nvPr>
        </p:nvSpPr>
        <p:spPr>
          <a:xfrm>
            <a:off x="11357810" y="6373039"/>
            <a:ext cx="391277" cy="184666"/>
          </a:xfrm>
          <a:prstGeom prst="rect">
            <a:avLst/>
          </a:prstGeom>
        </p:spPr>
        <p:txBody>
          <a:bodyPr vert="horz" wrap="square" lIns="0" tIns="0" rIns="0" bIns="0" rtlCol="0" anchor="ctr">
            <a:spAutoFit/>
          </a:bodyPr>
          <a:lstStyle>
            <a:lvl1pPr algn="r">
              <a:defRPr sz="120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fld id="{B50C3C90-A77C-4D49-9515-CB7A118D6A15}" type="slidenum">
              <a:rPr lang="en-GB" smtClean="0"/>
              <a:pPr/>
              <a:t>‹#›</a:t>
            </a:fld>
            <a:endParaRPr lang="en-GB"/>
          </a:p>
        </p:txBody>
      </p:sp>
    </p:spTree>
    <p:extLst>
      <p:ext uri="{BB962C8B-B14F-4D97-AF65-F5344CB8AC3E}">
        <p14:creationId xmlns:p14="http://schemas.microsoft.com/office/powerpoint/2010/main" val="617603182"/>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0" r:id="rId3"/>
    <p:sldLayoutId id="2147483652" r:id="rId4"/>
  </p:sldLayoutIdLst>
  <p:hf hdr="0" ftr="0" dt="0"/>
  <p:txStyles>
    <p:titleStyle>
      <a:lvl1pPr algn="l" defTabSz="914400" rtl="0" eaLnBrk="1" latinLnBrk="0" hangingPunct="1">
        <a:lnSpc>
          <a:spcPct val="80000"/>
        </a:lnSpc>
        <a:spcBef>
          <a:spcPct val="0"/>
        </a:spcBef>
        <a:buNone/>
        <a:defRPr sz="3200" b="1" i="0" kern="1200" cap="all" baseline="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279" userDrawn="1">
          <p15:clr>
            <a:srgbClr val="F26B43"/>
          </p15:clr>
        </p15:guide>
        <p15:guide id="3" pos="7401" userDrawn="1">
          <p15:clr>
            <a:srgbClr val="F26B43"/>
          </p15:clr>
        </p15:guide>
        <p15:guide id="4" orient="horz" pos="913" userDrawn="1">
          <p15:clr>
            <a:srgbClr val="F26B43"/>
          </p15:clr>
        </p15:guide>
        <p15:guide id="5" orient="horz" pos="1207" userDrawn="1">
          <p15:clr>
            <a:srgbClr val="F26B43"/>
          </p15:clr>
        </p15:guide>
        <p15:guide id="6" orient="horz" pos="4088" userDrawn="1">
          <p15:clr>
            <a:srgbClr val="F26B43"/>
          </p15:clr>
        </p15:guide>
        <p15:guide id="7" orient="horz" pos="66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5F6CA5-6E44-FE00-AF02-F4EC39C3712D}"/>
              </a:ext>
            </a:extLst>
          </p:cNvPr>
          <p:cNvSpPr>
            <a:spLocks/>
          </p:cNvSpPr>
          <p:nvPr userDrawn="1"/>
        </p:nvSpPr>
        <p:spPr>
          <a:xfrm>
            <a:off x="0" y="-8279"/>
            <a:ext cx="12192000" cy="686627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Rounded Rectangle 4">
            <a:extLst>
              <a:ext uri="{FF2B5EF4-FFF2-40B4-BE49-F238E27FC236}">
                <a16:creationId xmlns:a16="http://schemas.microsoft.com/office/drawing/2014/main" id="{1D8DB078-67F4-C317-2F0D-C5EA90CF8B48}"/>
              </a:ext>
            </a:extLst>
          </p:cNvPr>
          <p:cNvSpPr>
            <a:spLocks/>
          </p:cNvSpPr>
          <p:nvPr userDrawn="1"/>
        </p:nvSpPr>
        <p:spPr>
          <a:xfrm>
            <a:off x="48000" y="40860"/>
            <a:ext cx="12096000" cy="6768000"/>
          </a:xfrm>
          <a:prstGeom prst="roundRect">
            <a:avLst>
              <a:gd name="adj" fmla="val 1316"/>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hlinkClick r:id="rId3"/>
            <a:extLst>
              <a:ext uri="{FF2B5EF4-FFF2-40B4-BE49-F238E27FC236}">
                <a16:creationId xmlns:a16="http://schemas.microsoft.com/office/drawing/2014/main" id="{68788D0C-BEDA-EF4C-979C-1066C832B2AD}"/>
              </a:ext>
            </a:extLst>
          </p:cNvPr>
          <p:cNvPicPr>
            <a:picLocks noChangeAspect="1"/>
          </p:cNvPicPr>
          <p:nvPr userDrawn="1"/>
        </p:nvPicPr>
        <p:blipFill>
          <a:blip r:embed="rId4"/>
          <a:srcRect/>
          <a:stretch/>
        </p:blipFill>
        <p:spPr>
          <a:xfrm>
            <a:off x="11025084" y="399985"/>
            <a:ext cx="724140" cy="660448"/>
          </a:xfrm>
          <a:prstGeom prst="rect">
            <a:avLst/>
          </a:prstGeom>
        </p:spPr>
      </p:pic>
      <p:sp>
        <p:nvSpPr>
          <p:cNvPr id="3" name="Text Placeholder 2">
            <a:extLst>
              <a:ext uri="{FF2B5EF4-FFF2-40B4-BE49-F238E27FC236}">
                <a16:creationId xmlns:a16="http://schemas.microsoft.com/office/drawing/2014/main" id="{48516A53-B2BC-9B4A-9D3D-3CABA8113CAD}"/>
              </a:ext>
            </a:extLst>
          </p:cNvPr>
          <p:cNvSpPr>
            <a:spLocks noGrp="1"/>
          </p:cNvSpPr>
          <p:nvPr>
            <p:ph type="body" idx="1"/>
          </p:nvPr>
        </p:nvSpPr>
        <p:spPr>
          <a:xfrm>
            <a:off x="442914" y="1449388"/>
            <a:ext cx="4183515" cy="2140073"/>
          </a:xfrm>
          <a:prstGeom prst="rect">
            <a:avLst/>
          </a:prstGeom>
        </p:spPr>
        <p:txBody>
          <a:bodyPr vert="horz" wrap="square" lIns="0" tIns="0" rIns="0" bIns="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itle Placeholder 1">
            <a:extLst>
              <a:ext uri="{FF2B5EF4-FFF2-40B4-BE49-F238E27FC236}">
                <a16:creationId xmlns:a16="http://schemas.microsoft.com/office/drawing/2014/main" id="{2F4EF8BA-DE12-A247-B25A-7650E42104B7}"/>
              </a:ext>
            </a:extLst>
          </p:cNvPr>
          <p:cNvSpPr>
            <a:spLocks noGrp="1"/>
          </p:cNvSpPr>
          <p:nvPr>
            <p:ph type="title"/>
          </p:nvPr>
        </p:nvSpPr>
        <p:spPr>
          <a:xfrm>
            <a:off x="426541" y="360234"/>
            <a:ext cx="4199888" cy="787908"/>
          </a:xfrm>
          <a:prstGeom prst="rect">
            <a:avLst/>
          </a:prstGeom>
        </p:spPr>
        <p:txBody>
          <a:bodyPr vert="horz" lIns="0" tIns="0" rIns="0" bIns="0" rtlCol="0" anchor="t" anchorCtr="0">
            <a:normAutofit/>
          </a:bodyPr>
          <a:lstStyle/>
          <a:p>
            <a:r>
              <a:rPr lang="en-US"/>
              <a:t>Click to edit </a:t>
            </a:r>
            <a:br>
              <a:rPr lang="en-US"/>
            </a:br>
            <a:r>
              <a:rPr lang="en-US"/>
              <a:t>Master title style</a:t>
            </a:r>
            <a:endParaRPr lang="en-GB"/>
          </a:p>
        </p:txBody>
      </p:sp>
      <p:sp>
        <p:nvSpPr>
          <p:cNvPr id="6" name="Rounded Rectangle 5">
            <a:extLst>
              <a:ext uri="{FF2B5EF4-FFF2-40B4-BE49-F238E27FC236}">
                <a16:creationId xmlns:a16="http://schemas.microsoft.com/office/drawing/2014/main" id="{7DAB97CD-E4C2-193B-4AFD-F0B142A74630}"/>
              </a:ext>
            </a:extLst>
          </p:cNvPr>
          <p:cNvSpPr>
            <a:spLocks/>
          </p:cNvSpPr>
          <p:nvPr userDrawn="1"/>
        </p:nvSpPr>
        <p:spPr>
          <a:xfrm>
            <a:off x="4792385" y="360234"/>
            <a:ext cx="6066742" cy="6129466"/>
          </a:xfrm>
          <a:prstGeom prst="roundRect">
            <a:avLst>
              <a:gd name="adj" fmla="val 15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42B8DBA-5A4A-E779-5D4D-61FFE162165F}"/>
              </a:ext>
            </a:extLst>
          </p:cNvPr>
          <p:cNvSpPr/>
          <p:nvPr userDrawn="1"/>
        </p:nvSpPr>
        <p:spPr>
          <a:xfrm>
            <a:off x="-2376" y="360234"/>
            <a:ext cx="172995" cy="715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lide Number Placeholder 5">
            <a:extLst>
              <a:ext uri="{FF2B5EF4-FFF2-40B4-BE49-F238E27FC236}">
                <a16:creationId xmlns:a16="http://schemas.microsoft.com/office/drawing/2014/main" id="{E309E55C-3B7A-8F9A-FFA4-3EA996569CF7}"/>
              </a:ext>
            </a:extLst>
          </p:cNvPr>
          <p:cNvSpPr>
            <a:spLocks noGrp="1"/>
          </p:cNvSpPr>
          <p:nvPr>
            <p:ph type="sldNum" sz="quarter" idx="4"/>
          </p:nvPr>
        </p:nvSpPr>
        <p:spPr>
          <a:xfrm>
            <a:off x="11357810" y="6373039"/>
            <a:ext cx="391277" cy="184666"/>
          </a:xfrm>
          <a:prstGeom prst="rect">
            <a:avLst/>
          </a:prstGeom>
        </p:spPr>
        <p:txBody>
          <a:bodyPr vert="horz" wrap="square" lIns="0" tIns="0" rIns="0" bIns="0" rtlCol="0" anchor="ctr">
            <a:spAutoFit/>
          </a:bodyPr>
          <a:lstStyle>
            <a:lvl1pPr algn="r">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B50C3C90-A77C-4D49-9515-CB7A118D6A15}" type="slidenum">
              <a:rPr lang="en-GB" smtClean="0"/>
              <a:pPr/>
              <a:t>‹#›</a:t>
            </a:fld>
            <a:endParaRPr lang="en-GB"/>
          </a:p>
        </p:txBody>
      </p:sp>
    </p:spTree>
    <p:extLst>
      <p:ext uri="{BB962C8B-B14F-4D97-AF65-F5344CB8AC3E}">
        <p14:creationId xmlns:p14="http://schemas.microsoft.com/office/powerpoint/2010/main" val="3270384226"/>
      </p:ext>
    </p:extLst>
  </p:cSld>
  <p:clrMap bg1="lt1" tx1="dk1" bg2="lt2" tx2="dk2" accent1="accent1" accent2="accent2" accent3="accent3" accent4="accent4" accent5="accent5" accent6="accent6" hlink="hlink" folHlink="folHlink"/>
  <p:sldLayoutIdLst>
    <p:sldLayoutId id="2147483655" r:id="rId1"/>
  </p:sldLayoutIdLst>
  <p:hf hdr="0" ftr="0" dt="0"/>
  <p:txStyles>
    <p:titleStyle>
      <a:lvl1pPr algn="l" defTabSz="914400" rtl="0" eaLnBrk="1" latinLnBrk="0" hangingPunct="1">
        <a:lnSpc>
          <a:spcPct val="80000"/>
        </a:lnSpc>
        <a:spcBef>
          <a:spcPct val="0"/>
        </a:spcBef>
        <a:buNone/>
        <a:defRPr sz="3200" b="1" i="0" kern="1200" cap="all" baseline="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279" userDrawn="1">
          <p15:clr>
            <a:srgbClr val="F26B43"/>
          </p15:clr>
        </p15:guide>
        <p15:guide id="3" pos="7401" userDrawn="1">
          <p15:clr>
            <a:srgbClr val="F26B43"/>
          </p15:clr>
        </p15:guide>
        <p15:guide id="4" orient="horz" pos="913" userDrawn="1">
          <p15:clr>
            <a:srgbClr val="F26B43"/>
          </p15:clr>
        </p15:guide>
        <p15:guide id="5" orient="horz" pos="1207" userDrawn="1">
          <p15:clr>
            <a:srgbClr val="F26B43"/>
          </p15:clr>
        </p15:guide>
        <p15:guide id="6" orient="horz" pos="4088" userDrawn="1">
          <p15:clr>
            <a:srgbClr val="F26B43"/>
          </p15:clr>
        </p15:guide>
        <p15:guide id="7" orient="horz" pos="66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crforum.co.uk/research-and-resources/research-driving-organisational-performance-hrs-critical-role/"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A692CF-86A4-B8BF-D904-5CB857995429}"/>
              </a:ext>
            </a:extLst>
          </p:cNvPr>
          <p:cNvSpPr>
            <a:spLocks noGrp="1"/>
          </p:cNvSpPr>
          <p:nvPr>
            <p:ph type="ctrTitle"/>
          </p:nvPr>
        </p:nvSpPr>
        <p:spPr>
          <a:xfrm>
            <a:off x="161365" y="2516393"/>
            <a:ext cx="6874136" cy="2289072"/>
          </a:xfrm>
        </p:spPr>
        <p:txBody>
          <a:bodyPr/>
          <a:lstStyle/>
          <a:p>
            <a:r>
              <a:rPr lang="en-GB" dirty="0"/>
              <a:t>Behaviour change in organisations</a:t>
            </a:r>
          </a:p>
        </p:txBody>
      </p:sp>
      <p:sp>
        <p:nvSpPr>
          <p:cNvPr id="8" name="Subtitle 7">
            <a:extLst>
              <a:ext uri="{FF2B5EF4-FFF2-40B4-BE49-F238E27FC236}">
                <a16:creationId xmlns:a16="http://schemas.microsoft.com/office/drawing/2014/main" id="{67A6AF3A-82CA-A4F9-6B0F-64874F21000F}"/>
              </a:ext>
            </a:extLst>
          </p:cNvPr>
          <p:cNvSpPr>
            <a:spLocks noGrp="1"/>
          </p:cNvSpPr>
          <p:nvPr>
            <p:ph type="subTitle" idx="1"/>
          </p:nvPr>
        </p:nvSpPr>
        <p:spPr/>
        <p:txBody>
          <a:bodyPr/>
          <a:lstStyle/>
          <a:p>
            <a:r>
              <a:rPr lang="en-GB" dirty="0"/>
              <a:t>October 2025</a:t>
            </a:r>
          </a:p>
        </p:txBody>
      </p:sp>
      <p:sp>
        <p:nvSpPr>
          <p:cNvPr id="2" name="Subtitle 7">
            <a:extLst>
              <a:ext uri="{FF2B5EF4-FFF2-40B4-BE49-F238E27FC236}">
                <a16:creationId xmlns:a16="http://schemas.microsoft.com/office/drawing/2014/main" id="{59221A15-4998-A484-AE41-D9ED88CBFE08}"/>
              </a:ext>
            </a:extLst>
          </p:cNvPr>
          <p:cNvSpPr txBox="1">
            <a:spLocks/>
          </p:cNvSpPr>
          <p:nvPr/>
        </p:nvSpPr>
        <p:spPr>
          <a:xfrm>
            <a:off x="161365" y="4977304"/>
            <a:ext cx="5653087" cy="332399"/>
          </a:xfrm>
          <a:prstGeom prst="rect">
            <a:avLst/>
          </a:prstGeom>
        </p:spPr>
        <p:txBody>
          <a:bodyPr vert="horz" lIns="0" tIns="0" rIns="0" bIns="0" rtlCol="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2400" b="1" i="0" kern="120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solidFill>
                  <a:schemeClr val="tx1"/>
                </a:solidFill>
              </a:rPr>
              <a:t>Research briefing deck</a:t>
            </a:r>
          </a:p>
        </p:txBody>
      </p:sp>
    </p:spTree>
    <p:extLst>
      <p:ext uri="{BB962C8B-B14F-4D97-AF65-F5344CB8AC3E}">
        <p14:creationId xmlns:p14="http://schemas.microsoft.com/office/powerpoint/2010/main" val="1520242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3FAEC-84F7-0A63-B7EF-3793BC19E3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AD20E6-4687-6395-3C9D-099B6208CB70}"/>
              </a:ext>
            </a:extLst>
          </p:cNvPr>
          <p:cNvSpPr>
            <a:spLocks noGrp="1"/>
          </p:cNvSpPr>
          <p:nvPr>
            <p:ph type="title"/>
          </p:nvPr>
        </p:nvSpPr>
        <p:spPr/>
        <p:txBody>
          <a:bodyPr/>
          <a:lstStyle/>
          <a:p>
            <a:r>
              <a:rPr lang="en-GB" noProof="1"/>
              <a:t>Why and how does behaviour change? </a:t>
            </a:r>
            <a:br>
              <a:rPr lang="en-GB" noProof="1"/>
            </a:br>
            <a:r>
              <a:rPr lang="en-GB" noProof="1">
                <a:solidFill>
                  <a:schemeClr val="accent5"/>
                </a:solidFill>
              </a:rPr>
              <a:t>COM-B Model</a:t>
            </a:r>
            <a:r>
              <a:rPr lang="en-GB" noProof="1"/>
              <a:t> </a:t>
            </a:r>
            <a:endParaRPr lang="en-GB" b="0" baseline="30000" noProof="1"/>
          </a:p>
        </p:txBody>
      </p:sp>
      <p:sp>
        <p:nvSpPr>
          <p:cNvPr id="3" name="Content Placeholder 2">
            <a:extLst>
              <a:ext uri="{FF2B5EF4-FFF2-40B4-BE49-F238E27FC236}">
                <a16:creationId xmlns:a16="http://schemas.microsoft.com/office/drawing/2014/main" id="{4FF47DA1-0522-524B-6955-F4C09A159A01}"/>
              </a:ext>
            </a:extLst>
          </p:cNvPr>
          <p:cNvSpPr>
            <a:spLocks noGrp="1"/>
          </p:cNvSpPr>
          <p:nvPr>
            <p:ph idx="1"/>
          </p:nvPr>
        </p:nvSpPr>
        <p:spPr>
          <a:xfrm>
            <a:off x="6286501" y="1449388"/>
            <a:ext cx="5462724" cy="4970591"/>
          </a:xfrm>
        </p:spPr>
        <p:txBody>
          <a:bodyPr/>
          <a:lstStyle/>
          <a:p>
            <a:pPr marL="146050" indent="-146050">
              <a:lnSpc>
                <a:spcPct val="100000"/>
              </a:lnSpc>
              <a:spcBef>
                <a:spcPts val="200"/>
              </a:spcBef>
            </a:pPr>
            <a:r>
              <a:rPr lang="en-GB" sz="1400" i="1" noProof="1"/>
              <a:t>Capability is an attribute of a person that together with opportunity makes a behaviour possible or facilitates it.</a:t>
            </a:r>
          </a:p>
          <a:p>
            <a:pPr marL="146050" indent="-146050">
              <a:lnSpc>
                <a:spcPct val="100000"/>
              </a:lnSpc>
              <a:spcBef>
                <a:spcPts val="200"/>
              </a:spcBef>
            </a:pPr>
            <a:r>
              <a:rPr lang="en-GB" sz="1400" i="1" noProof="1"/>
              <a:t>Opportunity is an attribute of an environmental system that together with capability makes a behaviour possible or facilitates it.</a:t>
            </a:r>
          </a:p>
          <a:p>
            <a:pPr marL="146050" indent="-146050">
              <a:lnSpc>
                <a:spcPct val="100000"/>
              </a:lnSpc>
              <a:spcBef>
                <a:spcPts val="200"/>
              </a:spcBef>
            </a:pPr>
            <a:r>
              <a:rPr lang="en-GB" sz="1400" i="1" noProof="1"/>
              <a:t>Motivation is an aggregate of mental processes that energise and direct behaviour.</a:t>
            </a:r>
          </a:p>
          <a:p>
            <a:pPr marL="146050" indent="-146050">
              <a:lnSpc>
                <a:spcPct val="100000"/>
              </a:lnSpc>
              <a:spcBef>
                <a:spcPts val="200"/>
              </a:spcBef>
            </a:pPr>
            <a:r>
              <a:rPr lang="en-GB" sz="1400" i="1" noProof="1"/>
              <a:t>Behaviour is individual human activity that involves co-ordinated contraction of striated muscles controlled by the brain.</a:t>
            </a:r>
          </a:p>
          <a:p>
            <a:pPr marL="146050" indent="-146050">
              <a:lnSpc>
                <a:spcPct val="100000"/>
              </a:lnSpc>
              <a:spcBef>
                <a:spcPts val="200"/>
              </a:spcBef>
            </a:pPr>
            <a:r>
              <a:rPr lang="en-GB" sz="1400" i="1" noProof="1"/>
              <a:t>Physical capability is capability that involves a person’s physique, and musculoskeletal functioning (e.g. balance and dexterity).</a:t>
            </a:r>
          </a:p>
          <a:p>
            <a:pPr marL="146050" indent="-146050">
              <a:lnSpc>
                <a:spcPct val="100000"/>
              </a:lnSpc>
              <a:spcBef>
                <a:spcPts val="200"/>
              </a:spcBef>
            </a:pPr>
            <a:r>
              <a:rPr lang="en-GB" sz="1400" i="1" noProof="1"/>
              <a:t>Psychological capability is capability that involves a person’s mental functioning (e.g. understanding and memory).</a:t>
            </a:r>
          </a:p>
          <a:p>
            <a:pPr marL="146050" indent="-146050">
              <a:lnSpc>
                <a:spcPct val="100000"/>
              </a:lnSpc>
              <a:spcBef>
                <a:spcPts val="200"/>
              </a:spcBef>
            </a:pPr>
            <a:r>
              <a:rPr lang="en-GB" sz="1400" i="1" noProof="1"/>
              <a:t>Reflective motivation is motivation that involves conscious thought processes (e.g. plans and evaluations).</a:t>
            </a:r>
          </a:p>
          <a:p>
            <a:pPr marL="146050" indent="-146050">
              <a:lnSpc>
                <a:spcPct val="100000"/>
              </a:lnSpc>
              <a:spcBef>
                <a:spcPts val="200"/>
              </a:spcBef>
            </a:pPr>
            <a:r>
              <a:rPr lang="en-GB" sz="1400" i="1" noProof="1"/>
              <a:t>Automatic motivation is motivation that involves habitual, instinctive, drive-related, and affective processes (e.g. desires and habits).</a:t>
            </a:r>
          </a:p>
          <a:p>
            <a:pPr marL="146050" indent="-146050">
              <a:lnSpc>
                <a:spcPct val="100000"/>
              </a:lnSpc>
              <a:spcBef>
                <a:spcPts val="200"/>
              </a:spcBef>
            </a:pPr>
            <a:r>
              <a:rPr lang="en-GB" sz="1400" i="1" noProof="1"/>
              <a:t>Physical opportunity is opportunity that involves inanimate parts of the environmental system and time (e.g. financial and material resources).</a:t>
            </a:r>
          </a:p>
          <a:p>
            <a:pPr marL="146050" indent="-146050">
              <a:lnSpc>
                <a:spcPct val="100000"/>
              </a:lnSpc>
              <a:spcBef>
                <a:spcPts val="200"/>
              </a:spcBef>
            </a:pPr>
            <a:r>
              <a:rPr lang="en-GB" sz="1400" i="1" noProof="1"/>
              <a:t>Social opportunity is opportunity that involves other people and organisations (e.g. culture and social norms).</a:t>
            </a:r>
          </a:p>
        </p:txBody>
      </p:sp>
      <p:pic>
        <p:nvPicPr>
          <p:cNvPr id="6" name="Picture 5">
            <a:extLst>
              <a:ext uri="{FF2B5EF4-FFF2-40B4-BE49-F238E27FC236}">
                <a16:creationId xmlns:a16="http://schemas.microsoft.com/office/drawing/2014/main" id="{89C4DCBD-4BBC-C2EA-65AA-EAE668025E36}"/>
              </a:ext>
            </a:extLst>
          </p:cNvPr>
          <p:cNvPicPr>
            <a:picLocks noChangeAspect="1"/>
          </p:cNvPicPr>
          <p:nvPr/>
        </p:nvPicPr>
        <p:blipFill>
          <a:blip r:embed="rId3"/>
          <a:stretch>
            <a:fillRect/>
          </a:stretch>
        </p:blipFill>
        <p:spPr>
          <a:xfrm>
            <a:off x="393926" y="1449388"/>
            <a:ext cx="5702074" cy="3747376"/>
          </a:xfrm>
          <a:prstGeom prst="rect">
            <a:avLst/>
          </a:prstGeom>
        </p:spPr>
      </p:pic>
      <p:sp>
        <p:nvSpPr>
          <p:cNvPr id="4" name="Slide Number Placeholder 3">
            <a:extLst>
              <a:ext uri="{FF2B5EF4-FFF2-40B4-BE49-F238E27FC236}">
                <a16:creationId xmlns:a16="http://schemas.microsoft.com/office/drawing/2014/main" id="{613F1485-0135-A3FD-322B-421DBC8E040B}"/>
              </a:ext>
            </a:extLst>
          </p:cNvPr>
          <p:cNvSpPr>
            <a:spLocks noGrp="1"/>
          </p:cNvSpPr>
          <p:nvPr>
            <p:ph type="sldNum" sz="quarter" idx="4"/>
          </p:nvPr>
        </p:nvSpPr>
        <p:spPr/>
        <p:txBody>
          <a:bodyPr/>
          <a:lstStyle/>
          <a:p>
            <a:fld id="{B50C3C90-A77C-4D49-9515-CB7A118D6A15}" type="slidenum">
              <a:rPr lang="en-GB" smtClean="0"/>
              <a:pPr/>
              <a:t>10</a:t>
            </a:fld>
            <a:endParaRPr lang="en-GB"/>
          </a:p>
        </p:txBody>
      </p:sp>
    </p:spTree>
    <p:extLst>
      <p:ext uri="{BB962C8B-B14F-4D97-AF65-F5344CB8AC3E}">
        <p14:creationId xmlns:p14="http://schemas.microsoft.com/office/powerpoint/2010/main" val="231525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E4463-CBAE-9D56-B4BA-26FF37E0CD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7CD378-9682-7979-3D14-69644A9025EA}"/>
              </a:ext>
            </a:extLst>
          </p:cNvPr>
          <p:cNvSpPr>
            <a:spLocks noGrp="1"/>
          </p:cNvSpPr>
          <p:nvPr>
            <p:ph type="title"/>
          </p:nvPr>
        </p:nvSpPr>
        <p:spPr>
          <a:xfrm>
            <a:off x="426541" y="360234"/>
            <a:ext cx="9513887" cy="787908"/>
          </a:xfrm>
        </p:spPr>
        <p:txBody>
          <a:bodyPr>
            <a:normAutofit/>
          </a:bodyPr>
          <a:lstStyle/>
          <a:p>
            <a:r>
              <a:rPr lang="en-GB" noProof="1"/>
              <a:t>Behavioural change </a:t>
            </a:r>
            <a:br>
              <a:rPr lang="en-GB" noProof="1"/>
            </a:br>
            <a:r>
              <a:rPr lang="en-GB" noProof="1">
                <a:solidFill>
                  <a:srgbClr val="1D71B8"/>
                </a:solidFill>
              </a:rPr>
              <a:t>techniques</a:t>
            </a:r>
          </a:p>
        </p:txBody>
      </p:sp>
      <p:sp>
        <p:nvSpPr>
          <p:cNvPr id="3" name="Content Placeholder 2">
            <a:extLst>
              <a:ext uri="{FF2B5EF4-FFF2-40B4-BE49-F238E27FC236}">
                <a16:creationId xmlns:a16="http://schemas.microsoft.com/office/drawing/2014/main" id="{E01D0CE6-07D6-49C8-433D-B5B72F4B5EAC}"/>
              </a:ext>
            </a:extLst>
          </p:cNvPr>
          <p:cNvSpPr>
            <a:spLocks noGrp="1"/>
          </p:cNvSpPr>
          <p:nvPr>
            <p:ph idx="1"/>
          </p:nvPr>
        </p:nvSpPr>
        <p:spPr>
          <a:xfrm>
            <a:off x="442913" y="1449388"/>
            <a:ext cx="10513558" cy="3354765"/>
          </a:xfrm>
        </p:spPr>
        <p:txBody>
          <a:bodyPr/>
          <a:lstStyle/>
          <a:p>
            <a:pPr marL="0" indent="0">
              <a:lnSpc>
                <a:spcPct val="100000"/>
              </a:lnSpc>
              <a:spcBef>
                <a:spcPts val="400"/>
              </a:spcBef>
              <a:spcAft>
                <a:spcPts val="600"/>
              </a:spcAft>
              <a:buNone/>
            </a:pPr>
            <a:r>
              <a:rPr lang="en-GB" sz="2400" noProof="1"/>
              <a:t>Most behaviour change interventions contain several behaviour change techniques (not just one)</a:t>
            </a:r>
          </a:p>
          <a:p>
            <a:pPr marL="0" indent="0">
              <a:lnSpc>
                <a:spcPct val="100000"/>
              </a:lnSpc>
              <a:spcBef>
                <a:spcPts val="1600"/>
              </a:spcBef>
              <a:spcAft>
                <a:spcPts val="600"/>
              </a:spcAft>
              <a:buNone/>
            </a:pPr>
            <a:r>
              <a:rPr lang="en-GB" sz="2400" noProof="1"/>
              <a:t>There are many such techniques:</a:t>
            </a:r>
          </a:p>
          <a:p>
            <a:pPr>
              <a:lnSpc>
                <a:spcPct val="100000"/>
              </a:lnSpc>
              <a:spcBef>
                <a:spcPts val="400"/>
              </a:spcBef>
            </a:pPr>
            <a:r>
              <a:rPr lang="en-GB" sz="1800" noProof="1"/>
              <a:t>Michie et al (2015) identified </a:t>
            </a:r>
            <a:r>
              <a:rPr lang="en-GB" sz="1800" b="1" noProof="1">
                <a:solidFill>
                  <a:schemeClr val="accent4"/>
                </a:solidFill>
              </a:rPr>
              <a:t>93 behavioural change techniques.</a:t>
            </a:r>
          </a:p>
          <a:p>
            <a:pPr>
              <a:lnSpc>
                <a:spcPct val="100000"/>
              </a:lnSpc>
              <a:spcBef>
                <a:spcPts val="400"/>
              </a:spcBef>
            </a:pPr>
            <a:r>
              <a:rPr lang="en-GB" sz="1800" noProof="1"/>
              <a:t>Kok et al (2016) catalogued </a:t>
            </a:r>
            <a:r>
              <a:rPr lang="en-GB" sz="1800" b="1" noProof="1">
                <a:solidFill>
                  <a:schemeClr val="accent4"/>
                </a:solidFill>
              </a:rPr>
              <a:t>99 behavioural change techniques.</a:t>
            </a:r>
          </a:p>
          <a:p>
            <a:pPr>
              <a:lnSpc>
                <a:spcPct val="100000"/>
              </a:lnSpc>
              <a:spcBef>
                <a:spcPts val="400"/>
              </a:spcBef>
            </a:pPr>
            <a:r>
              <a:rPr lang="en-GB" sz="1800" noProof="1"/>
              <a:t>Knittle et al (2020) identified </a:t>
            </a:r>
            <a:r>
              <a:rPr lang="en-GB" sz="1800" b="1" noProof="1">
                <a:solidFill>
                  <a:schemeClr val="accent4"/>
                </a:solidFill>
              </a:rPr>
              <a:t>123 self-management behavioural change techniques.</a:t>
            </a:r>
          </a:p>
          <a:p>
            <a:pPr marL="0" indent="0">
              <a:lnSpc>
                <a:spcPct val="100000"/>
              </a:lnSpc>
              <a:spcBef>
                <a:spcPts val="1600"/>
              </a:spcBef>
              <a:buNone/>
            </a:pPr>
            <a:r>
              <a:rPr lang="en-GB" sz="2400" noProof="1"/>
              <a:t>No one technique necessarily ‘better’ than any other – it depends.</a:t>
            </a:r>
          </a:p>
          <a:p>
            <a:pPr>
              <a:lnSpc>
                <a:spcPct val="100000"/>
              </a:lnSpc>
              <a:spcBef>
                <a:spcPts val="400"/>
              </a:spcBef>
            </a:pPr>
            <a:endParaRPr lang="en-GB" sz="1800" noProof="1"/>
          </a:p>
        </p:txBody>
      </p:sp>
      <p:sp>
        <p:nvSpPr>
          <p:cNvPr id="4" name="Slide Number Placeholder 3">
            <a:extLst>
              <a:ext uri="{FF2B5EF4-FFF2-40B4-BE49-F238E27FC236}">
                <a16:creationId xmlns:a16="http://schemas.microsoft.com/office/drawing/2014/main" id="{88EC5D38-D066-8B33-23B5-544453F0FA6E}"/>
              </a:ext>
            </a:extLst>
          </p:cNvPr>
          <p:cNvSpPr>
            <a:spLocks noGrp="1"/>
          </p:cNvSpPr>
          <p:nvPr>
            <p:ph type="sldNum" sz="quarter" idx="4"/>
          </p:nvPr>
        </p:nvSpPr>
        <p:spPr/>
        <p:txBody>
          <a:bodyPr/>
          <a:lstStyle/>
          <a:p>
            <a:fld id="{B50C3C90-A77C-4D49-9515-CB7A118D6A15}" type="slidenum">
              <a:rPr lang="en-GB" smtClean="0"/>
              <a:pPr/>
              <a:t>11</a:t>
            </a:fld>
            <a:endParaRPr lang="en-GB"/>
          </a:p>
        </p:txBody>
      </p:sp>
    </p:spTree>
    <p:extLst>
      <p:ext uri="{BB962C8B-B14F-4D97-AF65-F5344CB8AC3E}">
        <p14:creationId xmlns:p14="http://schemas.microsoft.com/office/powerpoint/2010/main" val="446870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A1A20-48BC-679A-709B-150B4983E0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38916D-64C3-D1D2-38FA-E75D6A86476C}"/>
              </a:ext>
            </a:extLst>
          </p:cNvPr>
          <p:cNvSpPr>
            <a:spLocks noGrp="1"/>
          </p:cNvSpPr>
          <p:nvPr>
            <p:ph type="title"/>
          </p:nvPr>
        </p:nvSpPr>
        <p:spPr>
          <a:xfrm>
            <a:off x="426541" y="360234"/>
            <a:ext cx="10749459" cy="787908"/>
          </a:xfrm>
        </p:spPr>
        <p:txBody>
          <a:bodyPr>
            <a:normAutofit/>
          </a:bodyPr>
          <a:lstStyle/>
          <a:p>
            <a:r>
              <a:rPr lang="en-GB" noProof="1"/>
              <a:t>Behavioural change techniques:  </a:t>
            </a:r>
            <a:r>
              <a:rPr lang="en-GB" noProof="1">
                <a:solidFill>
                  <a:srgbClr val="1D71B8"/>
                </a:solidFill>
              </a:rPr>
              <a:t>Organisational behaviour management</a:t>
            </a:r>
            <a:endParaRPr lang="en-GB" b="0" baseline="30000" noProof="1">
              <a:solidFill>
                <a:schemeClr val="accent5"/>
              </a:solidFill>
            </a:endParaRPr>
          </a:p>
        </p:txBody>
      </p:sp>
      <p:sp>
        <p:nvSpPr>
          <p:cNvPr id="9" name="TextBox 8">
            <a:extLst>
              <a:ext uri="{FF2B5EF4-FFF2-40B4-BE49-F238E27FC236}">
                <a16:creationId xmlns:a16="http://schemas.microsoft.com/office/drawing/2014/main" id="{E2AEC41C-9093-3B77-1071-C30C5A86D504}"/>
              </a:ext>
            </a:extLst>
          </p:cNvPr>
          <p:cNvSpPr txBox="1"/>
          <p:nvPr/>
        </p:nvSpPr>
        <p:spPr>
          <a:xfrm>
            <a:off x="442913" y="1449388"/>
            <a:ext cx="11306175" cy="1384995"/>
          </a:xfrm>
          <a:prstGeom prst="rect">
            <a:avLst/>
          </a:prstGeom>
          <a:noFill/>
        </p:spPr>
        <p:txBody>
          <a:bodyPr wrap="square" lIns="0" tIns="0" rIns="0" bIns="0" rtlCol="0">
            <a:spAutoFit/>
          </a:bodyPr>
          <a:lstStyle/>
          <a:p>
            <a:r>
              <a:rPr lang="en-GB" noProof="1">
                <a:latin typeface="Tahoma" panose="020B0604030504040204" pitchFamily="34" charset="0"/>
                <a:ea typeface="Tahoma" panose="020B0604030504040204" pitchFamily="34" charset="0"/>
                <a:cs typeface="Tahoma" panose="020B0604030504040204" pitchFamily="34" charset="0"/>
              </a:rPr>
              <a:t>Based on the ABC (Antecdents, Behaviour, Consequences) model Organisational Behaviour Management interventions focus on changing antecedents and/or consequences. In other words, </a:t>
            </a:r>
            <a:r>
              <a:rPr lang="en-GB" b="1" noProof="1">
                <a:latin typeface="Tahoma" panose="020B0604030504040204" pitchFamily="34" charset="0"/>
                <a:ea typeface="Tahoma" panose="020B0604030504040204" pitchFamily="34" charset="0"/>
                <a:cs typeface="Tahoma" panose="020B0604030504040204" pitchFamily="34" charset="0"/>
              </a:rPr>
              <a:t>to change behaviour we can do something </a:t>
            </a:r>
            <a:r>
              <a:rPr lang="en-GB" b="1" i="1" noProof="1">
                <a:latin typeface="Tahoma" panose="020B0604030504040204" pitchFamily="34" charset="0"/>
                <a:ea typeface="Tahoma" panose="020B0604030504040204" pitchFamily="34" charset="0"/>
                <a:cs typeface="Tahoma" panose="020B0604030504040204" pitchFamily="34" charset="0"/>
              </a:rPr>
              <a:t>before </a:t>
            </a:r>
            <a:r>
              <a:rPr lang="en-GB" b="1" noProof="1">
                <a:latin typeface="Tahoma" panose="020B0604030504040204" pitchFamily="34" charset="0"/>
                <a:ea typeface="Tahoma" panose="020B0604030504040204" pitchFamily="34" charset="0"/>
                <a:cs typeface="Tahoma" panose="020B0604030504040204" pitchFamily="34" charset="0"/>
              </a:rPr>
              <a:t>people emit the behaviour (antecedents) and/or do something </a:t>
            </a:r>
            <a:r>
              <a:rPr lang="en-GB" b="1" i="1" noProof="1">
                <a:latin typeface="Tahoma" panose="020B0604030504040204" pitchFamily="34" charset="0"/>
                <a:ea typeface="Tahoma" panose="020B0604030504040204" pitchFamily="34" charset="0"/>
                <a:cs typeface="Tahoma" panose="020B0604030504040204" pitchFamily="34" charset="0"/>
              </a:rPr>
              <a:t>after </a:t>
            </a:r>
            <a:r>
              <a:rPr lang="en-GB" b="1" noProof="1">
                <a:latin typeface="Tahoma" panose="020B0604030504040204" pitchFamily="34" charset="0"/>
                <a:ea typeface="Tahoma" panose="020B0604030504040204" pitchFamily="34" charset="0"/>
                <a:cs typeface="Tahoma" panose="020B0604030504040204" pitchFamily="34" charset="0"/>
              </a:rPr>
              <a:t>the behaviour has been emitted </a:t>
            </a:r>
            <a:r>
              <a:rPr lang="en-GB" noProof="1">
                <a:latin typeface="Tahoma" panose="020B0604030504040204" pitchFamily="34" charset="0"/>
                <a:ea typeface="Tahoma" panose="020B0604030504040204" pitchFamily="34" charset="0"/>
                <a:cs typeface="Tahoma" panose="020B0604030504040204" pitchFamily="34" charset="0"/>
              </a:rPr>
              <a:t>(consequences).</a:t>
            </a:r>
          </a:p>
          <a:p>
            <a:endParaRPr lang="en-GB" noProof="1">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1F42EB55-09EA-FB94-92B2-D009EFB941F6}"/>
              </a:ext>
            </a:extLst>
          </p:cNvPr>
          <p:cNvSpPr txBox="1"/>
          <p:nvPr/>
        </p:nvSpPr>
        <p:spPr>
          <a:xfrm>
            <a:off x="758897" y="3062288"/>
            <a:ext cx="10074755" cy="3570208"/>
          </a:xfrm>
          <a:prstGeom prst="rect">
            <a:avLst/>
          </a:prstGeom>
          <a:noFill/>
        </p:spPr>
        <p:txBody>
          <a:bodyPr wrap="square" lIns="0" tIns="0" rIns="0" bIns="0" rtlCol="0">
            <a:spAutoFit/>
          </a:bodyPr>
          <a:lstStyle/>
          <a:p>
            <a:pPr lvl="0">
              <a:spcAft>
                <a:spcPts val="600"/>
              </a:spcAft>
            </a:pPr>
            <a:r>
              <a:rPr lang="en-GB" sz="2000" b="1" noProof="1">
                <a:latin typeface="Tahoma" panose="020B0604030504040204" pitchFamily="34" charset="0"/>
                <a:ea typeface="Tahoma" panose="020B0604030504040204" pitchFamily="34" charset="0"/>
                <a:cs typeface="Tahoma" panose="020B0604030504040204" pitchFamily="34" charset="0"/>
              </a:rPr>
              <a:t>Antecedents</a:t>
            </a:r>
            <a:r>
              <a:rPr lang="en-GB" sz="2000" noProof="1">
                <a:latin typeface="Tahoma" panose="020B0604030504040204" pitchFamily="34" charset="0"/>
                <a:ea typeface="Tahoma" panose="020B0604030504040204" pitchFamily="34" charset="0"/>
                <a:cs typeface="Tahoma" panose="020B0604030504040204" pitchFamily="34" charset="0"/>
              </a:rPr>
              <a:t> refers to anything that triggers a behaviour. They are not causes as such.</a:t>
            </a:r>
            <a:endParaRPr lang="en-GB" sz="2000" i="1" noProof="1">
              <a:solidFill>
                <a:schemeClr val="accent5"/>
              </a:solidFill>
              <a:latin typeface="Tahoma" panose="020B0604030504040204" pitchFamily="34" charset="0"/>
              <a:ea typeface="Tahoma" panose="020B0604030504040204" pitchFamily="34" charset="0"/>
              <a:cs typeface="Tahoma" panose="020B0604030504040204" pitchFamily="34" charset="0"/>
            </a:endParaRPr>
          </a:p>
          <a:p>
            <a:r>
              <a:rPr lang="en-GB" i="1" noProof="1">
                <a:solidFill>
                  <a:srgbClr val="1D71B8"/>
                </a:solidFill>
                <a:latin typeface="Tahoma" panose="020B0604030504040204" pitchFamily="34" charset="0"/>
                <a:ea typeface="Tahoma" panose="020B0604030504040204" pitchFamily="34" charset="0"/>
                <a:cs typeface="Tahoma" panose="020B0604030504040204" pitchFamily="34" charset="0"/>
              </a:rPr>
              <a:t>“Antecedents are stimuli in the environment that (because of their previous association with consequences) increase the likelihood that a certain response will occur… Antecedents do not literally cause behaviour… They communicates information about behaviour and its consequences.”  </a:t>
            </a:r>
            <a:br>
              <a:rPr lang="en-GB" i="1" noProof="1">
                <a:solidFill>
                  <a:schemeClr val="accent5"/>
                </a:solidFill>
                <a:latin typeface="Tahoma" panose="020B0604030504040204" pitchFamily="34" charset="0"/>
                <a:ea typeface="Tahoma" panose="020B0604030504040204" pitchFamily="34" charset="0"/>
                <a:cs typeface="Tahoma" panose="020B0604030504040204" pitchFamily="34" charset="0"/>
              </a:rPr>
            </a:br>
            <a:r>
              <a:rPr lang="en-GB" noProof="1">
                <a:latin typeface="Tahoma" panose="020B0604030504040204" pitchFamily="34" charset="0"/>
                <a:ea typeface="Tahoma" panose="020B0604030504040204" pitchFamily="34" charset="0"/>
                <a:cs typeface="Tahoma" panose="020B0604030504040204" pitchFamily="34" charset="0"/>
              </a:rPr>
              <a:t>Daniels &amp; Bailey (2014)</a:t>
            </a:r>
          </a:p>
          <a:p>
            <a:r>
              <a:rPr lang="en-GB" noProof="1">
                <a:latin typeface="Tahoma" panose="020B0604030504040204" pitchFamily="34" charset="0"/>
                <a:ea typeface="Tahoma" panose="020B0604030504040204" pitchFamily="34" charset="0"/>
                <a:cs typeface="Tahoma" panose="020B0604030504040204" pitchFamily="34" charset="0"/>
              </a:rPr>
              <a:t> </a:t>
            </a:r>
          </a:p>
          <a:p>
            <a:pPr lvl="0"/>
            <a:r>
              <a:rPr lang="en-GB" sz="2000" b="1" noProof="1">
                <a:latin typeface="Tahoma" panose="020B0604030504040204" pitchFamily="34" charset="0"/>
                <a:ea typeface="Tahoma" panose="020B0604030504040204" pitchFamily="34" charset="0"/>
                <a:cs typeface="Tahoma" panose="020B0604030504040204" pitchFamily="34" charset="0"/>
              </a:rPr>
              <a:t>Behaviour</a:t>
            </a:r>
            <a:r>
              <a:rPr lang="en-GB" sz="2000" noProof="1">
                <a:latin typeface="Tahoma" panose="020B0604030504040204" pitchFamily="34" charset="0"/>
                <a:ea typeface="Tahoma" panose="020B0604030504040204" pitchFamily="34" charset="0"/>
                <a:cs typeface="Tahoma" panose="020B0604030504040204" pitchFamily="34" charset="0"/>
              </a:rPr>
              <a:t> is an observable, measurable and specific action.</a:t>
            </a:r>
          </a:p>
          <a:p>
            <a:r>
              <a:rPr lang="en-GB" noProof="1">
                <a:latin typeface="Tahoma" panose="020B0604030504040204" pitchFamily="34" charset="0"/>
                <a:ea typeface="Tahoma" panose="020B0604030504040204" pitchFamily="34" charset="0"/>
                <a:cs typeface="Tahoma" panose="020B0604030504040204" pitchFamily="34" charset="0"/>
              </a:rPr>
              <a:t> </a:t>
            </a:r>
          </a:p>
          <a:p>
            <a:pPr lvl="0">
              <a:spcAft>
                <a:spcPts val="600"/>
              </a:spcAft>
            </a:pPr>
            <a:r>
              <a:rPr lang="en-GB" sz="2000" b="1" noProof="1">
                <a:latin typeface="Tahoma" panose="020B0604030504040204" pitchFamily="34" charset="0"/>
                <a:ea typeface="Tahoma" panose="020B0604030504040204" pitchFamily="34" charset="0"/>
                <a:cs typeface="Tahoma" panose="020B0604030504040204" pitchFamily="34" charset="0"/>
              </a:rPr>
              <a:t>Consequences</a:t>
            </a:r>
            <a:r>
              <a:rPr lang="en-GB" sz="2000" noProof="1">
                <a:latin typeface="Tahoma" panose="020B0604030504040204" pitchFamily="34" charset="0"/>
                <a:ea typeface="Tahoma" panose="020B0604030504040204" pitchFamily="34" charset="0"/>
                <a:cs typeface="Tahoma" panose="020B0604030504040204" pitchFamily="34" charset="0"/>
              </a:rPr>
              <a:t> are outcomes that occur as a result of specific behaviours. </a:t>
            </a:r>
            <a:endParaRPr lang="en-GB" sz="2000" i="1" noProof="1">
              <a:solidFill>
                <a:schemeClr val="accent5"/>
              </a:solidFill>
              <a:latin typeface="Tahoma" panose="020B0604030504040204" pitchFamily="34" charset="0"/>
              <a:ea typeface="Tahoma" panose="020B0604030504040204" pitchFamily="34" charset="0"/>
              <a:cs typeface="Tahoma" panose="020B0604030504040204" pitchFamily="34" charset="0"/>
            </a:endParaRPr>
          </a:p>
          <a:p>
            <a:r>
              <a:rPr lang="en-GB" i="1" noProof="1">
                <a:solidFill>
                  <a:srgbClr val="1D71B8"/>
                </a:solidFill>
                <a:latin typeface="Tahoma" panose="020B0604030504040204" pitchFamily="34" charset="0"/>
                <a:ea typeface="Tahoma" panose="020B0604030504040204" pitchFamily="34" charset="0"/>
                <a:cs typeface="Tahoma" panose="020B0604030504040204" pitchFamily="34" charset="0"/>
              </a:rPr>
              <a:t>“Consequences are events that follow a behaviour and change the probability that the behaviour will recur in the future.” </a:t>
            </a:r>
            <a:r>
              <a:rPr lang="en-GB" noProof="1">
                <a:latin typeface="Tahoma" panose="020B0604030504040204" pitchFamily="34" charset="0"/>
                <a:ea typeface="Tahoma" panose="020B0604030504040204" pitchFamily="34" charset="0"/>
                <a:cs typeface="Tahoma" panose="020B0604030504040204" pitchFamily="34" charset="0"/>
              </a:rPr>
              <a:t>Daniels &amp; Bailey (2014)</a:t>
            </a:r>
          </a:p>
          <a:p>
            <a:endParaRPr lang="en-GB" noProof="1">
              <a:latin typeface="Tahoma" panose="020B0604030504040204" pitchFamily="34" charset="0"/>
              <a:ea typeface="Tahoma" panose="020B0604030504040204" pitchFamily="34" charset="0"/>
              <a:cs typeface="Tahoma" panose="020B0604030504040204" pitchFamily="34" charset="0"/>
            </a:endParaRPr>
          </a:p>
        </p:txBody>
      </p:sp>
      <p:sp>
        <p:nvSpPr>
          <p:cNvPr id="11" name="Rectangle 10">
            <a:extLst>
              <a:ext uri="{FF2B5EF4-FFF2-40B4-BE49-F238E27FC236}">
                <a16:creationId xmlns:a16="http://schemas.microsoft.com/office/drawing/2014/main" id="{816D0876-692B-A8E9-654B-4859107D6030}"/>
              </a:ext>
            </a:extLst>
          </p:cNvPr>
          <p:cNvSpPr/>
          <p:nvPr/>
        </p:nvSpPr>
        <p:spPr>
          <a:xfrm>
            <a:off x="451801" y="3071467"/>
            <a:ext cx="172995" cy="1434858"/>
          </a:xfrm>
          <a:prstGeom prst="rect">
            <a:avLst/>
          </a:prstGeom>
          <a:solidFill>
            <a:srgbClr val="1D71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1">
              <a:latin typeface="Tahoma" panose="020B0604030504040204" pitchFamily="34" charset="0"/>
            </a:endParaRPr>
          </a:p>
        </p:txBody>
      </p:sp>
      <p:sp>
        <p:nvSpPr>
          <p:cNvPr id="12" name="Rectangle 11">
            <a:extLst>
              <a:ext uri="{FF2B5EF4-FFF2-40B4-BE49-F238E27FC236}">
                <a16:creationId xmlns:a16="http://schemas.microsoft.com/office/drawing/2014/main" id="{067C763F-6989-2B27-D4B4-8C3CABBB8A31}"/>
              </a:ext>
            </a:extLst>
          </p:cNvPr>
          <p:cNvSpPr/>
          <p:nvPr/>
        </p:nvSpPr>
        <p:spPr>
          <a:xfrm>
            <a:off x="451801" y="5481348"/>
            <a:ext cx="172995" cy="794385"/>
          </a:xfrm>
          <a:prstGeom prst="rect">
            <a:avLst/>
          </a:prstGeom>
          <a:solidFill>
            <a:srgbClr val="1D71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1">
              <a:latin typeface="Tahoma" panose="020B0604030504040204" pitchFamily="34" charset="0"/>
            </a:endParaRPr>
          </a:p>
        </p:txBody>
      </p:sp>
      <p:sp>
        <p:nvSpPr>
          <p:cNvPr id="13" name="Rectangle 12">
            <a:extLst>
              <a:ext uri="{FF2B5EF4-FFF2-40B4-BE49-F238E27FC236}">
                <a16:creationId xmlns:a16="http://schemas.microsoft.com/office/drawing/2014/main" id="{68C40D34-4858-E0FF-F463-FD3C14957796}"/>
              </a:ext>
            </a:extLst>
          </p:cNvPr>
          <p:cNvSpPr/>
          <p:nvPr/>
        </p:nvSpPr>
        <p:spPr>
          <a:xfrm>
            <a:off x="451801" y="4844806"/>
            <a:ext cx="172995" cy="242492"/>
          </a:xfrm>
          <a:prstGeom prst="rect">
            <a:avLst/>
          </a:prstGeom>
          <a:solidFill>
            <a:srgbClr val="1D71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1">
              <a:latin typeface="Tahoma" panose="020B0604030504040204" pitchFamily="34" charset="0"/>
            </a:endParaRPr>
          </a:p>
        </p:txBody>
      </p:sp>
      <p:sp>
        <p:nvSpPr>
          <p:cNvPr id="3" name="Slide Number Placeholder 2">
            <a:extLst>
              <a:ext uri="{FF2B5EF4-FFF2-40B4-BE49-F238E27FC236}">
                <a16:creationId xmlns:a16="http://schemas.microsoft.com/office/drawing/2014/main" id="{674E057A-814B-DAC7-EAD3-26B9F71A11CE}"/>
              </a:ext>
            </a:extLst>
          </p:cNvPr>
          <p:cNvSpPr>
            <a:spLocks noGrp="1"/>
          </p:cNvSpPr>
          <p:nvPr>
            <p:ph type="sldNum" sz="quarter" idx="4"/>
          </p:nvPr>
        </p:nvSpPr>
        <p:spPr/>
        <p:txBody>
          <a:bodyPr/>
          <a:lstStyle/>
          <a:p>
            <a:fld id="{B50C3C90-A77C-4D49-9515-CB7A118D6A15}" type="slidenum">
              <a:rPr lang="en-GB" smtClean="0"/>
              <a:pPr/>
              <a:t>12</a:t>
            </a:fld>
            <a:endParaRPr lang="en-GB"/>
          </a:p>
        </p:txBody>
      </p:sp>
    </p:spTree>
    <p:extLst>
      <p:ext uri="{BB962C8B-B14F-4D97-AF65-F5344CB8AC3E}">
        <p14:creationId xmlns:p14="http://schemas.microsoft.com/office/powerpoint/2010/main" val="3657900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5678E-5B09-B49E-2E2C-427870DC0F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D97D4B-0459-A520-99AB-654C22A226FB}"/>
              </a:ext>
            </a:extLst>
          </p:cNvPr>
          <p:cNvSpPr>
            <a:spLocks noGrp="1"/>
          </p:cNvSpPr>
          <p:nvPr>
            <p:ph type="title"/>
          </p:nvPr>
        </p:nvSpPr>
        <p:spPr>
          <a:xfrm>
            <a:off x="426541" y="360234"/>
            <a:ext cx="10749459" cy="787908"/>
          </a:xfrm>
        </p:spPr>
        <p:txBody>
          <a:bodyPr>
            <a:normAutofit/>
          </a:bodyPr>
          <a:lstStyle/>
          <a:p>
            <a:r>
              <a:rPr lang="en-GB" noProof="1"/>
              <a:t>Behavioural change techniques:  </a:t>
            </a:r>
            <a:r>
              <a:rPr lang="en-GB" noProof="1">
                <a:solidFill>
                  <a:srgbClr val="1D71B8"/>
                </a:solidFill>
              </a:rPr>
              <a:t>Organisational behaviour management</a:t>
            </a:r>
            <a:endParaRPr lang="en-GB" b="0" baseline="30000" noProof="1">
              <a:solidFill>
                <a:schemeClr val="accent5"/>
              </a:solidFill>
            </a:endParaRPr>
          </a:p>
        </p:txBody>
      </p:sp>
      <p:sp>
        <p:nvSpPr>
          <p:cNvPr id="9" name="TextBox 8">
            <a:extLst>
              <a:ext uri="{FF2B5EF4-FFF2-40B4-BE49-F238E27FC236}">
                <a16:creationId xmlns:a16="http://schemas.microsoft.com/office/drawing/2014/main" id="{14AA71EB-AA21-E4FE-E89E-17C8FFAC0D15}"/>
              </a:ext>
            </a:extLst>
          </p:cNvPr>
          <p:cNvSpPr txBox="1"/>
          <p:nvPr/>
        </p:nvSpPr>
        <p:spPr>
          <a:xfrm>
            <a:off x="442913" y="1449388"/>
            <a:ext cx="11306175" cy="276999"/>
          </a:xfrm>
          <a:prstGeom prst="rect">
            <a:avLst/>
          </a:prstGeom>
          <a:noFill/>
        </p:spPr>
        <p:txBody>
          <a:bodyPr wrap="square" lIns="0" tIns="0" rIns="0" bIns="0" rtlCol="0">
            <a:spAutoFit/>
          </a:bodyPr>
          <a:lstStyle/>
          <a:p>
            <a:r>
              <a:rPr lang="en-GB" noProof="1">
                <a:latin typeface="Tahoma" panose="020B0604030504040204" pitchFamily="34" charset="0"/>
                <a:ea typeface="Tahoma" panose="020B0604030504040204" pitchFamily="34" charset="0"/>
                <a:cs typeface="Tahoma" panose="020B0604030504040204" pitchFamily="34" charset="0"/>
              </a:rPr>
              <a:t>Examples of antecedents in the work environment:</a:t>
            </a:r>
          </a:p>
        </p:txBody>
      </p:sp>
      <p:graphicFrame>
        <p:nvGraphicFramePr>
          <p:cNvPr id="3" name="Table 2">
            <a:extLst>
              <a:ext uri="{FF2B5EF4-FFF2-40B4-BE49-F238E27FC236}">
                <a16:creationId xmlns:a16="http://schemas.microsoft.com/office/drawing/2014/main" id="{B302812D-0685-F32C-CB88-8636413BB8D6}"/>
              </a:ext>
            </a:extLst>
          </p:cNvPr>
          <p:cNvGraphicFramePr>
            <a:graphicFrameLocks noGrp="1"/>
          </p:cNvGraphicFramePr>
          <p:nvPr>
            <p:extLst>
              <p:ext uri="{D42A27DB-BD31-4B8C-83A1-F6EECF244321}">
                <p14:modId xmlns:p14="http://schemas.microsoft.com/office/powerpoint/2010/main" val="1120377403"/>
              </p:ext>
            </p:extLst>
          </p:nvPr>
        </p:nvGraphicFramePr>
        <p:xfrm>
          <a:off x="426541" y="1916113"/>
          <a:ext cx="11095321" cy="457200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961931327"/>
                    </a:ext>
                  </a:extLst>
                </a:gridCol>
                <a:gridCol w="10887041">
                  <a:extLst>
                    <a:ext uri="{9D8B030D-6E8A-4147-A177-3AD203B41FA5}">
                      <a16:colId xmlns:a16="http://schemas.microsoft.com/office/drawing/2014/main" val="2540901683"/>
                    </a:ext>
                  </a:extLst>
                </a:gridCol>
              </a:tblGrid>
              <a:tr h="584972">
                <a:tc>
                  <a:txBody>
                    <a:bodyPr/>
                    <a:lstStyle/>
                    <a:p>
                      <a:endParaRPr lang="en-GB" sz="1500" b="0" i="0" noProof="1">
                        <a:latin typeface="Tahoma" panose="020B0604030504040204" pitchFamily="34" charset="0"/>
                      </a:endParaRPr>
                    </a:p>
                  </a:txBody>
                  <a:tcPr>
                    <a:lnL w="12700" cmpd="sng">
                      <a:noFill/>
                    </a:lnL>
                    <a:lnR w="12700" cmpd="sng">
                      <a:noFill/>
                    </a:lnR>
                    <a:lnT w="12700" cmpd="sng">
                      <a:noFill/>
                    </a:lnT>
                    <a:lnB w="38100" cap="flat" cmpd="sng" algn="ctr">
                      <a:solidFill>
                        <a:srgbClr val="EEF2F4"/>
                      </a:solidFill>
                      <a:prstDash val="solid"/>
                      <a:round/>
                      <a:headEnd type="none" w="med" len="med"/>
                      <a:tailEnd type="none" w="med" len="med"/>
                    </a:lnB>
                    <a:lnTlToBr w="12700" cmpd="sng">
                      <a:noFill/>
                      <a:prstDash val="solid"/>
                    </a:lnTlToBr>
                    <a:lnBlToTr w="12700" cmpd="sng">
                      <a:noFill/>
                      <a:prstDash val="solid"/>
                    </a:lnBlToTr>
                    <a:solidFill>
                      <a:srgbClr val="1D71B8"/>
                    </a:solidFill>
                  </a:tcPr>
                </a:tc>
                <a:tc>
                  <a:txBody>
                    <a:bodyPr/>
                    <a:lstStyle/>
                    <a:p>
                      <a:pPr>
                        <a:buNone/>
                      </a:pPr>
                      <a:r>
                        <a:rPr lang="en-GB" sz="1500" b="0" i="0" noProof="1">
                          <a:solidFill>
                            <a:schemeClr val="tx1"/>
                          </a:solidFill>
                          <a:effectLst/>
                          <a:latin typeface="Tahoma" panose="020B0604030504040204" pitchFamily="34" charset="0"/>
                        </a:rPr>
                        <a:t>Organisational communications with information about goals, objectives, priorities, accountabilities, job descriptions, policies </a:t>
                      </a:r>
                      <a:br>
                        <a:rPr lang="en-GB" sz="1500" b="0" i="0" noProof="1">
                          <a:solidFill>
                            <a:schemeClr val="tx1"/>
                          </a:solidFill>
                          <a:effectLst/>
                          <a:latin typeface="Tahoma" panose="020B0604030504040204" pitchFamily="34" charset="0"/>
                        </a:rPr>
                      </a:br>
                      <a:r>
                        <a:rPr lang="en-GB" sz="1500" b="0" i="1" noProof="1">
                          <a:solidFill>
                            <a:schemeClr val="tx1"/>
                          </a:solidFill>
                          <a:effectLst/>
                          <a:latin typeface="Tahoma" panose="020B0604030504040204" pitchFamily="34" charset="0"/>
                        </a:rPr>
                        <a:t>(e.g, a list of objectives or targets for the next six months).</a:t>
                      </a:r>
                    </a:p>
                  </a:txBody>
                  <a:tcPr marL="76200" marR="76200" marT="66675" marB="76200" anchor="ctr">
                    <a:lnL w="12700" cmpd="sng">
                      <a:noFill/>
                    </a:lnL>
                    <a:lnR w="12700" cmpd="sng">
                      <a:noFill/>
                    </a:lnR>
                    <a:lnT w="12700" cmpd="sng">
                      <a:noFill/>
                    </a:lnT>
                    <a:lnB w="38100" cap="flat" cmpd="sng" algn="ctr">
                      <a:solidFill>
                        <a:srgbClr val="EEF2F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3854265"/>
                  </a:ext>
                </a:extLst>
              </a:tr>
              <a:tr h="584972">
                <a:tc>
                  <a:txBody>
                    <a:bodyPr/>
                    <a:lstStyle/>
                    <a:p>
                      <a:endParaRPr lang="en-GB" sz="1500" b="0" i="0" noProof="1">
                        <a:latin typeface="Tahoma" panose="020B0604030504040204" pitchFamily="34" charset="0"/>
                      </a:endParaRPr>
                    </a:p>
                  </a:txBody>
                  <a:tcPr>
                    <a:lnL w="12700" cmpd="sng">
                      <a:noFill/>
                    </a:lnL>
                    <a:lnR w="12700" cmpd="sng">
                      <a:noFill/>
                    </a:lnR>
                    <a:lnT w="38100" cap="flat" cmpd="sng" algn="ctr">
                      <a:solidFill>
                        <a:srgbClr val="EEF2F4"/>
                      </a:solidFill>
                      <a:prstDash val="solid"/>
                      <a:round/>
                      <a:headEnd type="none" w="med" len="med"/>
                      <a:tailEnd type="none" w="med" len="med"/>
                    </a:lnT>
                    <a:lnB w="38100" cap="flat" cmpd="sng" algn="ctr">
                      <a:solidFill>
                        <a:srgbClr val="EEF2F4"/>
                      </a:solidFill>
                      <a:prstDash val="solid"/>
                      <a:round/>
                      <a:headEnd type="none" w="med" len="med"/>
                      <a:tailEnd type="none" w="med" len="med"/>
                    </a:lnB>
                    <a:lnTlToBr w="12700" cmpd="sng">
                      <a:noFill/>
                      <a:prstDash val="solid"/>
                    </a:lnTlToBr>
                    <a:lnBlToTr w="12700" cmpd="sng">
                      <a:noFill/>
                      <a:prstDash val="solid"/>
                    </a:lnBlToTr>
                    <a:solidFill>
                      <a:srgbClr val="1D71B8"/>
                    </a:solidFill>
                  </a:tcPr>
                </a:tc>
                <a:tc>
                  <a:txBody>
                    <a:bodyPr/>
                    <a:lstStyle/>
                    <a:p>
                      <a:pPr>
                        <a:buNone/>
                      </a:pPr>
                      <a:r>
                        <a:rPr lang="en-GB" sz="1500" b="0" i="0" noProof="1">
                          <a:solidFill>
                            <a:schemeClr val="tx1"/>
                          </a:solidFill>
                          <a:effectLst/>
                          <a:latin typeface="Tahoma" panose="020B0604030504040204" pitchFamily="34" charset="0"/>
                        </a:rPr>
                        <a:t>Instructions about these communications and what they mean for behaviour shared in workshops or training </a:t>
                      </a:r>
                      <a:br>
                        <a:rPr lang="en-GB" sz="1500" b="0" i="0" noProof="1">
                          <a:solidFill>
                            <a:schemeClr val="tx1"/>
                          </a:solidFill>
                          <a:effectLst/>
                          <a:latin typeface="Tahoma" panose="020B0604030504040204" pitchFamily="34" charset="0"/>
                        </a:rPr>
                      </a:br>
                      <a:r>
                        <a:rPr lang="en-GB" sz="1500" b="0" i="1" noProof="1">
                          <a:solidFill>
                            <a:schemeClr val="tx1"/>
                          </a:solidFill>
                          <a:effectLst/>
                          <a:latin typeface="Tahoma" panose="020B0604030504040204" pitchFamily="34" charset="0"/>
                        </a:rPr>
                        <a:t>(e.g., a team discussion of how it will organize itself to meet communicated targets).</a:t>
                      </a:r>
                    </a:p>
                  </a:txBody>
                  <a:tcPr marL="76200" marR="76200" marT="66675" marB="76200" anchor="ctr">
                    <a:lnL w="12700" cmpd="sng">
                      <a:noFill/>
                    </a:lnL>
                    <a:lnR w="12700" cmpd="sng">
                      <a:noFill/>
                    </a:lnR>
                    <a:lnT w="38100" cap="flat" cmpd="sng" algn="ctr">
                      <a:solidFill>
                        <a:srgbClr val="EEF2F4"/>
                      </a:solidFill>
                      <a:prstDash val="solid"/>
                      <a:round/>
                      <a:headEnd type="none" w="med" len="med"/>
                      <a:tailEnd type="none" w="med" len="med"/>
                    </a:lnT>
                    <a:lnB w="38100" cap="flat" cmpd="sng" algn="ctr">
                      <a:solidFill>
                        <a:srgbClr val="EEF2F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1605790"/>
                  </a:ext>
                </a:extLst>
              </a:tr>
              <a:tr h="584972">
                <a:tc>
                  <a:txBody>
                    <a:bodyPr/>
                    <a:lstStyle/>
                    <a:p>
                      <a:endParaRPr lang="en-GB" sz="1500" b="0" i="0" noProof="1">
                        <a:latin typeface="Tahoma" panose="020B0604030504040204" pitchFamily="34" charset="0"/>
                      </a:endParaRPr>
                    </a:p>
                  </a:txBody>
                  <a:tcPr>
                    <a:lnL w="12700" cmpd="sng">
                      <a:noFill/>
                    </a:lnL>
                    <a:lnR w="12700" cmpd="sng">
                      <a:noFill/>
                    </a:lnR>
                    <a:lnT w="38100" cap="flat" cmpd="sng" algn="ctr">
                      <a:solidFill>
                        <a:srgbClr val="EEF2F4"/>
                      </a:solidFill>
                      <a:prstDash val="solid"/>
                      <a:round/>
                      <a:headEnd type="none" w="med" len="med"/>
                      <a:tailEnd type="none" w="med" len="med"/>
                    </a:lnT>
                    <a:lnB w="38100" cap="flat" cmpd="sng" algn="ctr">
                      <a:solidFill>
                        <a:srgbClr val="EEF2F4"/>
                      </a:solidFill>
                      <a:prstDash val="solid"/>
                      <a:round/>
                      <a:headEnd type="none" w="med" len="med"/>
                      <a:tailEnd type="none" w="med" len="med"/>
                    </a:lnB>
                    <a:lnTlToBr w="12700" cmpd="sng">
                      <a:noFill/>
                      <a:prstDash val="solid"/>
                    </a:lnTlToBr>
                    <a:lnBlToTr w="12700" cmpd="sng">
                      <a:noFill/>
                      <a:prstDash val="solid"/>
                    </a:lnBlToTr>
                    <a:solidFill>
                      <a:srgbClr val="1D71B8"/>
                    </a:solidFill>
                  </a:tcPr>
                </a:tc>
                <a:tc>
                  <a:txBody>
                    <a:bodyPr/>
                    <a:lstStyle/>
                    <a:p>
                      <a:pPr>
                        <a:buNone/>
                      </a:pPr>
                      <a:r>
                        <a:rPr lang="en-GB" sz="1500" b="0" i="0" noProof="1">
                          <a:solidFill>
                            <a:schemeClr val="tx1"/>
                          </a:solidFill>
                          <a:effectLst/>
                          <a:latin typeface="Tahoma" panose="020B0604030504040204" pitchFamily="34" charset="0"/>
                        </a:rPr>
                        <a:t>Instructions and requests from line managers, coworkers and customers </a:t>
                      </a:r>
                      <a:br>
                        <a:rPr lang="en-GB" sz="1500" b="0" i="0" noProof="1">
                          <a:solidFill>
                            <a:schemeClr val="tx1"/>
                          </a:solidFill>
                          <a:effectLst/>
                          <a:latin typeface="Tahoma" panose="020B0604030504040204" pitchFamily="34" charset="0"/>
                        </a:rPr>
                      </a:br>
                      <a:r>
                        <a:rPr lang="en-GB" sz="1500" b="0" i="1" noProof="1">
                          <a:solidFill>
                            <a:schemeClr val="tx1"/>
                          </a:solidFill>
                          <a:effectLst/>
                          <a:latin typeface="Tahoma" panose="020B0604030504040204" pitchFamily="34" charset="0"/>
                        </a:rPr>
                        <a:t>(e.g., a client asks if you can extend the scope of an on-going project).</a:t>
                      </a:r>
                    </a:p>
                  </a:txBody>
                  <a:tcPr marL="76200" marR="76200" marT="66675" marB="76200" anchor="ctr">
                    <a:lnL w="12700" cmpd="sng">
                      <a:noFill/>
                    </a:lnL>
                    <a:lnR w="12700" cmpd="sng">
                      <a:noFill/>
                    </a:lnR>
                    <a:lnT w="38100" cap="flat" cmpd="sng" algn="ctr">
                      <a:solidFill>
                        <a:srgbClr val="EEF2F4"/>
                      </a:solidFill>
                      <a:prstDash val="solid"/>
                      <a:round/>
                      <a:headEnd type="none" w="med" len="med"/>
                      <a:tailEnd type="none" w="med" len="med"/>
                    </a:lnT>
                    <a:lnB w="38100" cap="flat" cmpd="sng" algn="ctr">
                      <a:solidFill>
                        <a:srgbClr val="EEF2F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94180404"/>
                  </a:ext>
                </a:extLst>
              </a:tr>
              <a:tr h="362125">
                <a:tc>
                  <a:txBody>
                    <a:bodyPr/>
                    <a:lstStyle/>
                    <a:p>
                      <a:endParaRPr lang="en-GB" sz="1500" b="0" i="0" noProof="1">
                        <a:latin typeface="Tahoma" panose="020B0604030504040204" pitchFamily="34" charset="0"/>
                      </a:endParaRPr>
                    </a:p>
                  </a:txBody>
                  <a:tcPr>
                    <a:lnL w="12700" cmpd="sng">
                      <a:noFill/>
                    </a:lnL>
                    <a:lnR w="12700" cmpd="sng">
                      <a:noFill/>
                    </a:lnR>
                    <a:lnT w="38100" cap="flat" cmpd="sng" algn="ctr">
                      <a:solidFill>
                        <a:srgbClr val="EEF2F4"/>
                      </a:solidFill>
                      <a:prstDash val="solid"/>
                      <a:round/>
                      <a:headEnd type="none" w="med" len="med"/>
                      <a:tailEnd type="none" w="med" len="med"/>
                    </a:lnT>
                    <a:lnB w="38100" cap="flat" cmpd="sng" algn="ctr">
                      <a:solidFill>
                        <a:srgbClr val="EEF2F4"/>
                      </a:solidFill>
                      <a:prstDash val="solid"/>
                      <a:round/>
                      <a:headEnd type="none" w="med" len="med"/>
                      <a:tailEnd type="none" w="med" len="med"/>
                    </a:lnB>
                    <a:lnTlToBr w="12700" cmpd="sng">
                      <a:noFill/>
                      <a:prstDash val="solid"/>
                    </a:lnTlToBr>
                    <a:lnBlToTr w="12700" cmpd="sng">
                      <a:noFill/>
                      <a:prstDash val="solid"/>
                    </a:lnBlToTr>
                    <a:solidFill>
                      <a:srgbClr val="1D71B8"/>
                    </a:solidFill>
                  </a:tcPr>
                </a:tc>
                <a:tc>
                  <a:txBody>
                    <a:bodyPr/>
                    <a:lstStyle/>
                    <a:p>
                      <a:pPr>
                        <a:buNone/>
                      </a:pPr>
                      <a:r>
                        <a:rPr lang="en-GB" sz="1500" b="0" i="0" noProof="1">
                          <a:solidFill>
                            <a:schemeClr val="tx1"/>
                          </a:solidFill>
                          <a:effectLst/>
                          <a:latin typeface="Tahoma" panose="020B0604030504040204" pitchFamily="34" charset="0"/>
                        </a:rPr>
                        <a:t>Agreements and contracts </a:t>
                      </a:r>
                      <a:r>
                        <a:rPr lang="en-GB" sz="1500" b="0" i="1" noProof="1">
                          <a:solidFill>
                            <a:schemeClr val="tx1"/>
                          </a:solidFill>
                          <a:effectLst/>
                          <a:latin typeface="Tahoma" panose="020B0604030504040204" pitchFamily="34" charset="0"/>
                        </a:rPr>
                        <a:t>(e.g., a detailed service level agreement)</a:t>
                      </a:r>
                    </a:p>
                  </a:txBody>
                  <a:tcPr marL="76200" marR="76200" marT="66675" marB="76200" anchor="ctr">
                    <a:lnL w="12700" cmpd="sng">
                      <a:noFill/>
                    </a:lnL>
                    <a:lnR w="12700" cmpd="sng">
                      <a:noFill/>
                    </a:lnR>
                    <a:lnT w="38100" cap="flat" cmpd="sng" algn="ctr">
                      <a:solidFill>
                        <a:srgbClr val="EEF2F4"/>
                      </a:solidFill>
                      <a:prstDash val="solid"/>
                      <a:round/>
                      <a:headEnd type="none" w="med" len="med"/>
                      <a:tailEnd type="none" w="med" len="med"/>
                    </a:lnT>
                    <a:lnB w="38100" cap="flat" cmpd="sng" algn="ctr">
                      <a:solidFill>
                        <a:srgbClr val="EEF2F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63354659"/>
                  </a:ext>
                </a:extLst>
              </a:tr>
              <a:tr h="584972">
                <a:tc>
                  <a:txBody>
                    <a:bodyPr/>
                    <a:lstStyle/>
                    <a:p>
                      <a:endParaRPr lang="en-GB" sz="1500" b="0" i="0" noProof="1">
                        <a:latin typeface="Tahoma" panose="020B0604030504040204" pitchFamily="34" charset="0"/>
                      </a:endParaRPr>
                    </a:p>
                  </a:txBody>
                  <a:tcPr>
                    <a:lnL w="12700" cmpd="sng">
                      <a:noFill/>
                    </a:lnL>
                    <a:lnR w="12700" cmpd="sng">
                      <a:noFill/>
                    </a:lnR>
                    <a:lnT w="38100" cap="flat" cmpd="sng" algn="ctr">
                      <a:solidFill>
                        <a:srgbClr val="EEF2F4"/>
                      </a:solidFill>
                      <a:prstDash val="solid"/>
                      <a:round/>
                      <a:headEnd type="none" w="med" len="med"/>
                      <a:tailEnd type="none" w="med" len="med"/>
                    </a:lnT>
                    <a:lnB w="38100" cap="flat" cmpd="sng" algn="ctr">
                      <a:solidFill>
                        <a:srgbClr val="EEF2F4"/>
                      </a:solidFill>
                      <a:prstDash val="solid"/>
                      <a:round/>
                      <a:headEnd type="none" w="med" len="med"/>
                      <a:tailEnd type="none" w="med" len="med"/>
                    </a:lnB>
                    <a:lnTlToBr w="12700" cmpd="sng">
                      <a:noFill/>
                      <a:prstDash val="solid"/>
                    </a:lnTlToBr>
                    <a:lnBlToTr w="12700" cmpd="sng">
                      <a:noFill/>
                      <a:prstDash val="solid"/>
                    </a:lnBlToTr>
                    <a:solidFill>
                      <a:srgbClr val="1D71B8"/>
                    </a:solidFill>
                  </a:tcPr>
                </a:tc>
                <a:tc>
                  <a:txBody>
                    <a:bodyPr/>
                    <a:lstStyle/>
                    <a:p>
                      <a:pPr>
                        <a:buNone/>
                      </a:pPr>
                      <a:r>
                        <a:rPr lang="en-GB" sz="1500" b="0" i="0" noProof="1">
                          <a:solidFill>
                            <a:schemeClr val="tx1"/>
                          </a:solidFill>
                          <a:effectLst/>
                          <a:latin typeface="Tahoma" panose="020B0604030504040204" pitchFamily="34" charset="0"/>
                        </a:rPr>
                        <a:t>Representation of procedures such as checklists, standards, rules, flowcharts, colour coding, scripts </a:t>
                      </a:r>
                      <a:br>
                        <a:rPr lang="en-GB" sz="1500" b="0" i="0" noProof="1">
                          <a:solidFill>
                            <a:schemeClr val="tx1"/>
                          </a:solidFill>
                          <a:effectLst/>
                          <a:latin typeface="Tahoma" panose="020B0604030504040204" pitchFamily="34" charset="0"/>
                        </a:rPr>
                      </a:br>
                      <a:r>
                        <a:rPr lang="en-GB" sz="1500" b="0" i="1" noProof="1">
                          <a:solidFill>
                            <a:schemeClr val="tx1"/>
                          </a:solidFill>
                          <a:effectLst/>
                          <a:latin typeface="Tahoma" panose="020B0604030504040204" pitchFamily="34" charset="0"/>
                        </a:rPr>
                        <a:t>(e.g., room-cleaning checklists used in hotels).</a:t>
                      </a:r>
                    </a:p>
                  </a:txBody>
                  <a:tcPr marL="76200" marR="76200" marT="66675" marB="76200" anchor="ctr">
                    <a:lnL w="12700" cmpd="sng">
                      <a:noFill/>
                    </a:lnL>
                    <a:lnR w="12700" cmpd="sng">
                      <a:noFill/>
                    </a:lnR>
                    <a:lnT w="38100" cap="flat" cmpd="sng" algn="ctr">
                      <a:solidFill>
                        <a:srgbClr val="EEF2F4"/>
                      </a:solidFill>
                      <a:prstDash val="solid"/>
                      <a:round/>
                      <a:headEnd type="none" w="med" len="med"/>
                      <a:tailEnd type="none" w="med" len="med"/>
                    </a:lnT>
                    <a:lnB w="38100" cap="flat" cmpd="sng" algn="ctr">
                      <a:solidFill>
                        <a:srgbClr val="EEF2F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79982098"/>
                  </a:ext>
                </a:extLst>
              </a:tr>
              <a:tr h="584972">
                <a:tc>
                  <a:txBody>
                    <a:bodyPr/>
                    <a:lstStyle/>
                    <a:p>
                      <a:endParaRPr lang="en-GB" sz="1500" b="0" i="0" noProof="1">
                        <a:latin typeface="Tahoma" panose="020B0604030504040204" pitchFamily="34" charset="0"/>
                      </a:endParaRPr>
                    </a:p>
                  </a:txBody>
                  <a:tcPr>
                    <a:lnL w="12700" cmpd="sng">
                      <a:noFill/>
                    </a:lnL>
                    <a:lnR w="12700" cmpd="sng">
                      <a:noFill/>
                    </a:lnR>
                    <a:lnT w="38100" cap="flat" cmpd="sng" algn="ctr">
                      <a:solidFill>
                        <a:srgbClr val="EEF2F4"/>
                      </a:solidFill>
                      <a:prstDash val="solid"/>
                      <a:round/>
                      <a:headEnd type="none" w="med" len="med"/>
                      <a:tailEnd type="none" w="med" len="med"/>
                    </a:lnT>
                    <a:lnB w="38100" cap="flat" cmpd="sng" algn="ctr">
                      <a:solidFill>
                        <a:srgbClr val="EEF2F4"/>
                      </a:solidFill>
                      <a:prstDash val="solid"/>
                      <a:round/>
                      <a:headEnd type="none" w="med" len="med"/>
                      <a:tailEnd type="none" w="med" len="med"/>
                    </a:lnB>
                    <a:lnTlToBr w="12700" cmpd="sng">
                      <a:noFill/>
                      <a:prstDash val="solid"/>
                    </a:lnTlToBr>
                    <a:lnBlToTr w="12700" cmpd="sng">
                      <a:noFill/>
                      <a:prstDash val="solid"/>
                    </a:lnBlToTr>
                    <a:solidFill>
                      <a:srgbClr val="1D71B8"/>
                    </a:solidFill>
                  </a:tcPr>
                </a:tc>
                <a:tc>
                  <a:txBody>
                    <a:bodyPr/>
                    <a:lstStyle/>
                    <a:p>
                      <a:pPr>
                        <a:buNone/>
                      </a:pPr>
                      <a:r>
                        <a:rPr lang="en-GB" sz="1500" b="0" i="0" noProof="1">
                          <a:solidFill>
                            <a:schemeClr val="tx1"/>
                          </a:solidFill>
                          <a:effectLst/>
                          <a:latin typeface="Tahoma" panose="020B0604030504040204" pitchFamily="34" charset="0"/>
                        </a:rPr>
                        <a:t>Resources including tools, materials, physical working conditions, physical layout </a:t>
                      </a:r>
                      <a:br>
                        <a:rPr lang="en-GB" sz="1500" b="0" i="0" noProof="1">
                          <a:solidFill>
                            <a:schemeClr val="tx1"/>
                          </a:solidFill>
                          <a:effectLst/>
                          <a:latin typeface="Tahoma" panose="020B0604030504040204" pitchFamily="34" charset="0"/>
                        </a:rPr>
                      </a:br>
                      <a:r>
                        <a:rPr lang="en-GB" sz="1500" b="0" i="1" noProof="1">
                          <a:solidFill>
                            <a:schemeClr val="tx1"/>
                          </a:solidFill>
                          <a:effectLst/>
                          <a:latin typeface="Tahoma" panose="020B0604030504040204" pitchFamily="34" charset="0"/>
                        </a:rPr>
                        <a:t>(e.g., automated reminders from project management software/app).</a:t>
                      </a:r>
                    </a:p>
                  </a:txBody>
                  <a:tcPr marL="76200" marR="76200" marT="66675" marB="76200" anchor="ctr">
                    <a:lnL w="12700" cmpd="sng">
                      <a:noFill/>
                    </a:lnL>
                    <a:lnR w="12700" cmpd="sng">
                      <a:noFill/>
                    </a:lnR>
                    <a:lnT w="38100" cap="flat" cmpd="sng" algn="ctr">
                      <a:solidFill>
                        <a:srgbClr val="EEF2F4"/>
                      </a:solidFill>
                      <a:prstDash val="solid"/>
                      <a:round/>
                      <a:headEnd type="none" w="med" len="med"/>
                      <a:tailEnd type="none" w="med" len="med"/>
                    </a:lnT>
                    <a:lnB w="38100" cap="flat" cmpd="sng" algn="ctr">
                      <a:solidFill>
                        <a:srgbClr val="EEF2F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2021615"/>
                  </a:ext>
                </a:extLst>
              </a:tr>
              <a:tr h="584972">
                <a:tc>
                  <a:txBody>
                    <a:bodyPr/>
                    <a:lstStyle/>
                    <a:p>
                      <a:endParaRPr lang="en-GB" sz="1500" b="0" i="0" noProof="1">
                        <a:latin typeface="Tahoma" panose="020B0604030504040204" pitchFamily="34" charset="0"/>
                      </a:endParaRPr>
                    </a:p>
                  </a:txBody>
                  <a:tcPr>
                    <a:lnL w="12700" cmpd="sng">
                      <a:noFill/>
                    </a:lnL>
                    <a:lnR w="12700" cmpd="sng">
                      <a:noFill/>
                    </a:lnR>
                    <a:lnT w="38100" cap="flat" cmpd="sng" algn="ctr">
                      <a:solidFill>
                        <a:srgbClr val="EEF2F4"/>
                      </a:solidFill>
                      <a:prstDash val="solid"/>
                      <a:round/>
                      <a:headEnd type="none" w="med" len="med"/>
                      <a:tailEnd type="none" w="med" len="med"/>
                    </a:lnT>
                    <a:lnB w="38100" cap="flat" cmpd="sng" algn="ctr">
                      <a:solidFill>
                        <a:srgbClr val="EEF2F4"/>
                      </a:solidFill>
                      <a:prstDash val="solid"/>
                      <a:round/>
                      <a:headEnd type="none" w="med" len="med"/>
                      <a:tailEnd type="none" w="med" len="med"/>
                    </a:lnB>
                    <a:lnTlToBr w="12700" cmpd="sng">
                      <a:noFill/>
                      <a:prstDash val="solid"/>
                    </a:lnTlToBr>
                    <a:lnBlToTr w="12700" cmpd="sng">
                      <a:noFill/>
                      <a:prstDash val="solid"/>
                    </a:lnBlToTr>
                    <a:solidFill>
                      <a:srgbClr val="1D71B8"/>
                    </a:solidFill>
                  </a:tcPr>
                </a:tc>
                <a:tc>
                  <a:txBody>
                    <a:bodyPr/>
                    <a:lstStyle/>
                    <a:p>
                      <a:pPr>
                        <a:buNone/>
                      </a:pPr>
                      <a:r>
                        <a:rPr lang="en-GB" sz="1500" b="0" i="0" noProof="1">
                          <a:solidFill>
                            <a:schemeClr val="tx1"/>
                          </a:solidFill>
                          <a:effectLst/>
                          <a:latin typeface="Tahoma" panose="020B0604030504040204" pitchFamily="34" charset="0"/>
                        </a:rPr>
                        <a:t>Behaviour of others which may result in modelling or engaging in an opposite behaviour </a:t>
                      </a:r>
                      <a:r>
                        <a:rPr lang="en-GB" sz="1500" b="0" i="1" noProof="1">
                          <a:solidFill>
                            <a:schemeClr val="tx1"/>
                          </a:solidFill>
                          <a:effectLst/>
                          <a:latin typeface="Tahoma" panose="020B0604030504040204" pitchFamily="34" charset="0"/>
                        </a:rPr>
                        <a:t>(e.g., arriving early for meetings if coworkers do it or observing someone making a mess in a shared kitchen prompts you to be tidy).</a:t>
                      </a:r>
                    </a:p>
                  </a:txBody>
                  <a:tcPr marL="76200" marR="76200" marT="66675" marB="76200" anchor="ctr">
                    <a:lnL w="12700" cmpd="sng">
                      <a:noFill/>
                    </a:lnL>
                    <a:lnR w="12700" cmpd="sng">
                      <a:noFill/>
                    </a:lnR>
                    <a:lnT w="38100" cap="flat" cmpd="sng" algn="ctr">
                      <a:solidFill>
                        <a:srgbClr val="EEF2F4"/>
                      </a:solidFill>
                      <a:prstDash val="solid"/>
                      <a:round/>
                      <a:headEnd type="none" w="med" len="med"/>
                      <a:tailEnd type="none" w="med" len="med"/>
                    </a:lnT>
                    <a:lnB w="38100" cap="flat" cmpd="sng" algn="ctr">
                      <a:solidFill>
                        <a:srgbClr val="EEF2F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72202928"/>
                  </a:ext>
                </a:extLst>
              </a:tr>
              <a:tr h="584972">
                <a:tc>
                  <a:txBody>
                    <a:bodyPr/>
                    <a:lstStyle/>
                    <a:p>
                      <a:endParaRPr lang="en-GB" sz="1500" b="0" i="0" noProof="1">
                        <a:latin typeface="Tahoma" panose="020B0604030504040204" pitchFamily="34" charset="0"/>
                      </a:endParaRPr>
                    </a:p>
                  </a:txBody>
                  <a:tcPr>
                    <a:lnT w="38100" cap="flat" cmpd="sng" algn="ctr">
                      <a:solidFill>
                        <a:srgbClr val="EEF2F4"/>
                      </a:solidFill>
                      <a:prstDash val="solid"/>
                      <a:round/>
                      <a:headEnd type="none" w="med" len="med"/>
                      <a:tailEnd type="none" w="med" len="med"/>
                    </a:lnT>
                    <a:solidFill>
                      <a:srgbClr val="1D71B8"/>
                    </a:solidFill>
                  </a:tcPr>
                </a:tc>
                <a:tc>
                  <a:txBody>
                    <a:bodyPr/>
                    <a:lstStyle/>
                    <a:p>
                      <a:pPr>
                        <a:buNone/>
                      </a:pPr>
                      <a:r>
                        <a:rPr lang="en-GB" sz="1500" b="0" i="0" noProof="1">
                          <a:effectLst/>
                          <a:latin typeface="Tahoma" panose="020B0604030504040204" pitchFamily="34" charset="0"/>
                        </a:rPr>
                        <a:t>Self-managed antecedents such as self-talk, physical states, mental images </a:t>
                      </a:r>
                      <a:br>
                        <a:rPr lang="en-GB" sz="1500" b="0" i="0" noProof="1">
                          <a:effectLst/>
                          <a:latin typeface="Tahoma" panose="020B0604030504040204" pitchFamily="34" charset="0"/>
                        </a:rPr>
                      </a:br>
                      <a:r>
                        <a:rPr lang="en-GB" sz="1500" b="0" i="1" noProof="1">
                          <a:effectLst/>
                          <a:latin typeface="Tahoma" panose="020B0604030504040204" pitchFamily="34" charset="0"/>
                        </a:rPr>
                        <a:t>(e.g., visualising a completed report that you’ve almost finished).</a:t>
                      </a:r>
                    </a:p>
                  </a:txBody>
                  <a:tcPr marL="76200" marR="76200" marT="66675" marB="76200" anchor="ctr">
                    <a:lnT w="38100" cap="flat" cmpd="sng" algn="ctr">
                      <a:solidFill>
                        <a:srgbClr val="EEF2F4"/>
                      </a:solidFill>
                      <a:prstDash val="solid"/>
                      <a:round/>
                      <a:headEnd type="none" w="med" len="med"/>
                      <a:tailEnd type="none" w="med" len="med"/>
                    </a:lnT>
                    <a:solidFill>
                      <a:schemeClr val="bg1"/>
                    </a:solidFill>
                  </a:tcPr>
                </a:tc>
                <a:extLst>
                  <a:ext uri="{0D108BD9-81ED-4DB2-BD59-A6C34878D82A}">
                    <a16:rowId xmlns:a16="http://schemas.microsoft.com/office/drawing/2014/main" val="628015996"/>
                  </a:ext>
                </a:extLst>
              </a:tr>
            </a:tbl>
          </a:graphicData>
        </a:graphic>
      </p:graphicFrame>
      <p:sp>
        <p:nvSpPr>
          <p:cNvPr id="4" name="Slide Number Placeholder 3">
            <a:extLst>
              <a:ext uri="{FF2B5EF4-FFF2-40B4-BE49-F238E27FC236}">
                <a16:creationId xmlns:a16="http://schemas.microsoft.com/office/drawing/2014/main" id="{F5BEEB0F-8D75-69F5-C7CC-5ED742BE32AF}"/>
              </a:ext>
            </a:extLst>
          </p:cNvPr>
          <p:cNvSpPr>
            <a:spLocks noGrp="1"/>
          </p:cNvSpPr>
          <p:nvPr>
            <p:ph type="sldNum" sz="quarter" idx="4"/>
          </p:nvPr>
        </p:nvSpPr>
        <p:spPr/>
        <p:txBody>
          <a:bodyPr/>
          <a:lstStyle/>
          <a:p>
            <a:fld id="{B50C3C90-A77C-4D49-9515-CB7A118D6A15}" type="slidenum">
              <a:rPr lang="en-GB" smtClean="0"/>
              <a:pPr/>
              <a:t>13</a:t>
            </a:fld>
            <a:endParaRPr lang="en-GB"/>
          </a:p>
        </p:txBody>
      </p:sp>
    </p:spTree>
    <p:extLst>
      <p:ext uri="{BB962C8B-B14F-4D97-AF65-F5344CB8AC3E}">
        <p14:creationId xmlns:p14="http://schemas.microsoft.com/office/powerpoint/2010/main" val="973529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332F3-5A3E-D83D-1761-073D0C3B00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C33708-B901-3D19-B6B1-99FDA402A97D}"/>
              </a:ext>
            </a:extLst>
          </p:cNvPr>
          <p:cNvSpPr>
            <a:spLocks noGrp="1"/>
          </p:cNvSpPr>
          <p:nvPr>
            <p:ph type="title"/>
          </p:nvPr>
        </p:nvSpPr>
        <p:spPr>
          <a:xfrm>
            <a:off x="426541" y="360234"/>
            <a:ext cx="10749459" cy="787908"/>
          </a:xfrm>
        </p:spPr>
        <p:txBody>
          <a:bodyPr>
            <a:normAutofit/>
          </a:bodyPr>
          <a:lstStyle/>
          <a:p>
            <a:r>
              <a:rPr lang="en-GB" noProof="1"/>
              <a:t>Behavioural change techniques:  </a:t>
            </a:r>
            <a:r>
              <a:rPr lang="en-GB" noProof="1">
                <a:solidFill>
                  <a:srgbClr val="1D71B8"/>
                </a:solidFill>
              </a:rPr>
              <a:t>Organisational behaviour management</a:t>
            </a:r>
            <a:endParaRPr lang="en-GB" b="0" baseline="30000" noProof="1">
              <a:solidFill>
                <a:schemeClr val="accent5"/>
              </a:solidFill>
            </a:endParaRPr>
          </a:p>
        </p:txBody>
      </p:sp>
      <p:sp>
        <p:nvSpPr>
          <p:cNvPr id="9" name="TextBox 8">
            <a:extLst>
              <a:ext uri="{FF2B5EF4-FFF2-40B4-BE49-F238E27FC236}">
                <a16:creationId xmlns:a16="http://schemas.microsoft.com/office/drawing/2014/main" id="{2B6732C6-7CC1-1F0F-414E-4BF8CBD02065}"/>
              </a:ext>
            </a:extLst>
          </p:cNvPr>
          <p:cNvSpPr txBox="1"/>
          <p:nvPr/>
        </p:nvSpPr>
        <p:spPr>
          <a:xfrm>
            <a:off x="442913" y="1449388"/>
            <a:ext cx="11306175" cy="276999"/>
          </a:xfrm>
          <a:prstGeom prst="rect">
            <a:avLst/>
          </a:prstGeom>
          <a:noFill/>
        </p:spPr>
        <p:txBody>
          <a:bodyPr wrap="square" lIns="0" tIns="0" rIns="0" bIns="0" rtlCol="0">
            <a:spAutoFit/>
          </a:bodyPr>
          <a:lstStyle/>
          <a:p>
            <a:r>
              <a:rPr lang="en-GB" noProof="1">
                <a:latin typeface="Tahoma" panose="020B0604030504040204" pitchFamily="34" charset="0"/>
                <a:ea typeface="Tahoma" panose="020B0604030504040204" pitchFamily="34" charset="0"/>
                <a:cs typeface="Tahoma" panose="020B0604030504040204" pitchFamily="34" charset="0"/>
              </a:rPr>
              <a:t>Four main categories or types of consequences. </a:t>
            </a:r>
          </a:p>
        </p:txBody>
      </p:sp>
      <p:graphicFrame>
        <p:nvGraphicFramePr>
          <p:cNvPr id="4" name="Table 3">
            <a:extLst>
              <a:ext uri="{FF2B5EF4-FFF2-40B4-BE49-F238E27FC236}">
                <a16:creationId xmlns:a16="http://schemas.microsoft.com/office/drawing/2014/main" id="{85D39CA1-782B-B3FF-E268-010E3A3E73FB}"/>
              </a:ext>
            </a:extLst>
          </p:cNvPr>
          <p:cNvGraphicFramePr>
            <a:graphicFrameLocks noGrp="1"/>
          </p:cNvGraphicFramePr>
          <p:nvPr/>
        </p:nvGraphicFramePr>
        <p:xfrm>
          <a:off x="426541" y="1916113"/>
          <a:ext cx="11306176" cy="3800040"/>
        </p:xfrm>
        <a:graphic>
          <a:graphicData uri="http://schemas.openxmlformats.org/drawingml/2006/table">
            <a:tbl>
              <a:tblPr firstRow="1" bandRow="1">
                <a:tableStyleId>{5C22544A-7EE6-4342-B048-85BDC9FD1C3A}</a:tableStyleId>
              </a:tblPr>
              <a:tblGrid>
                <a:gridCol w="2826544">
                  <a:extLst>
                    <a:ext uri="{9D8B030D-6E8A-4147-A177-3AD203B41FA5}">
                      <a16:colId xmlns:a16="http://schemas.microsoft.com/office/drawing/2014/main" val="3367487045"/>
                    </a:ext>
                  </a:extLst>
                </a:gridCol>
                <a:gridCol w="2826544">
                  <a:extLst>
                    <a:ext uri="{9D8B030D-6E8A-4147-A177-3AD203B41FA5}">
                      <a16:colId xmlns:a16="http://schemas.microsoft.com/office/drawing/2014/main" val="2183059510"/>
                    </a:ext>
                  </a:extLst>
                </a:gridCol>
                <a:gridCol w="2826544">
                  <a:extLst>
                    <a:ext uri="{9D8B030D-6E8A-4147-A177-3AD203B41FA5}">
                      <a16:colId xmlns:a16="http://schemas.microsoft.com/office/drawing/2014/main" val="561669424"/>
                    </a:ext>
                  </a:extLst>
                </a:gridCol>
                <a:gridCol w="2826544">
                  <a:extLst>
                    <a:ext uri="{9D8B030D-6E8A-4147-A177-3AD203B41FA5}">
                      <a16:colId xmlns:a16="http://schemas.microsoft.com/office/drawing/2014/main" val="3320125283"/>
                    </a:ext>
                  </a:extLst>
                </a:gridCol>
              </a:tblGrid>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1" kern="1200" noProof="1">
                          <a:solidFill>
                            <a:schemeClr val="lt1"/>
                          </a:solidFill>
                          <a:effectLst/>
                          <a:latin typeface="Tahoma" panose="020B0604030504040204" pitchFamily="34" charset="0"/>
                          <a:ea typeface="Tahoma" panose="020B0604030504040204" pitchFamily="34" charset="0"/>
                          <a:cs typeface="Tahoma" panose="020B0604030504040204" pitchFamily="34" charset="0"/>
                        </a:rPr>
                        <a:t>Consequences that increase behaviour</a:t>
                      </a:r>
                      <a:endParaRPr lang="en-GB" sz="1800" b="1" kern="1200" noProof="1">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108000" marR="108000" marT="108000" marB="108000">
                    <a:lnL w="38100" cap="flat" cmpd="sng" algn="ctr">
                      <a:noFill/>
                      <a:prstDash val="solid"/>
                      <a:round/>
                      <a:headEnd type="none" w="med" len="med"/>
                      <a:tailEnd type="none" w="med" len="med"/>
                    </a:lnL>
                    <a:lnR w="38100" cap="flat" cmpd="sng" algn="ctr">
                      <a:solidFill>
                        <a:srgbClr val="EEF2F4"/>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1D71B8"/>
                    </a:solidFill>
                  </a:tcPr>
                </a:tc>
                <a:tc hMerge="1">
                  <a:txBody>
                    <a:bodyPr/>
                    <a:lstStyle/>
                    <a:p>
                      <a:endParaRPr 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1" kern="1200" noProof="1">
                          <a:solidFill>
                            <a:schemeClr val="tx1"/>
                          </a:solidFill>
                          <a:effectLst/>
                          <a:latin typeface="Tahoma" panose="020B0604030504040204" pitchFamily="34" charset="0"/>
                          <a:ea typeface="Tahoma" panose="020B0604030504040204" pitchFamily="34" charset="0"/>
                          <a:cs typeface="Tahoma" panose="020B0604030504040204" pitchFamily="34" charset="0"/>
                        </a:rPr>
                        <a:t>Consequences that decrease behaviour</a:t>
                      </a:r>
                      <a:endParaRPr lang="en-GB" sz="1800" b="1" kern="1200" noProof="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180000" marR="108000" marT="108000" marB="108000">
                    <a:lnL w="38100" cap="flat" cmpd="sng" algn="ctr">
                      <a:solidFill>
                        <a:srgbClr val="EEF2F4"/>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US"/>
                    </a:p>
                  </a:txBody>
                  <a:tcPr/>
                </a:tc>
                <a:extLst>
                  <a:ext uri="{0D108BD9-81ED-4DB2-BD59-A6C34878D82A}">
                    <a16:rowId xmlns:a16="http://schemas.microsoft.com/office/drawing/2014/main" val="1828394641"/>
                  </a:ext>
                </a:extLst>
              </a:tr>
              <a:tr h="370840">
                <a:tc>
                  <a:txBody>
                    <a:bodyPr/>
                    <a:lstStyle/>
                    <a:p>
                      <a:pPr marL="342900" indent="-342900">
                        <a:spcBef>
                          <a:spcPts val="600"/>
                        </a:spcBef>
                        <a:buFont typeface="+mj-lt"/>
                        <a:buAutoNum type="arabicPeriod"/>
                      </a:pPr>
                      <a:r>
                        <a:rPr lang="en-GB" b="1" noProof="1">
                          <a:effectLst/>
                          <a:latin typeface="Tahoma" panose="020B0604030504040204" pitchFamily="34" charset="0"/>
                          <a:ea typeface="Tahoma" panose="020B0604030504040204" pitchFamily="34" charset="0"/>
                          <a:cs typeface="Tahoma" panose="020B0604030504040204" pitchFamily="34" charset="0"/>
                        </a:rPr>
                        <a:t>Positive reinforcement </a:t>
                      </a:r>
                    </a:p>
                    <a:p>
                      <a:pPr>
                        <a:spcBef>
                          <a:spcPts val="600"/>
                        </a:spcBef>
                        <a:buNone/>
                      </a:pPr>
                      <a:r>
                        <a:rPr lang="en-GB" noProof="1">
                          <a:effectLst/>
                          <a:latin typeface="Tahoma" panose="020B0604030504040204" pitchFamily="34" charset="0"/>
                          <a:ea typeface="Tahoma" panose="020B0604030504040204" pitchFamily="34" charset="0"/>
                          <a:cs typeface="Tahoma" panose="020B0604030504040204" pitchFamily="34" charset="0"/>
                        </a:rPr>
                        <a:t>The behaviour gets you…</a:t>
                      </a:r>
                    </a:p>
                    <a:p>
                      <a:pPr marL="187325" indent="-187325" algn="l" defTabSz="914400" rtl="0" eaLnBrk="1" latinLnBrk="0" hangingPunct="1">
                        <a:buFont typeface="Arial" panose="020B0604020202020204" pitchFamily="34" charset="0"/>
                        <a:buChar char="•"/>
                        <a:tabLst/>
                      </a:pPr>
                      <a:r>
                        <a:rPr lang="en-GB" sz="1800"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t>Personal or public praise.</a:t>
                      </a:r>
                    </a:p>
                    <a:p>
                      <a:pPr marL="187325" indent="-187325" algn="l" defTabSz="914400" rtl="0" eaLnBrk="1" latinLnBrk="0" hangingPunct="1">
                        <a:buFont typeface="Arial" panose="020B0604020202020204" pitchFamily="34" charset="0"/>
                        <a:buChar char="•"/>
                        <a:tabLst/>
                      </a:pPr>
                      <a:r>
                        <a:rPr lang="en-GB" sz="1800"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t>Respect.</a:t>
                      </a:r>
                    </a:p>
                    <a:p>
                      <a:pPr marL="187325" indent="-187325" algn="l" defTabSz="914400" rtl="0" eaLnBrk="1" latinLnBrk="0" hangingPunct="1">
                        <a:buFont typeface="Arial" panose="020B0604020202020204" pitchFamily="34" charset="0"/>
                        <a:buChar char="•"/>
                        <a:tabLst/>
                      </a:pPr>
                      <a:r>
                        <a:rPr lang="en-GB" sz="1800"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t>Gratitude.</a:t>
                      </a:r>
                    </a:p>
                    <a:p>
                      <a:pPr marL="187325" indent="-187325" algn="l" defTabSz="914400" rtl="0" eaLnBrk="1" latinLnBrk="0" hangingPunct="1">
                        <a:buFont typeface="Arial" panose="020B0604020202020204" pitchFamily="34" charset="0"/>
                        <a:buChar char="•"/>
                        <a:tabLst/>
                      </a:pPr>
                      <a:r>
                        <a:rPr lang="en-GB" sz="1800"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t>Formal recognition.</a:t>
                      </a:r>
                    </a:p>
                    <a:p>
                      <a:pPr marL="187325" indent="-187325" algn="l" defTabSz="914400" rtl="0" eaLnBrk="1" latinLnBrk="0" hangingPunct="1">
                        <a:buFont typeface="Arial" panose="020B0604020202020204" pitchFamily="34" charset="0"/>
                        <a:buChar char="•"/>
                        <a:tabLst/>
                      </a:pPr>
                      <a:r>
                        <a:rPr lang="en-GB" sz="1800"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t>Gifts.</a:t>
                      </a:r>
                    </a:p>
                    <a:p>
                      <a:pPr marL="187325" indent="-187325" algn="l" defTabSz="914400" rtl="0" eaLnBrk="1" latinLnBrk="0" hangingPunct="1">
                        <a:buFont typeface="Arial" panose="020B0604020202020204" pitchFamily="34" charset="0"/>
                        <a:buChar char="•"/>
                        <a:tabLst/>
                      </a:pPr>
                      <a:r>
                        <a:rPr lang="en-GB" sz="1800"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t>Extra lea</a:t>
                      </a:r>
                      <a:r>
                        <a:rPr lang="en-GB" noProof="1">
                          <a:effectLst/>
                          <a:latin typeface="Tahoma" panose="020B0604030504040204" pitchFamily="34" charset="0"/>
                          <a:ea typeface="Tahoma" panose="020B0604030504040204" pitchFamily="34" charset="0"/>
                          <a:cs typeface="Tahoma" panose="020B0604030504040204" pitchFamily="34" charset="0"/>
                        </a:rPr>
                        <a:t>ve.</a:t>
                      </a:r>
                    </a:p>
                  </a:txBody>
                  <a:tcPr marL="108000" marR="108000" marT="108000" marB="108000">
                    <a:lnL w="38100" cap="flat" cmpd="sng" algn="ctr">
                      <a:noFill/>
                      <a:prstDash val="solid"/>
                      <a:round/>
                      <a:headEnd type="none" w="med" len="med"/>
                      <a:tailEnd type="none" w="med" len="med"/>
                    </a:lnL>
                    <a:lnR w="38100" cap="flat" cmpd="sng" algn="ctr">
                      <a:solidFill>
                        <a:srgbClr val="EEF2F4"/>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gradFill>
                      <a:gsLst>
                        <a:gs pos="100000">
                          <a:srgbClr val="1D71B8">
                            <a:alpha val="50000"/>
                          </a:srgbClr>
                        </a:gs>
                        <a:gs pos="0">
                          <a:schemeClr val="bg2"/>
                        </a:gs>
                      </a:gsLst>
                      <a:lin ang="5400000" scaled="1"/>
                    </a:gradFill>
                  </a:tcPr>
                </a:tc>
                <a:tc>
                  <a:txBody>
                    <a:bodyPr/>
                    <a:lstStyle/>
                    <a:p>
                      <a:pPr marL="342900" indent="-342900">
                        <a:spcBef>
                          <a:spcPts val="600"/>
                        </a:spcBef>
                        <a:buFont typeface="+mj-lt"/>
                        <a:buAutoNum type="arabicPeriod" startAt="2"/>
                      </a:pPr>
                      <a:r>
                        <a:rPr lang="en-GB" b="1" noProof="1">
                          <a:effectLst/>
                          <a:latin typeface="Tahoma" panose="020B0604030504040204" pitchFamily="34" charset="0"/>
                          <a:ea typeface="Tahoma" panose="020B0604030504040204" pitchFamily="34" charset="0"/>
                          <a:cs typeface="Tahoma" panose="020B0604030504040204" pitchFamily="34" charset="0"/>
                        </a:rPr>
                        <a:t>Negative reinforcement</a:t>
                      </a:r>
                    </a:p>
                    <a:p>
                      <a:pPr>
                        <a:spcBef>
                          <a:spcPts val="600"/>
                        </a:spcBef>
                        <a:buNone/>
                      </a:pPr>
                      <a:r>
                        <a:rPr lang="en-GB" noProof="1">
                          <a:effectLst/>
                          <a:latin typeface="Tahoma" panose="020B0604030504040204" pitchFamily="34" charset="0"/>
                          <a:ea typeface="Tahoma" panose="020B0604030504040204" pitchFamily="34" charset="0"/>
                          <a:cs typeface="Tahoma" panose="020B0604030504040204" pitchFamily="34" charset="0"/>
                        </a:rPr>
                        <a:t>The behaviour helps you avoid…</a:t>
                      </a:r>
                    </a:p>
                    <a:p>
                      <a:pPr marL="187325" indent="-187325" algn="l" defTabSz="914400" rtl="0" eaLnBrk="1" latinLnBrk="0" hangingPunct="1">
                        <a:buFont typeface="Arial" panose="020B0604020202020204" pitchFamily="34" charset="0"/>
                        <a:buChar char="•"/>
                        <a:tabLst/>
                      </a:pPr>
                      <a:r>
                        <a:rPr lang="en-GB" sz="1800"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t>Disapproval.</a:t>
                      </a:r>
                    </a:p>
                    <a:p>
                      <a:pPr marL="187325" indent="-187325" algn="l" defTabSz="914400" rtl="0" eaLnBrk="1" latinLnBrk="0" hangingPunct="1">
                        <a:buFont typeface="Arial" panose="020B0604020202020204" pitchFamily="34" charset="0"/>
                        <a:buChar char="•"/>
                        <a:tabLst/>
                      </a:pPr>
                      <a:r>
                        <a:rPr lang="en-GB" sz="1800"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t>Having to stay late to finish a task.</a:t>
                      </a:r>
                    </a:p>
                    <a:p>
                      <a:pPr marL="187325" indent="-187325" algn="l" defTabSz="914400" rtl="0" eaLnBrk="1" latinLnBrk="0" hangingPunct="1">
                        <a:buFont typeface="Arial" panose="020B0604020202020204" pitchFamily="34" charset="0"/>
                        <a:buChar char="•"/>
                        <a:tabLst/>
                      </a:pPr>
                      <a:r>
                        <a:rPr lang="en-GB" sz="1800"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t>Embarrassment.</a:t>
                      </a:r>
                    </a:p>
                    <a:p>
                      <a:pPr marL="187325" indent="-187325" algn="l" defTabSz="914400" rtl="0" eaLnBrk="1" latinLnBrk="0" hangingPunct="1">
                        <a:buFont typeface="Arial" panose="020B0604020202020204" pitchFamily="34" charset="0"/>
                        <a:buChar char="•"/>
                        <a:tabLst/>
                      </a:pPr>
                      <a:r>
                        <a:rPr lang="en-GB" sz="1800"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t>Disappointing clients.</a:t>
                      </a:r>
                    </a:p>
                    <a:p>
                      <a:pPr marL="187325" indent="-187325" algn="l" defTabSz="914400" rtl="0" eaLnBrk="1" latinLnBrk="0" hangingPunct="1">
                        <a:buFont typeface="Arial" panose="020B0604020202020204" pitchFamily="34" charset="0"/>
                        <a:buChar char="•"/>
                        <a:tabLst/>
                      </a:pPr>
                      <a:r>
                        <a:rPr lang="en-GB" sz="1800"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t>Letting down </a:t>
                      </a:r>
                      <a:r>
                        <a:rPr lang="en-GB" noProof="1">
                          <a:effectLst/>
                          <a:latin typeface="Tahoma" panose="020B0604030504040204" pitchFamily="34" charset="0"/>
                          <a:ea typeface="Tahoma" panose="020B0604030504040204" pitchFamily="34" charset="0"/>
                          <a:cs typeface="Tahoma" panose="020B0604030504040204" pitchFamily="34" charset="0"/>
                        </a:rPr>
                        <a:t>colleagues.</a:t>
                      </a:r>
                    </a:p>
                  </a:txBody>
                  <a:tcPr marL="108000" marR="108000" marT="108000" marB="108000">
                    <a:lnL w="38100" cap="flat" cmpd="sng" algn="ctr">
                      <a:solidFill>
                        <a:srgbClr val="EEF2F4"/>
                      </a:solidFill>
                      <a:prstDash val="solid"/>
                      <a:round/>
                      <a:headEnd type="none" w="med" len="med"/>
                      <a:tailEnd type="none" w="med" len="med"/>
                    </a:lnL>
                    <a:lnR w="38100" cap="flat" cmpd="sng" algn="ctr">
                      <a:solidFill>
                        <a:srgbClr val="EEF2F4"/>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rgbClr val="1D71B8">
                            <a:alpha val="50000"/>
                          </a:srgbClr>
                        </a:gs>
                        <a:gs pos="0">
                          <a:schemeClr val="bg2"/>
                        </a:gs>
                      </a:gsLst>
                      <a:lin ang="5400000" scaled="1"/>
                    </a:gradFill>
                  </a:tcPr>
                </a:tc>
                <a:tc>
                  <a:txBody>
                    <a:bodyPr/>
                    <a:lstStyle/>
                    <a:p>
                      <a:pPr marL="342900" indent="-342900">
                        <a:buFont typeface="+mj-lt"/>
                        <a:buAutoNum type="arabicPeriod" startAt="3"/>
                      </a:pPr>
                      <a:r>
                        <a:rPr lang="en-GB" sz="1800" b="1"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t>Punishment</a:t>
                      </a:r>
                      <a:br>
                        <a:rPr lang="en-GB" sz="1800" b="1"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br>
                      <a:endParaRPr lang="en-GB" sz="1800" b="1"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endParaRPr>
                    </a:p>
                    <a:p>
                      <a:r>
                        <a:rPr lang="en-GB" sz="1800"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t>The behaviour gets you…</a:t>
                      </a:r>
                    </a:p>
                    <a:p>
                      <a:pPr marL="187325" indent="-187325" algn="l" defTabSz="914400" rtl="0" eaLnBrk="1" latinLnBrk="0" hangingPunct="1">
                        <a:buFont typeface="Arial" panose="020B0604020202020204" pitchFamily="34" charset="0"/>
                        <a:buChar char="•"/>
                        <a:tabLst/>
                      </a:pPr>
                      <a:r>
                        <a:rPr lang="en-GB" sz="1800"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t>Criticism.</a:t>
                      </a:r>
                    </a:p>
                    <a:p>
                      <a:pPr marL="187325" indent="-187325" algn="l" defTabSz="914400" rtl="0" eaLnBrk="1" latinLnBrk="0" hangingPunct="1">
                        <a:buFont typeface="Arial" panose="020B0604020202020204" pitchFamily="34" charset="0"/>
                        <a:buChar char="•"/>
                        <a:tabLst/>
                      </a:pPr>
                      <a:r>
                        <a:rPr lang="en-GB" sz="1800"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t>Disapproval.</a:t>
                      </a:r>
                    </a:p>
                    <a:p>
                      <a:pPr marL="187325" indent="-187325" algn="l" defTabSz="914400" rtl="0" eaLnBrk="1" latinLnBrk="0" hangingPunct="1">
                        <a:buFont typeface="Arial" panose="020B0604020202020204" pitchFamily="34" charset="0"/>
                        <a:buChar char="•"/>
                        <a:tabLst/>
                      </a:pPr>
                      <a:r>
                        <a:rPr lang="en-GB" sz="1800"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t>Formal reprimand.</a:t>
                      </a:r>
                    </a:p>
                    <a:p>
                      <a:pPr marL="187325" indent="-187325" algn="l" defTabSz="914400" rtl="0" eaLnBrk="1" latinLnBrk="0" hangingPunct="1">
                        <a:buFont typeface="Arial" panose="020B0604020202020204" pitchFamily="34" charset="0"/>
                        <a:buChar char="•"/>
                        <a:tabLst/>
                      </a:pPr>
                      <a:r>
                        <a:rPr lang="en-GB" sz="1800"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t>Extension of probation.</a:t>
                      </a:r>
                    </a:p>
                    <a:p>
                      <a:endParaRPr lang="en-GB" noProof="1">
                        <a:latin typeface="Tahoma" panose="020B0604030504040204" pitchFamily="34" charset="0"/>
                        <a:ea typeface="Tahoma" panose="020B0604030504040204" pitchFamily="34" charset="0"/>
                        <a:cs typeface="Tahoma" panose="020B0604030504040204" pitchFamily="34" charset="0"/>
                      </a:endParaRPr>
                    </a:p>
                  </a:txBody>
                  <a:tcPr marL="180000" marR="108000" marT="108000" marB="108000">
                    <a:lnL w="38100" cap="flat" cmpd="sng" algn="ctr">
                      <a:solidFill>
                        <a:srgbClr val="EEF2F4"/>
                      </a:solidFill>
                      <a:prstDash val="solid"/>
                      <a:round/>
                      <a:headEnd type="none" w="med" len="med"/>
                      <a:tailEnd type="none" w="med" len="med"/>
                    </a:lnL>
                    <a:lnR w="38100" cap="flat" cmpd="sng" algn="ctr">
                      <a:solidFill>
                        <a:srgbClr val="EEF2F4"/>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2">
                            <a:alpha val="50000"/>
                          </a:schemeClr>
                        </a:gs>
                        <a:gs pos="0">
                          <a:schemeClr val="bg2"/>
                        </a:gs>
                      </a:gsLst>
                      <a:lin ang="5400000" scaled="1"/>
                    </a:gradFill>
                  </a:tcPr>
                </a:tc>
                <a:tc>
                  <a:txBody>
                    <a:bodyPr/>
                    <a:lstStyle/>
                    <a:p>
                      <a:pPr marL="342900" indent="-342900">
                        <a:buFont typeface="+mj-lt"/>
                        <a:buAutoNum type="arabicPeriod" startAt="4"/>
                      </a:pPr>
                      <a:r>
                        <a:rPr lang="en-GB" sz="1800" b="1"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t>Penalty </a:t>
                      </a:r>
                      <a:br>
                        <a:rPr lang="en-GB" sz="1800" b="1"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br>
                      <a:endParaRPr lang="en-GB" sz="1800" b="1"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endParaRPr>
                    </a:p>
                    <a:p>
                      <a:r>
                        <a:rPr lang="en-GB" sz="1800"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t>The behaviour means you lose… </a:t>
                      </a:r>
                    </a:p>
                    <a:p>
                      <a:pPr marL="187325" indent="-187325">
                        <a:buFont typeface="Arial" panose="020B0604020202020204" pitchFamily="34" charset="0"/>
                        <a:buChar char="•"/>
                        <a:tabLst/>
                      </a:pPr>
                      <a:r>
                        <a:rPr lang="en-GB" sz="1800"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t>Promotion opportunity.</a:t>
                      </a:r>
                    </a:p>
                    <a:p>
                      <a:pPr marL="187325" indent="-187325">
                        <a:buFont typeface="Arial" panose="020B0604020202020204" pitchFamily="34" charset="0"/>
                        <a:buChar char="•"/>
                        <a:tabLst/>
                      </a:pPr>
                      <a:r>
                        <a:rPr lang="en-GB" sz="1800"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t>Overtime allowance.</a:t>
                      </a:r>
                    </a:p>
                    <a:p>
                      <a:pPr marL="187325" indent="-187325">
                        <a:buFont typeface="Arial" panose="020B0604020202020204" pitchFamily="34" charset="0"/>
                        <a:buChar char="•"/>
                        <a:tabLst/>
                      </a:pPr>
                      <a:r>
                        <a:rPr lang="en-GB" sz="1800"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t>Respect from others.</a:t>
                      </a:r>
                    </a:p>
                    <a:p>
                      <a:endParaRPr lang="en-GB" noProof="1">
                        <a:latin typeface="Tahoma" panose="020B0604030504040204" pitchFamily="34" charset="0"/>
                        <a:ea typeface="Tahoma" panose="020B0604030504040204" pitchFamily="34" charset="0"/>
                        <a:cs typeface="Tahoma" panose="020B0604030504040204" pitchFamily="34" charset="0"/>
                      </a:endParaRPr>
                    </a:p>
                  </a:txBody>
                  <a:tcPr marL="108000" marR="108000" marT="108000" marB="108000">
                    <a:lnL w="38100" cap="flat" cmpd="sng" algn="ctr">
                      <a:solidFill>
                        <a:srgbClr val="EEF2F4"/>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gradFill>
                      <a:gsLst>
                        <a:gs pos="100000">
                          <a:schemeClr val="accent2">
                            <a:alpha val="50000"/>
                          </a:schemeClr>
                        </a:gs>
                        <a:gs pos="0">
                          <a:schemeClr val="bg2"/>
                        </a:gs>
                      </a:gsLst>
                      <a:lin ang="5400000" scaled="1"/>
                    </a:gradFill>
                  </a:tcPr>
                </a:tc>
                <a:extLst>
                  <a:ext uri="{0D108BD9-81ED-4DB2-BD59-A6C34878D82A}">
                    <a16:rowId xmlns:a16="http://schemas.microsoft.com/office/drawing/2014/main" val="1965452122"/>
                  </a:ext>
                </a:extLst>
              </a:tr>
            </a:tbl>
          </a:graphicData>
        </a:graphic>
      </p:graphicFrame>
      <p:sp>
        <p:nvSpPr>
          <p:cNvPr id="3" name="Slide Number Placeholder 2">
            <a:extLst>
              <a:ext uri="{FF2B5EF4-FFF2-40B4-BE49-F238E27FC236}">
                <a16:creationId xmlns:a16="http://schemas.microsoft.com/office/drawing/2014/main" id="{D7E2D7B6-911C-699D-10AC-5FC70540B156}"/>
              </a:ext>
            </a:extLst>
          </p:cNvPr>
          <p:cNvSpPr>
            <a:spLocks noGrp="1"/>
          </p:cNvSpPr>
          <p:nvPr>
            <p:ph type="sldNum" sz="quarter" idx="4"/>
          </p:nvPr>
        </p:nvSpPr>
        <p:spPr/>
        <p:txBody>
          <a:bodyPr/>
          <a:lstStyle/>
          <a:p>
            <a:fld id="{B50C3C90-A77C-4D49-9515-CB7A118D6A15}" type="slidenum">
              <a:rPr lang="en-GB" smtClean="0"/>
              <a:pPr/>
              <a:t>14</a:t>
            </a:fld>
            <a:endParaRPr lang="en-GB"/>
          </a:p>
        </p:txBody>
      </p:sp>
    </p:spTree>
    <p:extLst>
      <p:ext uri="{BB962C8B-B14F-4D97-AF65-F5344CB8AC3E}">
        <p14:creationId xmlns:p14="http://schemas.microsoft.com/office/powerpoint/2010/main" val="2113755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F7B3F-DDED-50E7-C85B-C73D3E34A3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7392FD-E268-7EEC-9086-41580F507230}"/>
              </a:ext>
            </a:extLst>
          </p:cNvPr>
          <p:cNvSpPr>
            <a:spLocks noGrp="1"/>
          </p:cNvSpPr>
          <p:nvPr>
            <p:ph type="title"/>
          </p:nvPr>
        </p:nvSpPr>
        <p:spPr>
          <a:xfrm>
            <a:off x="426541" y="360234"/>
            <a:ext cx="10749459" cy="787908"/>
          </a:xfrm>
        </p:spPr>
        <p:txBody>
          <a:bodyPr>
            <a:normAutofit/>
          </a:bodyPr>
          <a:lstStyle/>
          <a:p>
            <a:r>
              <a:rPr lang="en-GB" noProof="1"/>
              <a:t>CRF </a:t>
            </a:r>
            <a:r>
              <a:rPr lang="en-GB" noProof="1">
                <a:solidFill>
                  <a:schemeClr val="accent1"/>
                </a:solidFill>
              </a:rPr>
              <a:t>Evidence-Based HR </a:t>
            </a:r>
            <a:br>
              <a:rPr lang="en-GB" noProof="1"/>
            </a:br>
            <a:r>
              <a:rPr lang="en-GB" noProof="1"/>
              <a:t>behaviour change model </a:t>
            </a:r>
            <a:endParaRPr lang="en-GB" b="0" baseline="30000" noProof="1">
              <a:solidFill>
                <a:schemeClr val="accent5"/>
              </a:solidFill>
            </a:endParaRPr>
          </a:p>
        </p:txBody>
      </p:sp>
      <p:graphicFrame>
        <p:nvGraphicFramePr>
          <p:cNvPr id="10" name="Table 9">
            <a:extLst>
              <a:ext uri="{FF2B5EF4-FFF2-40B4-BE49-F238E27FC236}">
                <a16:creationId xmlns:a16="http://schemas.microsoft.com/office/drawing/2014/main" id="{5F7BEC67-4E5A-93CC-0D40-B7ACA041FD18}"/>
              </a:ext>
            </a:extLst>
          </p:cNvPr>
          <p:cNvGraphicFramePr>
            <a:graphicFrameLocks noGrp="1"/>
          </p:cNvGraphicFramePr>
          <p:nvPr/>
        </p:nvGraphicFramePr>
        <p:xfrm>
          <a:off x="426541" y="1449388"/>
          <a:ext cx="11322547" cy="4942840"/>
        </p:xfrm>
        <a:graphic>
          <a:graphicData uri="http://schemas.openxmlformats.org/drawingml/2006/table">
            <a:tbl>
              <a:tblPr firstRow="1" bandRow="1">
                <a:tableStyleId>{5C22544A-7EE6-4342-B048-85BDC9FD1C3A}</a:tableStyleId>
              </a:tblPr>
              <a:tblGrid>
                <a:gridCol w="2507159">
                  <a:extLst>
                    <a:ext uri="{9D8B030D-6E8A-4147-A177-3AD203B41FA5}">
                      <a16:colId xmlns:a16="http://schemas.microsoft.com/office/drawing/2014/main" val="2079656405"/>
                    </a:ext>
                  </a:extLst>
                </a:gridCol>
                <a:gridCol w="457200">
                  <a:extLst>
                    <a:ext uri="{9D8B030D-6E8A-4147-A177-3AD203B41FA5}">
                      <a16:colId xmlns:a16="http://schemas.microsoft.com/office/drawing/2014/main" val="3007405332"/>
                    </a:ext>
                  </a:extLst>
                </a:gridCol>
                <a:gridCol w="2476500">
                  <a:extLst>
                    <a:ext uri="{9D8B030D-6E8A-4147-A177-3AD203B41FA5}">
                      <a16:colId xmlns:a16="http://schemas.microsoft.com/office/drawing/2014/main" val="3665734088"/>
                    </a:ext>
                  </a:extLst>
                </a:gridCol>
                <a:gridCol w="469900">
                  <a:extLst>
                    <a:ext uri="{9D8B030D-6E8A-4147-A177-3AD203B41FA5}">
                      <a16:colId xmlns:a16="http://schemas.microsoft.com/office/drawing/2014/main" val="258299687"/>
                    </a:ext>
                  </a:extLst>
                </a:gridCol>
                <a:gridCol w="2489200">
                  <a:extLst>
                    <a:ext uri="{9D8B030D-6E8A-4147-A177-3AD203B41FA5}">
                      <a16:colId xmlns:a16="http://schemas.microsoft.com/office/drawing/2014/main" val="3720863832"/>
                    </a:ext>
                  </a:extLst>
                </a:gridCol>
                <a:gridCol w="431800">
                  <a:extLst>
                    <a:ext uri="{9D8B030D-6E8A-4147-A177-3AD203B41FA5}">
                      <a16:colId xmlns:a16="http://schemas.microsoft.com/office/drawing/2014/main" val="882214284"/>
                    </a:ext>
                  </a:extLst>
                </a:gridCol>
                <a:gridCol w="2490788">
                  <a:extLst>
                    <a:ext uri="{9D8B030D-6E8A-4147-A177-3AD203B41FA5}">
                      <a16:colId xmlns:a16="http://schemas.microsoft.com/office/drawing/2014/main" val="4009155074"/>
                    </a:ext>
                  </a:extLst>
                </a:gridCol>
              </a:tblGrid>
              <a:tr h="370840">
                <a:tc>
                  <a:txBody>
                    <a:bodyPr/>
                    <a:lstStyle/>
                    <a:p>
                      <a:pPr>
                        <a:spcBef>
                          <a:spcPts val="2100"/>
                        </a:spcBef>
                        <a:buNone/>
                      </a:pPr>
                      <a:r>
                        <a:rPr lang="en-GB" noProof="1">
                          <a:solidFill>
                            <a:srgbClr val="000030"/>
                          </a:solidFill>
                          <a:effectLst/>
                          <a:latin typeface="Tahoma" panose="020B0604030504040204" pitchFamily="34" charset="0"/>
                          <a:ea typeface="Tahoma" panose="020B0604030504040204" pitchFamily="34" charset="0"/>
                          <a:cs typeface="Tahoma" panose="020B0604030504040204" pitchFamily="34" charset="0"/>
                        </a:rPr>
                        <a:t>STEP 1</a:t>
                      </a:r>
                    </a:p>
                  </a:txBody>
                  <a:tcPr marL="144000" marR="144000" marT="38100" marB="3810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endParaRPr lang="en-GB" noProof="1">
                        <a:latin typeface="Tahoma" panose="020B0604030504040204" pitchFamily="34" charset="0"/>
                        <a:ea typeface="Tahoma" panose="020B0604030504040204" pitchFamily="34" charset="0"/>
                        <a:cs typeface="Tahoma" panose="020B0604030504040204" pitchFamily="34" charset="0"/>
                      </a:endParaRPr>
                    </a:p>
                  </a:txBody>
                  <a:tcPr marL="144000" marR="144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spcBef>
                          <a:spcPts val="2100"/>
                        </a:spcBef>
                        <a:buNone/>
                      </a:pPr>
                      <a:r>
                        <a:rPr lang="en-GB" noProof="1">
                          <a:solidFill>
                            <a:srgbClr val="000030"/>
                          </a:solidFill>
                          <a:effectLst/>
                          <a:latin typeface="Tahoma" panose="020B0604030504040204" pitchFamily="34" charset="0"/>
                          <a:ea typeface="Tahoma" panose="020B0604030504040204" pitchFamily="34" charset="0"/>
                          <a:cs typeface="Tahoma" panose="020B0604030504040204" pitchFamily="34" charset="0"/>
                        </a:rPr>
                        <a:t>STEP 2</a:t>
                      </a:r>
                    </a:p>
                  </a:txBody>
                  <a:tcPr marL="144000" marR="144000" marT="38100" marB="3810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endParaRPr lang="en-GB" noProof="1">
                        <a:latin typeface="Tahoma" panose="020B0604030504040204" pitchFamily="34" charset="0"/>
                        <a:ea typeface="Tahoma" panose="020B0604030504040204" pitchFamily="34" charset="0"/>
                        <a:cs typeface="Tahoma" panose="020B0604030504040204" pitchFamily="34" charset="0"/>
                      </a:endParaRPr>
                    </a:p>
                  </a:txBody>
                  <a:tcPr marL="144000" marR="144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spcBef>
                          <a:spcPts val="2100"/>
                        </a:spcBef>
                        <a:buNone/>
                      </a:pPr>
                      <a:r>
                        <a:rPr lang="en-GB" noProof="1">
                          <a:solidFill>
                            <a:srgbClr val="000030"/>
                          </a:solidFill>
                          <a:effectLst/>
                          <a:latin typeface="Tahoma" panose="020B0604030504040204" pitchFamily="34" charset="0"/>
                          <a:ea typeface="Tahoma" panose="020B0604030504040204" pitchFamily="34" charset="0"/>
                          <a:cs typeface="Tahoma" panose="020B0604030504040204" pitchFamily="34" charset="0"/>
                        </a:rPr>
                        <a:t>STEP 3</a:t>
                      </a:r>
                    </a:p>
                  </a:txBody>
                  <a:tcPr marL="144000" marR="144000" marT="38100" marB="3810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endParaRPr lang="en-GB" noProof="1">
                        <a:latin typeface="Tahoma" panose="020B0604030504040204" pitchFamily="34" charset="0"/>
                        <a:ea typeface="Tahoma" panose="020B0604030504040204" pitchFamily="34" charset="0"/>
                        <a:cs typeface="Tahoma" panose="020B0604030504040204" pitchFamily="34" charset="0"/>
                      </a:endParaRPr>
                    </a:p>
                  </a:txBody>
                  <a:tcPr marL="144000" marR="144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spcBef>
                          <a:spcPts val="2100"/>
                        </a:spcBef>
                        <a:buNone/>
                      </a:pPr>
                      <a:r>
                        <a:rPr lang="en-GB" noProof="1">
                          <a:solidFill>
                            <a:srgbClr val="000030"/>
                          </a:solidFill>
                          <a:effectLst/>
                          <a:latin typeface="Tahoma" panose="020B0604030504040204" pitchFamily="34" charset="0"/>
                          <a:ea typeface="Tahoma" panose="020B0604030504040204" pitchFamily="34" charset="0"/>
                          <a:cs typeface="Tahoma" panose="020B0604030504040204" pitchFamily="34" charset="0"/>
                        </a:rPr>
                        <a:t>STEP 4</a:t>
                      </a:r>
                    </a:p>
                  </a:txBody>
                  <a:tcPr marL="144000" marR="144000" marT="38100" marB="38100">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9405319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t>Identifying an organisational objective</a:t>
                      </a:r>
                    </a:p>
                  </a:txBody>
                  <a:tcPr marL="144000" marR="14400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GB" sz="1200" b="1" noProof="1">
                        <a:latin typeface="Tahoma" panose="020B0604030504040204" pitchFamily="34" charset="0"/>
                        <a:ea typeface="Tahoma" panose="020B0604030504040204" pitchFamily="34" charset="0"/>
                        <a:cs typeface="Tahoma" panose="020B0604030504040204" pitchFamily="34" charset="0"/>
                      </a:endParaRPr>
                    </a:p>
                  </a:txBody>
                  <a:tcPr marL="144000" marR="144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t>Specifying the behaviour(s) that will contribute to that objective</a:t>
                      </a:r>
                    </a:p>
                  </a:txBody>
                  <a:tcPr marL="144000" marR="14400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GB" sz="1200" b="1" noProof="1">
                        <a:latin typeface="Tahoma" panose="020B0604030504040204" pitchFamily="34" charset="0"/>
                        <a:ea typeface="Tahoma" panose="020B0604030504040204" pitchFamily="34" charset="0"/>
                        <a:cs typeface="Tahoma" panose="020B0604030504040204" pitchFamily="34" charset="0"/>
                      </a:endParaRPr>
                    </a:p>
                  </a:txBody>
                  <a:tcPr marL="144000" marR="144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spcBef>
                          <a:spcPts val="600"/>
                        </a:spcBef>
                        <a:buNone/>
                      </a:pPr>
                      <a:r>
                        <a:rPr lang="en-GB" sz="1200" b="1" noProof="1">
                          <a:effectLst/>
                          <a:latin typeface="Tahoma" panose="020B0604030504040204" pitchFamily="34" charset="0"/>
                          <a:ea typeface="Tahoma" panose="020B0604030504040204" pitchFamily="34" charset="0"/>
                          <a:cs typeface="Tahoma" panose="020B0604030504040204" pitchFamily="34" charset="0"/>
                        </a:rPr>
                        <a:t>Measuring current levels of the behaviours</a:t>
                      </a:r>
                    </a:p>
                  </a:txBody>
                  <a:tcPr marL="144000" marR="144000" marT="38100" marB="7620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GB" sz="1200" b="1" noProof="1">
                        <a:latin typeface="Tahoma" panose="020B0604030504040204" pitchFamily="34" charset="0"/>
                        <a:ea typeface="Tahoma" panose="020B0604030504040204" pitchFamily="34" charset="0"/>
                        <a:cs typeface="Tahoma" panose="020B0604030504040204" pitchFamily="34" charset="0"/>
                      </a:endParaRPr>
                    </a:p>
                  </a:txBody>
                  <a:tcPr marL="144000" marR="144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t>Analysing the current level of behaviours their antecedents, blockers and consequences</a:t>
                      </a:r>
                    </a:p>
                  </a:txBody>
                  <a:tcPr marL="144000" marR="144000">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25248895"/>
                  </a:ext>
                </a:extLst>
              </a:tr>
              <a:tr h="370840">
                <a:tc>
                  <a:txBody>
                    <a:bodyPr/>
                    <a:lstStyle/>
                    <a:p>
                      <a:pPr marL="171450" indent="-171450">
                        <a:buFont typeface="Arial" panose="020B0604020202020204" pitchFamily="34" charset="0"/>
                        <a:buChar char="•"/>
                      </a:pPr>
                      <a:r>
                        <a:rPr lang="en-GB" sz="1200"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t>What are the current most important organisational objectives that are relevant to HR (see examples in </a:t>
                      </a:r>
                      <a:r>
                        <a:rPr lang="en-GB" sz="1200" i="1" u="sng"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hlinkClick r:id="rId3"/>
                        </a:rPr>
                        <a:t>Driving Organisational Performance HR’s Critical Role</a:t>
                      </a:r>
                      <a:r>
                        <a:rPr lang="en-GB" sz="1200"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t>)?</a:t>
                      </a:r>
                    </a:p>
                    <a:p>
                      <a:pPr marL="171450" indent="-171450">
                        <a:buFont typeface="Arial" panose="020B0604020202020204" pitchFamily="34" charset="0"/>
                        <a:buChar char="•"/>
                      </a:pPr>
                      <a:r>
                        <a:rPr lang="en-GB" sz="1200"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t>Start with one of these objectives.</a:t>
                      </a:r>
                    </a:p>
                    <a:p>
                      <a:pPr marL="171450" indent="-171450">
                        <a:buFont typeface="Arial" panose="020B0604020202020204" pitchFamily="34" charset="0"/>
                        <a:buChar char="•"/>
                      </a:pPr>
                      <a:r>
                        <a:rPr lang="en-GB" sz="1200"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t>Do you understand how in principle the organisation can achieve that objective?</a:t>
                      </a:r>
                    </a:p>
                    <a:p>
                      <a:pPr marL="171450" indent="-171450">
                        <a:buFont typeface="Arial" panose="020B0604020202020204" pitchFamily="34" charset="0"/>
                        <a:buChar char="•"/>
                      </a:pPr>
                      <a:r>
                        <a:rPr lang="en-GB" sz="1200"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t>What is the role of employee behaviour in achieving that objective?</a:t>
                      </a:r>
                    </a:p>
                    <a:p>
                      <a:pPr marL="171450" indent="-171450">
                        <a:buFont typeface="Arial" panose="020B0604020202020204" pitchFamily="34" charset="0"/>
                        <a:buChar char="•"/>
                      </a:pPr>
                      <a:endParaRPr lang="en-GB" sz="1200" noProof="1">
                        <a:latin typeface="Tahoma" panose="020B0604030504040204" pitchFamily="34" charset="0"/>
                        <a:ea typeface="Tahoma" panose="020B0604030504040204" pitchFamily="34" charset="0"/>
                        <a:cs typeface="Tahoma" panose="020B0604030504040204" pitchFamily="34" charset="0"/>
                      </a:endParaRPr>
                    </a:p>
                  </a:txBody>
                  <a:tcPr marL="144000" marR="14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endParaRPr lang="en-GB" sz="1200" noProof="1">
                        <a:latin typeface="Tahoma" panose="020B0604030504040204" pitchFamily="34" charset="0"/>
                        <a:ea typeface="Tahoma" panose="020B0604030504040204" pitchFamily="34" charset="0"/>
                        <a:cs typeface="Tahoma" panose="020B0604030504040204" pitchFamily="34" charset="0"/>
                      </a:endParaRPr>
                    </a:p>
                  </a:txBody>
                  <a:tcPr marL="144000" marR="14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GB" sz="1200"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t>Which specific behaviours need to be performed? How can these be pinpointed?</a:t>
                      </a:r>
                    </a:p>
                    <a:p>
                      <a:pPr marL="171450" indent="-171450">
                        <a:buFont typeface="Arial" panose="020B0604020202020204" pitchFamily="34" charset="0"/>
                        <a:buChar char="•"/>
                      </a:pPr>
                      <a:r>
                        <a:rPr lang="en-GB" sz="1200"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t>In which employees and where?</a:t>
                      </a:r>
                    </a:p>
                    <a:p>
                      <a:pPr marL="171450" indent="-171450">
                        <a:buFont typeface="Arial" panose="020B0604020202020204" pitchFamily="34" charset="0"/>
                        <a:buChar char="•"/>
                      </a:pPr>
                      <a:r>
                        <a:rPr lang="en-GB" sz="1200"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t>When exactly do employees need to exhibit these behaviours?</a:t>
                      </a:r>
                    </a:p>
                    <a:p>
                      <a:pPr marL="171450" indent="-171450">
                        <a:buFont typeface="Arial" panose="020B0604020202020204" pitchFamily="34" charset="0"/>
                        <a:buChar char="•"/>
                      </a:pPr>
                      <a:r>
                        <a:rPr lang="en-GB" sz="1200"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t>At what levels or frequency do these behaviours need to be exhibited?</a:t>
                      </a:r>
                    </a:p>
                    <a:p>
                      <a:pPr marL="171450" indent="-171450">
                        <a:buFont typeface="Arial" panose="020B0604020202020204" pitchFamily="34" charset="0"/>
                        <a:buChar char="•"/>
                      </a:pPr>
                      <a:r>
                        <a:rPr lang="en-GB" sz="1200"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t>Why and how will these behaviours if exhibited contribute to that objective?</a:t>
                      </a:r>
                    </a:p>
                    <a:p>
                      <a:pPr marL="171450" indent="-171450">
                        <a:buFont typeface="Arial" panose="020B0604020202020204" pitchFamily="34" charset="0"/>
                        <a:buChar char="•"/>
                      </a:pPr>
                      <a:endParaRPr lang="en-GB" sz="1200" noProof="1">
                        <a:latin typeface="Tahoma" panose="020B0604030504040204" pitchFamily="34" charset="0"/>
                        <a:ea typeface="Tahoma" panose="020B0604030504040204" pitchFamily="34" charset="0"/>
                        <a:cs typeface="Tahoma" panose="020B0604030504040204" pitchFamily="34" charset="0"/>
                      </a:endParaRPr>
                    </a:p>
                  </a:txBody>
                  <a:tcPr marL="144000" marR="14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endParaRPr lang="en-GB" sz="1200" noProof="1">
                        <a:latin typeface="Tahoma" panose="020B0604030504040204" pitchFamily="34" charset="0"/>
                        <a:ea typeface="Tahoma" panose="020B0604030504040204" pitchFamily="34" charset="0"/>
                        <a:cs typeface="Tahoma" panose="020B0604030504040204" pitchFamily="34" charset="0"/>
                      </a:endParaRPr>
                    </a:p>
                  </a:txBody>
                  <a:tcPr marL="144000" marR="14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GB" sz="1200" kern="1200">
                          <a:solidFill>
                            <a:schemeClr val="dk1"/>
                          </a:solidFill>
                          <a:effectLst/>
                          <a:latin typeface="Tahoma" panose="020B0604030504040204" pitchFamily="34" charset="0"/>
                          <a:ea typeface="Tahoma" panose="020B0604030504040204" pitchFamily="34" charset="0"/>
                          <a:cs typeface="Tahoma" panose="020B0604030504040204" pitchFamily="34" charset="0"/>
                        </a:rPr>
                        <a:t>Having carefully described and defined these behaviours, how can you assess or measure them?</a:t>
                      </a:r>
                    </a:p>
                    <a:p>
                      <a:pPr marL="171450" indent="-171450">
                        <a:buFont typeface="Arial" panose="020B0604020202020204" pitchFamily="34" charset="0"/>
                        <a:buChar char="•"/>
                      </a:pPr>
                      <a:r>
                        <a:rPr lang="en-GB" sz="1200"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t>What specific methods will you use?</a:t>
                      </a:r>
                    </a:p>
                    <a:p>
                      <a:pPr marL="171450" indent="-171450">
                        <a:buFont typeface="Arial" panose="020B0604020202020204" pitchFamily="34" charset="0"/>
                        <a:buChar char="•"/>
                      </a:pPr>
                      <a:r>
                        <a:rPr lang="en-GB" sz="1200"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t>How valid and reliable are these methods?</a:t>
                      </a:r>
                    </a:p>
                    <a:p>
                      <a:pPr marL="171450" indent="-171450">
                        <a:buFont typeface="Arial" panose="020B0604020202020204" pitchFamily="34" charset="0"/>
                        <a:buChar char="•"/>
                      </a:pPr>
                      <a:r>
                        <a:rPr lang="en-GB" sz="1200"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t>Can employees measure these behaviours for themselves?</a:t>
                      </a:r>
                    </a:p>
                    <a:p>
                      <a:pPr marL="171450" indent="-171450">
                        <a:buFont typeface="Arial" panose="020B0604020202020204" pitchFamily="34" charset="0"/>
                        <a:buChar char="•"/>
                      </a:pPr>
                      <a:endParaRPr lang="en-GB" sz="1200" noProof="1">
                        <a:latin typeface="Tahoma" panose="020B0604030504040204" pitchFamily="34" charset="0"/>
                        <a:ea typeface="Tahoma" panose="020B0604030504040204" pitchFamily="34" charset="0"/>
                        <a:cs typeface="Tahoma" panose="020B0604030504040204" pitchFamily="34" charset="0"/>
                      </a:endParaRPr>
                    </a:p>
                  </a:txBody>
                  <a:tcPr marL="144000" marR="14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endParaRPr lang="en-GB" sz="1200" noProof="1">
                        <a:latin typeface="Tahoma" panose="020B0604030504040204" pitchFamily="34" charset="0"/>
                        <a:ea typeface="Tahoma" panose="020B0604030504040204" pitchFamily="34" charset="0"/>
                        <a:cs typeface="Tahoma" panose="020B0604030504040204" pitchFamily="34" charset="0"/>
                      </a:endParaRPr>
                    </a:p>
                  </a:txBody>
                  <a:tcPr marL="144000" marR="14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GB" sz="1200"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t>What exactly are the current levels? How do these compare to the ideal identified in Step 2? Where are main gaps?</a:t>
                      </a:r>
                    </a:p>
                    <a:p>
                      <a:pPr marL="171450" indent="-171450">
                        <a:buFont typeface="Arial" panose="020B0604020202020204" pitchFamily="34" charset="0"/>
                        <a:buChar char="•"/>
                      </a:pPr>
                      <a:r>
                        <a:rPr lang="en-GB" sz="1200"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t>Use the ABC model to list all relevant antecedents (including blockers) and consequences (see separate table for more details)</a:t>
                      </a:r>
                    </a:p>
                    <a:p>
                      <a:pPr marL="171450" indent="-171450" algn="l" defTabSz="914400" rtl="0" eaLnBrk="1" latinLnBrk="0" hangingPunct="1">
                        <a:buFont typeface="Arial" panose="020B0604020202020204" pitchFamily="34" charset="0"/>
                        <a:buChar char="•"/>
                      </a:pPr>
                      <a:r>
                        <a:rPr lang="en-GB" sz="1200" kern="1200">
                          <a:solidFill>
                            <a:schemeClr val="dk1"/>
                          </a:solidFill>
                          <a:effectLst/>
                          <a:latin typeface="Tahoma" panose="020B0604030504040204" pitchFamily="34" charset="0"/>
                          <a:ea typeface="Tahoma" panose="020B0604030504040204" pitchFamily="34" charset="0"/>
                          <a:cs typeface="Tahoma" panose="020B0604030504040204" pitchFamily="34" charset="0"/>
                        </a:rPr>
                        <a:t>Discuss possible reasons for, and ways of closing, these gaps around antecedents and consequences.</a:t>
                      </a:r>
                    </a:p>
                    <a:p>
                      <a:pPr marL="171450" indent="-171450">
                        <a:buFont typeface="Arial" panose="020B0604020202020204" pitchFamily="34" charset="0"/>
                        <a:buChar char="•"/>
                      </a:pPr>
                      <a:r>
                        <a:rPr lang="en-GB" sz="1200"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t>What, if any, are the environmental or contextual factors that are may prevent the performance of the behaviours? What can be done to deal with these?</a:t>
                      </a:r>
                    </a:p>
                  </a:txBody>
                  <a:tcPr marL="144000" marR="14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4718910"/>
                  </a:ext>
                </a:extLst>
              </a:tr>
            </a:tbl>
          </a:graphicData>
        </a:graphic>
      </p:graphicFrame>
      <p:sp>
        <p:nvSpPr>
          <p:cNvPr id="15" name="Oval 14">
            <a:extLst>
              <a:ext uri="{FF2B5EF4-FFF2-40B4-BE49-F238E27FC236}">
                <a16:creationId xmlns:a16="http://schemas.microsoft.com/office/drawing/2014/main" id="{A8397A8D-475E-DE11-4A8A-9C7A48E95A2D}"/>
              </a:ext>
            </a:extLst>
          </p:cNvPr>
          <p:cNvSpPr>
            <a:spLocks noChangeAspect="1"/>
          </p:cNvSpPr>
          <p:nvPr/>
        </p:nvSpPr>
        <p:spPr>
          <a:xfrm>
            <a:off x="2981125" y="1448261"/>
            <a:ext cx="343501" cy="343501"/>
          </a:xfrm>
          <a:prstGeom prst="ellipse">
            <a:avLst/>
          </a:prstGeom>
          <a:solidFill>
            <a:schemeClr val="tx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noProof="1">
                <a:latin typeface="Tahoma" panose="020B0604030504040204" pitchFamily="34" charset="0"/>
                <a:ea typeface="Tahoma" panose="020B0604030504040204" pitchFamily="34" charset="0"/>
                <a:cs typeface="Tahoma" panose="020B0604030504040204" pitchFamily="34" charset="0"/>
              </a:rPr>
              <a:t>&gt;</a:t>
            </a:r>
          </a:p>
        </p:txBody>
      </p:sp>
      <p:sp>
        <p:nvSpPr>
          <p:cNvPr id="16" name="Oval 15">
            <a:extLst>
              <a:ext uri="{FF2B5EF4-FFF2-40B4-BE49-F238E27FC236}">
                <a16:creationId xmlns:a16="http://schemas.microsoft.com/office/drawing/2014/main" id="{7981CCAF-256C-07C0-908C-C34D60B53B25}"/>
              </a:ext>
            </a:extLst>
          </p:cNvPr>
          <p:cNvSpPr>
            <a:spLocks noChangeAspect="1"/>
          </p:cNvSpPr>
          <p:nvPr/>
        </p:nvSpPr>
        <p:spPr>
          <a:xfrm>
            <a:off x="5926456" y="1448261"/>
            <a:ext cx="343501" cy="343501"/>
          </a:xfrm>
          <a:prstGeom prst="ellipse">
            <a:avLst/>
          </a:prstGeom>
          <a:solidFill>
            <a:schemeClr val="tx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noProof="1">
                <a:latin typeface="Tahoma" panose="020B0604030504040204" pitchFamily="34" charset="0"/>
                <a:ea typeface="Tahoma" panose="020B0604030504040204" pitchFamily="34" charset="0"/>
                <a:cs typeface="Tahoma" panose="020B0604030504040204" pitchFamily="34" charset="0"/>
              </a:rPr>
              <a:t>&gt;</a:t>
            </a:r>
          </a:p>
        </p:txBody>
      </p:sp>
      <p:sp>
        <p:nvSpPr>
          <p:cNvPr id="17" name="Oval 16">
            <a:extLst>
              <a:ext uri="{FF2B5EF4-FFF2-40B4-BE49-F238E27FC236}">
                <a16:creationId xmlns:a16="http://schemas.microsoft.com/office/drawing/2014/main" id="{E3A49783-112D-2998-5933-3139EE5B05DA}"/>
              </a:ext>
            </a:extLst>
          </p:cNvPr>
          <p:cNvSpPr>
            <a:spLocks noChangeAspect="1"/>
          </p:cNvSpPr>
          <p:nvPr/>
        </p:nvSpPr>
        <p:spPr>
          <a:xfrm>
            <a:off x="8862162" y="1448261"/>
            <a:ext cx="343501" cy="343501"/>
          </a:xfrm>
          <a:prstGeom prst="ellipse">
            <a:avLst/>
          </a:prstGeom>
          <a:solidFill>
            <a:schemeClr val="tx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noProof="1">
                <a:latin typeface="Tahoma" panose="020B0604030504040204" pitchFamily="34" charset="0"/>
                <a:ea typeface="Tahoma" panose="020B0604030504040204" pitchFamily="34" charset="0"/>
                <a:cs typeface="Tahoma" panose="020B0604030504040204" pitchFamily="34" charset="0"/>
              </a:rPr>
              <a:t>&gt;</a:t>
            </a:r>
          </a:p>
        </p:txBody>
      </p:sp>
      <p:sp>
        <p:nvSpPr>
          <p:cNvPr id="18" name="Oval 17">
            <a:extLst>
              <a:ext uri="{FF2B5EF4-FFF2-40B4-BE49-F238E27FC236}">
                <a16:creationId xmlns:a16="http://schemas.microsoft.com/office/drawing/2014/main" id="{1C61B0F7-18E3-2A80-289E-B0514CA357F5}"/>
              </a:ext>
            </a:extLst>
          </p:cNvPr>
          <p:cNvSpPr>
            <a:spLocks noChangeAspect="1"/>
          </p:cNvSpPr>
          <p:nvPr/>
        </p:nvSpPr>
        <p:spPr>
          <a:xfrm>
            <a:off x="11785666" y="1448261"/>
            <a:ext cx="343501" cy="343501"/>
          </a:xfrm>
          <a:prstGeom prst="ellipse">
            <a:avLst/>
          </a:prstGeom>
          <a:solidFill>
            <a:schemeClr val="tx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noProof="1">
                <a:latin typeface="Tahoma" panose="020B0604030504040204" pitchFamily="34" charset="0"/>
                <a:ea typeface="Tahoma" panose="020B0604030504040204" pitchFamily="34" charset="0"/>
                <a:cs typeface="Tahoma" panose="020B0604030504040204" pitchFamily="34" charset="0"/>
              </a:rPr>
              <a:t>&gt;</a:t>
            </a:r>
          </a:p>
        </p:txBody>
      </p:sp>
      <p:sp>
        <p:nvSpPr>
          <p:cNvPr id="3" name="Slide Number Placeholder 2">
            <a:extLst>
              <a:ext uri="{FF2B5EF4-FFF2-40B4-BE49-F238E27FC236}">
                <a16:creationId xmlns:a16="http://schemas.microsoft.com/office/drawing/2014/main" id="{6D7DC6C8-F24F-5A89-38B7-F7B636A92E95}"/>
              </a:ext>
            </a:extLst>
          </p:cNvPr>
          <p:cNvSpPr>
            <a:spLocks noGrp="1"/>
          </p:cNvSpPr>
          <p:nvPr>
            <p:ph type="sldNum" sz="quarter" idx="4"/>
          </p:nvPr>
        </p:nvSpPr>
        <p:spPr/>
        <p:txBody>
          <a:bodyPr/>
          <a:lstStyle/>
          <a:p>
            <a:fld id="{B50C3C90-A77C-4D49-9515-CB7A118D6A15}" type="slidenum">
              <a:rPr lang="en-GB" smtClean="0"/>
              <a:pPr/>
              <a:t>15</a:t>
            </a:fld>
            <a:endParaRPr lang="en-GB"/>
          </a:p>
        </p:txBody>
      </p:sp>
    </p:spTree>
    <p:extLst>
      <p:ext uri="{BB962C8B-B14F-4D97-AF65-F5344CB8AC3E}">
        <p14:creationId xmlns:p14="http://schemas.microsoft.com/office/powerpoint/2010/main" val="1411824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C11AC-F608-72D8-C114-1FA614B688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D36E19-F6FE-E449-A098-06A81B0D7248}"/>
              </a:ext>
            </a:extLst>
          </p:cNvPr>
          <p:cNvSpPr>
            <a:spLocks noGrp="1"/>
          </p:cNvSpPr>
          <p:nvPr>
            <p:ph type="title"/>
          </p:nvPr>
        </p:nvSpPr>
        <p:spPr>
          <a:xfrm>
            <a:off x="426541" y="360234"/>
            <a:ext cx="10749459" cy="787908"/>
          </a:xfrm>
        </p:spPr>
        <p:txBody>
          <a:bodyPr>
            <a:normAutofit/>
          </a:bodyPr>
          <a:lstStyle/>
          <a:p>
            <a:r>
              <a:rPr lang="en-GB" noProof="1"/>
              <a:t>CRF </a:t>
            </a:r>
            <a:r>
              <a:rPr lang="en-GB" noProof="1">
                <a:solidFill>
                  <a:schemeClr val="accent1"/>
                </a:solidFill>
              </a:rPr>
              <a:t>Evidence-Based HR </a:t>
            </a:r>
            <a:br>
              <a:rPr lang="en-GB" noProof="1"/>
            </a:br>
            <a:r>
              <a:rPr lang="en-GB" noProof="1"/>
              <a:t>behaviour change model </a:t>
            </a:r>
            <a:r>
              <a:rPr lang="en-GB" b="0" baseline="30000" noProof="1"/>
              <a:t>[2]</a:t>
            </a:r>
            <a:endParaRPr lang="en-GB" b="0" baseline="30000" noProof="1">
              <a:solidFill>
                <a:schemeClr val="accent5"/>
              </a:solidFill>
            </a:endParaRPr>
          </a:p>
        </p:txBody>
      </p:sp>
      <p:graphicFrame>
        <p:nvGraphicFramePr>
          <p:cNvPr id="10" name="Table 9">
            <a:extLst>
              <a:ext uri="{FF2B5EF4-FFF2-40B4-BE49-F238E27FC236}">
                <a16:creationId xmlns:a16="http://schemas.microsoft.com/office/drawing/2014/main" id="{A9402C4F-7EDB-C0F6-8009-4D3CB6658C78}"/>
              </a:ext>
            </a:extLst>
          </p:cNvPr>
          <p:cNvGraphicFramePr>
            <a:graphicFrameLocks noGrp="1"/>
          </p:cNvGraphicFramePr>
          <p:nvPr/>
        </p:nvGraphicFramePr>
        <p:xfrm>
          <a:off x="426541" y="1449388"/>
          <a:ext cx="11322547" cy="2931160"/>
        </p:xfrm>
        <a:graphic>
          <a:graphicData uri="http://schemas.openxmlformats.org/drawingml/2006/table">
            <a:tbl>
              <a:tblPr firstRow="1" bandRow="1">
                <a:tableStyleId>{5C22544A-7EE6-4342-B048-85BDC9FD1C3A}</a:tableStyleId>
              </a:tblPr>
              <a:tblGrid>
                <a:gridCol w="2507159">
                  <a:extLst>
                    <a:ext uri="{9D8B030D-6E8A-4147-A177-3AD203B41FA5}">
                      <a16:colId xmlns:a16="http://schemas.microsoft.com/office/drawing/2014/main" val="2079656405"/>
                    </a:ext>
                  </a:extLst>
                </a:gridCol>
                <a:gridCol w="457200">
                  <a:extLst>
                    <a:ext uri="{9D8B030D-6E8A-4147-A177-3AD203B41FA5}">
                      <a16:colId xmlns:a16="http://schemas.microsoft.com/office/drawing/2014/main" val="3007405332"/>
                    </a:ext>
                  </a:extLst>
                </a:gridCol>
                <a:gridCol w="2476500">
                  <a:extLst>
                    <a:ext uri="{9D8B030D-6E8A-4147-A177-3AD203B41FA5}">
                      <a16:colId xmlns:a16="http://schemas.microsoft.com/office/drawing/2014/main" val="3665734088"/>
                    </a:ext>
                  </a:extLst>
                </a:gridCol>
                <a:gridCol w="469900">
                  <a:extLst>
                    <a:ext uri="{9D8B030D-6E8A-4147-A177-3AD203B41FA5}">
                      <a16:colId xmlns:a16="http://schemas.microsoft.com/office/drawing/2014/main" val="258299687"/>
                    </a:ext>
                  </a:extLst>
                </a:gridCol>
                <a:gridCol w="2489200">
                  <a:extLst>
                    <a:ext uri="{9D8B030D-6E8A-4147-A177-3AD203B41FA5}">
                      <a16:colId xmlns:a16="http://schemas.microsoft.com/office/drawing/2014/main" val="3720863832"/>
                    </a:ext>
                  </a:extLst>
                </a:gridCol>
                <a:gridCol w="431800">
                  <a:extLst>
                    <a:ext uri="{9D8B030D-6E8A-4147-A177-3AD203B41FA5}">
                      <a16:colId xmlns:a16="http://schemas.microsoft.com/office/drawing/2014/main" val="882214284"/>
                    </a:ext>
                  </a:extLst>
                </a:gridCol>
                <a:gridCol w="2490788">
                  <a:extLst>
                    <a:ext uri="{9D8B030D-6E8A-4147-A177-3AD203B41FA5}">
                      <a16:colId xmlns:a16="http://schemas.microsoft.com/office/drawing/2014/main" val="4009155074"/>
                    </a:ext>
                  </a:extLst>
                </a:gridCol>
              </a:tblGrid>
              <a:tr h="370840">
                <a:tc>
                  <a:txBody>
                    <a:bodyPr/>
                    <a:lstStyle/>
                    <a:p>
                      <a:pPr>
                        <a:spcBef>
                          <a:spcPts val="2100"/>
                        </a:spcBef>
                        <a:buNone/>
                      </a:pPr>
                      <a:r>
                        <a:rPr lang="en-GB" noProof="1">
                          <a:solidFill>
                            <a:srgbClr val="000030"/>
                          </a:solidFill>
                          <a:effectLst/>
                          <a:latin typeface="Tahoma" panose="020B0604030504040204" pitchFamily="34" charset="0"/>
                          <a:ea typeface="Tahoma" panose="020B0604030504040204" pitchFamily="34" charset="0"/>
                          <a:cs typeface="Tahoma" panose="020B0604030504040204" pitchFamily="34" charset="0"/>
                        </a:rPr>
                        <a:t>STEP 5</a:t>
                      </a:r>
                    </a:p>
                  </a:txBody>
                  <a:tcPr marL="144000" marR="144000" marT="38100" marB="3810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endParaRPr lang="en-GB" noProof="1">
                        <a:latin typeface="Tahoma" panose="020B0604030504040204" pitchFamily="34" charset="0"/>
                        <a:ea typeface="Tahoma" panose="020B0604030504040204" pitchFamily="34" charset="0"/>
                        <a:cs typeface="Tahoma" panose="020B0604030504040204" pitchFamily="34" charset="0"/>
                      </a:endParaRPr>
                    </a:p>
                  </a:txBody>
                  <a:tcPr marL="144000" marR="144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spcBef>
                          <a:spcPts val="2100"/>
                        </a:spcBef>
                        <a:buNone/>
                      </a:pPr>
                      <a:r>
                        <a:rPr lang="en-GB" noProof="1">
                          <a:solidFill>
                            <a:srgbClr val="000030"/>
                          </a:solidFill>
                          <a:effectLst/>
                          <a:latin typeface="Tahoma" panose="020B0604030504040204" pitchFamily="34" charset="0"/>
                          <a:ea typeface="Tahoma" panose="020B0604030504040204" pitchFamily="34" charset="0"/>
                          <a:cs typeface="Tahoma" panose="020B0604030504040204" pitchFamily="34" charset="0"/>
                        </a:rPr>
                        <a:t>STEP 6</a:t>
                      </a:r>
                    </a:p>
                  </a:txBody>
                  <a:tcPr marL="144000" marR="144000" marT="38100" marB="3810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endParaRPr lang="en-GB" noProof="1">
                        <a:latin typeface="Tahoma" panose="020B0604030504040204" pitchFamily="34" charset="0"/>
                        <a:ea typeface="Tahoma" panose="020B0604030504040204" pitchFamily="34" charset="0"/>
                        <a:cs typeface="Tahoma" panose="020B0604030504040204" pitchFamily="34" charset="0"/>
                      </a:endParaRPr>
                    </a:p>
                  </a:txBody>
                  <a:tcPr marL="144000" marR="144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spcBef>
                          <a:spcPts val="2100"/>
                        </a:spcBef>
                        <a:buNone/>
                      </a:pPr>
                      <a:r>
                        <a:rPr lang="en-GB" noProof="1">
                          <a:solidFill>
                            <a:srgbClr val="000030"/>
                          </a:solidFill>
                          <a:effectLst/>
                          <a:latin typeface="Tahoma" panose="020B0604030504040204" pitchFamily="34" charset="0"/>
                          <a:ea typeface="Tahoma" panose="020B0604030504040204" pitchFamily="34" charset="0"/>
                          <a:cs typeface="Tahoma" panose="020B0604030504040204" pitchFamily="34" charset="0"/>
                        </a:rPr>
                        <a:t>STEP 7</a:t>
                      </a:r>
                    </a:p>
                  </a:txBody>
                  <a:tcPr marL="144000" marR="144000" marT="38100" marB="3810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endParaRPr lang="en-GB" noProof="1">
                        <a:latin typeface="Tahoma" panose="020B0604030504040204" pitchFamily="34" charset="0"/>
                        <a:ea typeface="Tahoma" panose="020B0604030504040204" pitchFamily="34" charset="0"/>
                        <a:cs typeface="Tahoma" panose="020B0604030504040204" pitchFamily="34" charset="0"/>
                      </a:endParaRPr>
                    </a:p>
                  </a:txBody>
                  <a:tcPr marL="144000" marR="144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spcBef>
                          <a:spcPts val="2100"/>
                        </a:spcBef>
                        <a:buNone/>
                      </a:pPr>
                      <a:r>
                        <a:rPr lang="en-GB" noProof="1">
                          <a:solidFill>
                            <a:srgbClr val="000030"/>
                          </a:solidFill>
                          <a:effectLst/>
                          <a:latin typeface="Tahoma" panose="020B0604030504040204" pitchFamily="34" charset="0"/>
                          <a:ea typeface="Tahoma" panose="020B0604030504040204" pitchFamily="34" charset="0"/>
                          <a:cs typeface="Tahoma" panose="020B0604030504040204" pitchFamily="34" charset="0"/>
                        </a:rPr>
                        <a:t>STEP 8</a:t>
                      </a:r>
                    </a:p>
                  </a:txBody>
                  <a:tcPr marL="144000" marR="144000" marT="38100" marB="38100">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9405319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t>Giving behavioural feedback about the current level of behaviour to employees</a:t>
                      </a:r>
                    </a:p>
                  </a:txBody>
                  <a:tcPr marL="144000" marR="14400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GB" sz="1200" b="1" noProof="1">
                        <a:latin typeface="Tahoma" panose="020B0604030504040204" pitchFamily="34" charset="0"/>
                        <a:ea typeface="Tahoma" panose="020B0604030504040204" pitchFamily="34" charset="0"/>
                        <a:cs typeface="Tahoma" panose="020B0604030504040204" pitchFamily="34" charset="0"/>
                      </a:endParaRPr>
                    </a:p>
                  </a:txBody>
                  <a:tcPr marL="144000" marR="144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t>Setting goals and subgoals to specify shift in behaviours is required</a:t>
                      </a:r>
                    </a:p>
                  </a:txBody>
                  <a:tcPr marL="144000" marR="14400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GB" sz="1200" b="1" noProof="1">
                        <a:latin typeface="Tahoma" panose="020B0604030504040204" pitchFamily="34" charset="0"/>
                        <a:ea typeface="Tahoma" panose="020B0604030504040204" pitchFamily="34" charset="0"/>
                        <a:cs typeface="Tahoma" panose="020B0604030504040204" pitchFamily="34" charset="0"/>
                      </a:endParaRPr>
                    </a:p>
                  </a:txBody>
                  <a:tcPr marL="144000" marR="144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spcBef>
                          <a:spcPts val="600"/>
                        </a:spcBef>
                        <a:buNone/>
                      </a:pPr>
                      <a:r>
                        <a:rPr lang="en-GB" sz="1200" b="1" noProof="1">
                          <a:effectLst/>
                          <a:latin typeface="Tahoma" panose="020B0604030504040204" pitchFamily="34" charset="0"/>
                          <a:ea typeface="Tahoma" panose="020B0604030504040204" pitchFamily="34" charset="0"/>
                          <a:cs typeface="Tahoma" panose="020B0604030504040204" pitchFamily="34" charset="0"/>
                        </a:rPr>
                        <a:t>Affirming appropriate behaviours by rewarding</a:t>
                      </a:r>
                    </a:p>
                  </a:txBody>
                  <a:tcPr marL="144000" marR="144000" marT="38100" marB="7620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GB" sz="1200" b="1" noProof="1">
                        <a:latin typeface="Tahoma" panose="020B0604030504040204" pitchFamily="34" charset="0"/>
                        <a:ea typeface="Tahoma" panose="020B0604030504040204" pitchFamily="34" charset="0"/>
                        <a:cs typeface="Tahoma" panose="020B0604030504040204" pitchFamily="34" charset="0"/>
                      </a:endParaRPr>
                    </a:p>
                  </a:txBody>
                  <a:tcPr marL="144000" marR="144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t>Evaluating change and adjusting</a:t>
                      </a:r>
                    </a:p>
                  </a:txBody>
                  <a:tcPr marL="144000" marR="144000">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25248895"/>
                  </a:ext>
                </a:extLst>
              </a:tr>
              <a:tr h="370840">
                <a:tc>
                  <a:txBody>
                    <a:bodyPr/>
                    <a:lstStyle/>
                    <a:p>
                      <a:pPr marL="171450" indent="-171450">
                        <a:buFont typeface="Arial" panose="020B0604020202020204" pitchFamily="34" charset="0"/>
                        <a:buChar char="•"/>
                      </a:pPr>
                      <a:r>
                        <a:rPr lang="en-GB" sz="1200"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t>Share the information with employees.</a:t>
                      </a:r>
                    </a:p>
                    <a:p>
                      <a:pPr marL="171450" indent="-171450">
                        <a:buFont typeface="Arial" panose="020B0604020202020204" pitchFamily="34" charset="0"/>
                        <a:buChar char="•"/>
                      </a:pPr>
                      <a:r>
                        <a:rPr lang="en-GB" sz="1200"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t>Show which gaps exist and where.</a:t>
                      </a:r>
                      <a:endParaRPr lang="en-GB" sz="1200" noProof="1">
                        <a:latin typeface="Tahoma" panose="020B0604030504040204" pitchFamily="34" charset="0"/>
                        <a:ea typeface="Tahoma" panose="020B0604030504040204" pitchFamily="34" charset="0"/>
                        <a:cs typeface="Tahoma" panose="020B0604030504040204" pitchFamily="34" charset="0"/>
                      </a:endParaRPr>
                    </a:p>
                  </a:txBody>
                  <a:tcPr marL="144000" marR="14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endParaRPr lang="en-GB" sz="1200" noProof="1">
                        <a:latin typeface="Tahoma" panose="020B0604030504040204" pitchFamily="34" charset="0"/>
                        <a:ea typeface="Tahoma" panose="020B0604030504040204" pitchFamily="34" charset="0"/>
                        <a:cs typeface="Tahoma" panose="020B0604030504040204" pitchFamily="34" charset="0"/>
                      </a:endParaRPr>
                    </a:p>
                  </a:txBody>
                  <a:tcPr marL="144000" marR="14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GB" sz="1200"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t>Set very specific goals with individuals and teams about levels they need to get to and when.</a:t>
                      </a:r>
                    </a:p>
                    <a:p>
                      <a:pPr marL="171450" indent="-171450">
                        <a:buFont typeface="Arial" panose="020B0604020202020204" pitchFamily="34" charset="0"/>
                        <a:buChar char="•"/>
                      </a:pPr>
                      <a:r>
                        <a:rPr lang="en-GB" sz="1200"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t>Set sub-goals where necessary, specifying which intermediate or sub-goals need to be achieved in order to achieve main goals.</a:t>
                      </a:r>
                    </a:p>
                    <a:p>
                      <a:pPr marL="171450" indent="-171450">
                        <a:buFont typeface="Arial" panose="020B0604020202020204" pitchFamily="34" charset="0"/>
                        <a:buChar char="•"/>
                      </a:pPr>
                      <a:endParaRPr lang="en-GB" sz="1200" noProof="1">
                        <a:latin typeface="Tahoma" panose="020B0604030504040204" pitchFamily="34" charset="0"/>
                        <a:ea typeface="Tahoma" panose="020B0604030504040204" pitchFamily="34" charset="0"/>
                        <a:cs typeface="Tahoma" panose="020B0604030504040204" pitchFamily="34" charset="0"/>
                      </a:endParaRPr>
                    </a:p>
                  </a:txBody>
                  <a:tcPr marL="144000" marR="14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endParaRPr lang="en-GB" sz="1200" noProof="1">
                        <a:latin typeface="Tahoma" panose="020B0604030504040204" pitchFamily="34" charset="0"/>
                        <a:ea typeface="Tahoma" panose="020B0604030504040204" pitchFamily="34" charset="0"/>
                        <a:cs typeface="Tahoma" panose="020B0604030504040204" pitchFamily="34" charset="0"/>
                      </a:endParaRPr>
                    </a:p>
                  </a:txBody>
                  <a:tcPr marL="144000" marR="14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GB" sz="1200"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t>Find ways of providing positive reinforcement when sub-goals and goals are being achieved or behaviour is moving in the right direction. This can include praise, tangible rewards, time off, formal recognition.</a:t>
                      </a:r>
                    </a:p>
                    <a:p>
                      <a:pPr marL="171450" indent="-171450">
                        <a:buFont typeface="Arial" panose="020B0604020202020204" pitchFamily="34" charset="0"/>
                        <a:buChar char="•"/>
                      </a:pPr>
                      <a:endParaRPr lang="en-GB" sz="1200" noProof="1">
                        <a:latin typeface="Tahoma" panose="020B0604030504040204" pitchFamily="34" charset="0"/>
                        <a:ea typeface="Tahoma" panose="020B0604030504040204" pitchFamily="34" charset="0"/>
                        <a:cs typeface="Tahoma" panose="020B0604030504040204" pitchFamily="34" charset="0"/>
                      </a:endParaRPr>
                    </a:p>
                  </a:txBody>
                  <a:tcPr marL="144000" marR="14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endParaRPr lang="en-GB" sz="1200" noProof="1">
                        <a:latin typeface="Tahoma" panose="020B0604030504040204" pitchFamily="34" charset="0"/>
                        <a:ea typeface="Tahoma" panose="020B0604030504040204" pitchFamily="34" charset="0"/>
                        <a:cs typeface="Tahoma" panose="020B0604030504040204" pitchFamily="34" charset="0"/>
                      </a:endParaRPr>
                    </a:p>
                  </a:txBody>
                  <a:tcPr marL="144000" marR="14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GB" sz="1200"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t>To what extent have goals been met?</a:t>
                      </a:r>
                    </a:p>
                    <a:p>
                      <a:pPr marL="171450" indent="-171450">
                        <a:buFont typeface="Arial" panose="020B0604020202020204" pitchFamily="34" charset="0"/>
                        <a:buChar char="•"/>
                      </a:pPr>
                      <a:r>
                        <a:rPr lang="en-GB" sz="1200"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t>What gaps still exist and why? What else needs to be changed?</a:t>
                      </a:r>
                    </a:p>
                    <a:p>
                      <a:pPr marL="171450" indent="-171450">
                        <a:buFont typeface="Arial" panose="020B0604020202020204" pitchFamily="34" charset="0"/>
                        <a:buChar char="•"/>
                      </a:pPr>
                      <a:r>
                        <a:rPr lang="en-GB" sz="1200"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t>Return to Step 1 and check that each Step has been completed appropriately.</a:t>
                      </a:r>
                    </a:p>
                    <a:p>
                      <a:pPr marL="171450" indent="-171450">
                        <a:buFont typeface="Arial" panose="020B0604020202020204" pitchFamily="34" charset="0"/>
                        <a:buChar char="•"/>
                      </a:pPr>
                      <a:r>
                        <a:rPr lang="en-GB" sz="1200"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t>Adjust any that require it.</a:t>
                      </a:r>
                    </a:p>
                  </a:txBody>
                  <a:tcPr marL="144000" marR="14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4718910"/>
                  </a:ext>
                </a:extLst>
              </a:tr>
            </a:tbl>
          </a:graphicData>
        </a:graphic>
      </p:graphicFrame>
      <p:sp>
        <p:nvSpPr>
          <p:cNvPr id="3" name="Freeform 2">
            <a:extLst>
              <a:ext uri="{FF2B5EF4-FFF2-40B4-BE49-F238E27FC236}">
                <a16:creationId xmlns:a16="http://schemas.microsoft.com/office/drawing/2014/main" id="{14D681F5-FA3A-A35E-88B6-620699A267B6}"/>
              </a:ext>
            </a:extLst>
          </p:cNvPr>
          <p:cNvSpPr/>
          <p:nvPr/>
        </p:nvSpPr>
        <p:spPr>
          <a:xfrm>
            <a:off x="406400" y="1651000"/>
            <a:ext cx="11557000" cy="4648200"/>
          </a:xfrm>
          <a:custGeom>
            <a:avLst/>
            <a:gdLst>
              <a:gd name="connsiteX0" fmla="*/ 11341100 w 11557000"/>
              <a:gd name="connsiteY0" fmla="*/ 0 h 4648200"/>
              <a:gd name="connsiteX1" fmla="*/ 11557000 w 11557000"/>
              <a:gd name="connsiteY1" fmla="*/ 0 h 4648200"/>
              <a:gd name="connsiteX2" fmla="*/ 11557000 w 11557000"/>
              <a:gd name="connsiteY2" fmla="*/ 4648200 h 4648200"/>
              <a:gd name="connsiteX3" fmla="*/ 0 w 11557000"/>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11557000" h="4648200">
                <a:moveTo>
                  <a:pt x="11341100" y="0"/>
                </a:moveTo>
                <a:lnTo>
                  <a:pt x="11557000" y="0"/>
                </a:lnTo>
                <a:lnTo>
                  <a:pt x="11557000" y="4648200"/>
                </a:lnTo>
                <a:lnTo>
                  <a:pt x="0" y="4648200"/>
                </a:ln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1"/>
          </a:p>
        </p:txBody>
      </p:sp>
      <p:sp>
        <p:nvSpPr>
          <p:cNvPr id="4" name="Oval 3">
            <a:extLst>
              <a:ext uri="{FF2B5EF4-FFF2-40B4-BE49-F238E27FC236}">
                <a16:creationId xmlns:a16="http://schemas.microsoft.com/office/drawing/2014/main" id="{F6ED1519-28F6-EA5A-A67B-0DB4A24CE866}"/>
              </a:ext>
            </a:extLst>
          </p:cNvPr>
          <p:cNvSpPr>
            <a:spLocks noChangeAspect="1"/>
          </p:cNvSpPr>
          <p:nvPr/>
        </p:nvSpPr>
        <p:spPr>
          <a:xfrm>
            <a:off x="2981125" y="1448261"/>
            <a:ext cx="343501" cy="343501"/>
          </a:xfrm>
          <a:prstGeom prst="ellipse">
            <a:avLst/>
          </a:prstGeom>
          <a:solidFill>
            <a:schemeClr val="tx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noProof="1">
                <a:latin typeface="Tahoma" panose="020B0604030504040204" pitchFamily="34" charset="0"/>
                <a:ea typeface="Tahoma" panose="020B0604030504040204" pitchFamily="34" charset="0"/>
                <a:cs typeface="Tahoma" panose="020B0604030504040204" pitchFamily="34" charset="0"/>
              </a:rPr>
              <a:t>&gt;</a:t>
            </a:r>
          </a:p>
        </p:txBody>
      </p:sp>
      <p:sp>
        <p:nvSpPr>
          <p:cNvPr id="5" name="Oval 4">
            <a:extLst>
              <a:ext uri="{FF2B5EF4-FFF2-40B4-BE49-F238E27FC236}">
                <a16:creationId xmlns:a16="http://schemas.microsoft.com/office/drawing/2014/main" id="{5868F933-9B97-3DF4-ADF9-1769DEEEC8AB}"/>
              </a:ext>
            </a:extLst>
          </p:cNvPr>
          <p:cNvSpPr>
            <a:spLocks noChangeAspect="1"/>
          </p:cNvSpPr>
          <p:nvPr/>
        </p:nvSpPr>
        <p:spPr>
          <a:xfrm>
            <a:off x="5926456" y="1448261"/>
            <a:ext cx="343501" cy="343501"/>
          </a:xfrm>
          <a:prstGeom prst="ellipse">
            <a:avLst/>
          </a:prstGeom>
          <a:solidFill>
            <a:schemeClr val="tx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noProof="1">
                <a:latin typeface="Tahoma" panose="020B0604030504040204" pitchFamily="34" charset="0"/>
                <a:ea typeface="Tahoma" panose="020B0604030504040204" pitchFamily="34" charset="0"/>
                <a:cs typeface="Tahoma" panose="020B0604030504040204" pitchFamily="34" charset="0"/>
              </a:rPr>
              <a:t>&gt;</a:t>
            </a:r>
          </a:p>
        </p:txBody>
      </p:sp>
      <p:sp>
        <p:nvSpPr>
          <p:cNvPr id="6" name="Oval 5">
            <a:extLst>
              <a:ext uri="{FF2B5EF4-FFF2-40B4-BE49-F238E27FC236}">
                <a16:creationId xmlns:a16="http://schemas.microsoft.com/office/drawing/2014/main" id="{2656FC71-F5D7-DCEA-C82B-A4ECFB9CC788}"/>
              </a:ext>
            </a:extLst>
          </p:cNvPr>
          <p:cNvSpPr>
            <a:spLocks noChangeAspect="1"/>
          </p:cNvSpPr>
          <p:nvPr/>
        </p:nvSpPr>
        <p:spPr>
          <a:xfrm>
            <a:off x="8862162" y="1448261"/>
            <a:ext cx="343501" cy="343501"/>
          </a:xfrm>
          <a:prstGeom prst="ellipse">
            <a:avLst/>
          </a:prstGeom>
          <a:solidFill>
            <a:schemeClr val="tx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noProof="1">
                <a:latin typeface="Tahoma" panose="020B0604030504040204" pitchFamily="34" charset="0"/>
                <a:ea typeface="Tahoma" panose="020B0604030504040204" pitchFamily="34" charset="0"/>
                <a:cs typeface="Tahoma" panose="020B0604030504040204" pitchFamily="34" charset="0"/>
              </a:rPr>
              <a:t>&gt;</a:t>
            </a:r>
          </a:p>
        </p:txBody>
      </p:sp>
      <p:sp>
        <p:nvSpPr>
          <p:cNvPr id="7" name="Oval 6">
            <a:extLst>
              <a:ext uri="{FF2B5EF4-FFF2-40B4-BE49-F238E27FC236}">
                <a16:creationId xmlns:a16="http://schemas.microsoft.com/office/drawing/2014/main" id="{A0248381-66AF-75D9-1C59-C702156E9BCD}"/>
              </a:ext>
            </a:extLst>
          </p:cNvPr>
          <p:cNvSpPr>
            <a:spLocks noChangeAspect="1"/>
          </p:cNvSpPr>
          <p:nvPr/>
        </p:nvSpPr>
        <p:spPr>
          <a:xfrm rot="10800000">
            <a:off x="303143" y="6124874"/>
            <a:ext cx="343501" cy="343501"/>
          </a:xfrm>
          <a:prstGeom prst="ellipse">
            <a:avLst/>
          </a:prstGeom>
          <a:solidFill>
            <a:schemeClr val="tx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noProof="1">
                <a:latin typeface="Tahoma" panose="020B0604030504040204" pitchFamily="34" charset="0"/>
                <a:ea typeface="Tahoma" panose="020B0604030504040204" pitchFamily="34" charset="0"/>
                <a:cs typeface="Tahoma" panose="020B0604030504040204" pitchFamily="34" charset="0"/>
              </a:rPr>
              <a:t>&gt;</a:t>
            </a:r>
          </a:p>
        </p:txBody>
      </p:sp>
      <p:sp>
        <p:nvSpPr>
          <p:cNvPr id="8" name="Slide Number Placeholder 7">
            <a:extLst>
              <a:ext uri="{FF2B5EF4-FFF2-40B4-BE49-F238E27FC236}">
                <a16:creationId xmlns:a16="http://schemas.microsoft.com/office/drawing/2014/main" id="{D7A292D5-0F33-9AEF-5767-B9F07F1A1AE2}"/>
              </a:ext>
            </a:extLst>
          </p:cNvPr>
          <p:cNvSpPr>
            <a:spLocks noGrp="1"/>
          </p:cNvSpPr>
          <p:nvPr>
            <p:ph type="sldNum" sz="quarter" idx="4"/>
          </p:nvPr>
        </p:nvSpPr>
        <p:spPr/>
        <p:txBody>
          <a:bodyPr/>
          <a:lstStyle/>
          <a:p>
            <a:fld id="{B50C3C90-A77C-4D49-9515-CB7A118D6A15}" type="slidenum">
              <a:rPr lang="en-GB" smtClean="0"/>
              <a:pPr/>
              <a:t>16</a:t>
            </a:fld>
            <a:endParaRPr lang="en-GB"/>
          </a:p>
        </p:txBody>
      </p:sp>
    </p:spTree>
    <p:extLst>
      <p:ext uri="{BB962C8B-B14F-4D97-AF65-F5344CB8AC3E}">
        <p14:creationId xmlns:p14="http://schemas.microsoft.com/office/powerpoint/2010/main" val="827305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DFD3E-1C86-B3C4-D6B1-9BCD19C7686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C4A15A3-17DE-9993-5E1C-B63129FFC610}"/>
              </a:ext>
            </a:extLst>
          </p:cNvPr>
          <p:cNvSpPr/>
          <p:nvPr/>
        </p:nvSpPr>
        <p:spPr>
          <a:xfrm>
            <a:off x="614763" y="1916113"/>
            <a:ext cx="172995" cy="2857724"/>
          </a:xfrm>
          <a:prstGeom prst="rect">
            <a:avLst/>
          </a:prstGeom>
          <a:solidFill>
            <a:srgbClr val="1D71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1">
              <a:latin typeface="Tahoma" panose="020B0604030504040204" pitchFamily="34" charset="0"/>
            </a:endParaRPr>
          </a:p>
        </p:txBody>
      </p:sp>
      <p:sp>
        <p:nvSpPr>
          <p:cNvPr id="3" name="Title 2">
            <a:extLst>
              <a:ext uri="{FF2B5EF4-FFF2-40B4-BE49-F238E27FC236}">
                <a16:creationId xmlns:a16="http://schemas.microsoft.com/office/drawing/2014/main" id="{A62F53C8-3C25-DEC5-0552-B8BC05319903}"/>
              </a:ext>
            </a:extLst>
          </p:cNvPr>
          <p:cNvSpPr>
            <a:spLocks noGrp="1"/>
          </p:cNvSpPr>
          <p:nvPr>
            <p:ph type="title"/>
          </p:nvPr>
        </p:nvSpPr>
        <p:spPr>
          <a:xfrm>
            <a:off x="426541" y="385634"/>
            <a:ext cx="10515600" cy="787908"/>
          </a:xfrm>
        </p:spPr>
        <p:txBody>
          <a:bodyPr>
            <a:normAutofit/>
          </a:bodyPr>
          <a:lstStyle/>
          <a:p>
            <a:r>
              <a:rPr lang="en-GB" noProof="1"/>
              <a:t>Conclusion </a:t>
            </a:r>
            <a:br>
              <a:rPr lang="en-GB" noProof="1"/>
            </a:br>
            <a:r>
              <a:rPr lang="en-GB" noProof="1">
                <a:solidFill>
                  <a:schemeClr val="accent4"/>
                </a:solidFill>
              </a:rPr>
              <a:t>Behaviour change</a:t>
            </a:r>
          </a:p>
        </p:txBody>
      </p:sp>
      <p:sp>
        <p:nvSpPr>
          <p:cNvPr id="2" name="TextBox 1">
            <a:extLst>
              <a:ext uri="{FF2B5EF4-FFF2-40B4-BE49-F238E27FC236}">
                <a16:creationId xmlns:a16="http://schemas.microsoft.com/office/drawing/2014/main" id="{06B551B1-1966-D9C0-58DC-44928D18134B}"/>
              </a:ext>
            </a:extLst>
          </p:cNvPr>
          <p:cNvSpPr txBox="1"/>
          <p:nvPr/>
        </p:nvSpPr>
        <p:spPr>
          <a:xfrm>
            <a:off x="784361" y="2012453"/>
            <a:ext cx="8082459" cy="2677656"/>
          </a:xfrm>
          <a:prstGeom prst="rect">
            <a:avLst/>
          </a:prstGeom>
          <a:noFill/>
        </p:spPr>
        <p:txBody>
          <a:bodyPr wrap="square" rtlCol="0">
            <a:spAutoFit/>
          </a:bodyPr>
          <a:lstStyle/>
          <a:p>
            <a:pPr marL="180975" lvl="2">
              <a:spcAft>
                <a:spcPts val="1200"/>
              </a:spcAft>
            </a:pPr>
            <a:r>
              <a:rPr lang="en-GB" sz="2400" noProof="1">
                <a:latin typeface="Tahoma" panose="020B0604030504040204" pitchFamily="34" charset="0"/>
                <a:ea typeface="Tahoma" panose="020B0604030504040204" pitchFamily="34" charset="0"/>
                <a:cs typeface="Tahoma" panose="020B0604030504040204" pitchFamily="34" charset="0"/>
              </a:rPr>
              <a:t>By having some understanding of these theories and techniques and, equally important, a very good understanding of the context and the organisational objectives, we vastly increase the chances that we will identify which specific behaviours need to change, to what ends and how we can best bring about such behaviour changes.</a:t>
            </a:r>
          </a:p>
        </p:txBody>
      </p:sp>
      <p:sp>
        <p:nvSpPr>
          <p:cNvPr id="18" name="Oval 17">
            <a:extLst>
              <a:ext uri="{FF2B5EF4-FFF2-40B4-BE49-F238E27FC236}">
                <a16:creationId xmlns:a16="http://schemas.microsoft.com/office/drawing/2014/main" id="{8D38AB25-B829-09C5-CA05-26CD5F930109}"/>
              </a:ext>
            </a:extLst>
          </p:cNvPr>
          <p:cNvSpPr>
            <a:spLocks noChangeAspect="1"/>
          </p:cNvSpPr>
          <p:nvPr/>
        </p:nvSpPr>
        <p:spPr>
          <a:xfrm>
            <a:off x="466836" y="2012453"/>
            <a:ext cx="457200" cy="457200"/>
          </a:xfrm>
          <a:prstGeom prst="ellipse">
            <a:avLst/>
          </a:prstGeom>
          <a:solidFill>
            <a:schemeClr val="tx1"/>
          </a:solid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noProof="1">
                <a:latin typeface="Tahoma" panose="020B0604030504040204" pitchFamily="34" charset="0"/>
                <a:ea typeface="Tahoma" panose="020B0604030504040204" pitchFamily="34" charset="0"/>
                <a:cs typeface="Tahoma" panose="020B0604030504040204" pitchFamily="34" charset="0"/>
              </a:rPr>
              <a:t>&gt;</a:t>
            </a:r>
          </a:p>
        </p:txBody>
      </p:sp>
      <p:sp>
        <p:nvSpPr>
          <p:cNvPr id="4" name="Slide Number Placeholder 5">
            <a:extLst>
              <a:ext uri="{FF2B5EF4-FFF2-40B4-BE49-F238E27FC236}">
                <a16:creationId xmlns:a16="http://schemas.microsoft.com/office/drawing/2014/main" id="{79AB07C4-667F-C40D-6EE6-E08A2DF12419}"/>
              </a:ext>
            </a:extLst>
          </p:cNvPr>
          <p:cNvSpPr>
            <a:spLocks noGrp="1"/>
          </p:cNvSpPr>
          <p:nvPr>
            <p:ph type="sldNum" sz="quarter" idx="4"/>
          </p:nvPr>
        </p:nvSpPr>
        <p:spPr>
          <a:xfrm>
            <a:off x="11357810" y="6373039"/>
            <a:ext cx="391277" cy="184666"/>
          </a:xfrm>
          <a:prstGeom prst="rect">
            <a:avLst/>
          </a:prstGeom>
        </p:spPr>
        <p:txBody>
          <a:bodyPr vert="horz" wrap="square" lIns="0" tIns="0" rIns="0" bIns="0" rtlCol="0" anchor="ctr">
            <a:spAutoFit/>
          </a:bodyPr>
          <a:lstStyle>
            <a:lvl1pPr algn="r">
              <a:defRPr sz="120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fld id="{B50C3C90-A77C-4D49-9515-CB7A118D6A15}" type="slidenum">
              <a:rPr lang="en-GB" noProof="1" smtClean="0">
                <a:solidFill>
                  <a:schemeClr val="tx1"/>
                </a:solidFill>
              </a:rPr>
              <a:pPr/>
              <a:t>17</a:t>
            </a:fld>
            <a:endParaRPr lang="en-GB" noProof="1">
              <a:solidFill>
                <a:schemeClr val="tx1"/>
              </a:solidFill>
            </a:endParaRPr>
          </a:p>
        </p:txBody>
      </p:sp>
    </p:spTree>
    <p:extLst>
      <p:ext uri="{BB962C8B-B14F-4D97-AF65-F5344CB8AC3E}">
        <p14:creationId xmlns:p14="http://schemas.microsoft.com/office/powerpoint/2010/main" val="3477651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144974F-B175-D94B-A370-9EF1EBB463B3}"/>
              </a:ext>
            </a:extLst>
          </p:cNvPr>
          <p:cNvSpPr>
            <a:spLocks noGrp="1"/>
          </p:cNvSpPr>
          <p:nvPr>
            <p:ph sz="half" idx="1"/>
          </p:nvPr>
        </p:nvSpPr>
        <p:spPr>
          <a:xfrm>
            <a:off x="442911" y="1391163"/>
            <a:ext cx="5653089" cy="5166542"/>
          </a:xfrm>
        </p:spPr>
        <p:txBody>
          <a:bodyPr/>
          <a:lstStyle/>
          <a:p>
            <a:pPr marL="0" lvl="0" indent="0">
              <a:spcBef>
                <a:spcPts val="0"/>
              </a:spcBef>
              <a:buNone/>
              <a:defRPr/>
            </a:pPr>
            <a:r>
              <a:rPr lang="en-GB" sz="4800" b="1" noProof="1">
                <a:solidFill>
                  <a:schemeClr val="accent2"/>
                </a:solidFill>
              </a:rPr>
              <a:t>“Behaviour </a:t>
            </a:r>
            <a:br>
              <a:rPr lang="en-GB" sz="4800" b="1" noProof="1">
                <a:solidFill>
                  <a:schemeClr val="accent2"/>
                </a:solidFill>
              </a:rPr>
            </a:br>
            <a:r>
              <a:rPr lang="en-GB" sz="4800" b="1" noProof="1">
                <a:solidFill>
                  <a:schemeClr val="accent2"/>
                </a:solidFill>
              </a:rPr>
              <a:t>IS business. </a:t>
            </a:r>
            <a:endParaRPr lang="en-GB" b="1" noProof="1">
              <a:solidFill>
                <a:schemeClr val="accent2"/>
              </a:solidFill>
            </a:endParaRPr>
          </a:p>
          <a:p>
            <a:pPr marL="0" lvl="0" indent="0">
              <a:lnSpc>
                <a:spcPct val="100000"/>
              </a:lnSpc>
              <a:spcBef>
                <a:spcPts val="0"/>
              </a:spcBef>
              <a:buNone/>
              <a:defRPr/>
            </a:pPr>
            <a:r>
              <a:rPr lang="en-GB" b="1" noProof="1">
                <a:solidFill>
                  <a:schemeClr val="accent2"/>
                </a:solidFill>
              </a:rPr>
              <a:t>All organisational results are the product of human behaviour.”</a:t>
            </a:r>
          </a:p>
          <a:p>
            <a:pPr marL="0" lvl="0" indent="0">
              <a:lnSpc>
                <a:spcPct val="100000"/>
              </a:lnSpc>
              <a:spcBef>
                <a:spcPts val="0"/>
              </a:spcBef>
              <a:spcAft>
                <a:spcPts val="2400"/>
              </a:spcAft>
              <a:buNone/>
              <a:defRPr/>
            </a:pPr>
            <a:br>
              <a:rPr lang="en-GB" noProof="1">
                <a:solidFill>
                  <a:srgbClr val="00053E"/>
                </a:solidFill>
              </a:rPr>
            </a:br>
            <a:r>
              <a:rPr lang="en-GB" noProof="1">
                <a:solidFill>
                  <a:srgbClr val="00053E"/>
                </a:solidFill>
              </a:rPr>
              <a:t>Daniels &amp; Bailey (2014)</a:t>
            </a:r>
          </a:p>
          <a:p>
            <a:pPr marL="0" lvl="0" indent="0">
              <a:lnSpc>
                <a:spcPct val="100000"/>
              </a:lnSpc>
              <a:spcBef>
                <a:spcPts val="0"/>
              </a:spcBef>
              <a:spcAft>
                <a:spcPts val="2400"/>
              </a:spcAft>
              <a:buNone/>
              <a:defRPr/>
            </a:pPr>
            <a:endParaRPr lang="en-GB" b="1" noProof="1">
              <a:solidFill>
                <a:srgbClr val="00053E"/>
              </a:solidFill>
            </a:endParaRPr>
          </a:p>
          <a:p>
            <a:endParaRPr lang="en-GB"/>
          </a:p>
        </p:txBody>
      </p:sp>
      <p:sp>
        <p:nvSpPr>
          <p:cNvPr id="6" name="Content Placeholder 5">
            <a:extLst>
              <a:ext uri="{FF2B5EF4-FFF2-40B4-BE49-F238E27FC236}">
                <a16:creationId xmlns:a16="http://schemas.microsoft.com/office/drawing/2014/main" id="{DFB818FF-3D83-C74D-B249-3C07559BE4FB}"/>
              </a:ext>
            </a:extLst>
          </p:cNvPr>
          <p:cNvSpPr>
            <a:spLocks noGrp="1"/>
          </p:cNvSpPr>
          <p:nvPr>
            <p:ph sz="half" idx="2"/>
          </p:nvPr>
        </p:nvSpPr>
        <p:spPr>
          <a:xfrm>
            <a:off x="6096000" y="1234823"/>
            <a:ext cx="5508000" cy="5166543"/>
          </a:xfrm>
        </p:spPr>
        <p:txBody>
          <a:bodyPr/>
          <a:lstStyle/>
          <a:p>
            <a:r>
              <a:rPr lang="en-GB"/>
              <a:t>HR helps the business achieve its objectives by shaping employee behaviour</a:t>
            </a:r>
          </a:p>
          <a:p>
            <a:r>
              <a:rPr lang="en-GB"/>
              <a:t>Broad HR practices often target vague outcomes</a:t>
            </a:r>
          </a:p>
          <a:p>
            <a:r>
              <a:rPr lang="en-GB"/>
              <a:t>Targeted behaviour change focuses on specific, measurable and observable actions</a:t>
            </a:r>
          </a:p>
          <a:p>
            <a:r>
              <a:rPr lang="en-GB"/>
              <a:t>These links from behaviour to results are clear and evidence based</a:t>
            </a:r>
          </a:p>
          <a:p>
            <a:endParaRPr lang="en-GB"/>
          </a:p>
        </p:txBody>
      </p:sp>
      <p:sp>
        <p:nvSpPr>
          <p:cNvPr id="2" name="Slide Number Placeholder 5">
            <a:extLst>
              <a:ext uri="{FF2B5EF4-FFF2-40B4-BE49-F238E27FC236}">
                <a16:creationId xmlns:a16="http://schemas.microsoft.com/office/drawing/2014/main" id="{772FF47D-155B-69BA-D1B5-DDF3988982AB}"/>
              </a:ext>
            </a:extLst>
          </p:cNvPr>
          <p:cNvSpPr>
            <a:spLocks noGrp="1"/>
          </p:cNvSpPr>
          <p:nvPr>
            <p:ph type="sldNum" sz="quarter" idx="4"/>
          </p:nvPr>
        </p:nvSpPr>
        <p:spPr>
          <a:xfrm>
            <a:off x="11357810" y="6373039"/>
            <a:ext cx="391277" cy="184666"/>
          </a:xfrm>
          <a:prstGeom prst="rect">
            <a:avLst/>
          </a:prstGeom>
        </p:spPr>
        <p:txBody>
          <a:bodyPr vert="horz" wrap="square" lIns="0" tIns="0" rIns="0" bIns="0" rtlCol="0" anchor="ctr">
            <a:spAutoFit/>
          </a:bodyPr>
          <a:lstStyle>
            <a:lvl1pPr algn="r">
              <a:defRPr sz="120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fld id="{B50C3C90-A77C-4D49-9515-CB7A118D6A15}" type="slidenum">
              <a:rPr lang="en-GB" smtClean="0"/>
              <a:pPr/>
              <a:t>2</a:t>
            </a:fld>
            <a:endParaRPr lang="en-GB"/>
          </a:p>
        </p:txBody>
      </p:sp>
    </p:spTree>
    <p:extLst>
      <p:ext uri="{BB962C8B-B14F-4D97-AF65-F5344CB8AC3E}">
        <p14:creationId xmlns:p14="http://schemas.microsoft.com/office/powerpoint/2010/main" val="407873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FF053-881F-F98B-04FB-FEB630B2E5AA}"/>
              </a:ext>
            </a:extLst>
          </p:cNvPr>
          <p:cNvSpPr>
            <a:spLocks noGrp="1"/>
          </p:cNvSpPr>
          <p:nvPr>
            <p:ph type="title"/>
          </p:nvPr>
        </p:nvSpPr>
        <p:spPr/>
        <p:txBody>
          <a:bodyPr/>
          <a:lstStyle/>
          <a:p>
            <a:r>
              <a:rPr lang="en-GB" noProof="1"/>
              <a:t>Examples of </a:t>
            </a:r>
            <a:r>
              <a:rPr lang="en-GB" noProof="1">
                <a:solidFill>
                  <a:schemeClr val="accent2"/>
                </a:solidFill>
              </a:rPr>
              <a:t>strategic objectives </a:t>
            </a:r>
            <a:br>
              <a:rPr lang="en-GB" noProof="1"/>
            </a:br>
            <a:r>
              <a:rPr lang="en-GB" noProof="1"/>
              <a:t>and </a:t>
            </a:r>
            <a:r>
              <a:rPr lang="en-GB" noProof="1">
                <a:solidFill>
                  <a:schemeClr val="accent2"/>
                </a:solidFill>
              </a:rPr>
              <a:t>target behaviours</a:t>
            </a:r>
            <a:endParaRPr lang="en-GB"/>
          </a:p>
        </p:txBody>
      </p:sp>
      <p:graphicFrame>
        <p:nvGraphicFramePr>
          <p:cNvPr id="9" name="Content Placeholder 3">
            <a:extLst>
              <a:ext uri="{FF2B5EF4-FFF2-40B4-BE49-F238E27FC236}">
                <a16:creationId xmlns:a16="http://schemas.microsoft.com/office/drawing/2014/main" id="{A4A0320D-13B8-A63E-245F-459350FA1240}"/>
              </a:ext>
            </a:extLst>
          </p:cNvPr>
          <p:cNvGraphicFramePr>
            <a:graphicFrameLocks noGrp="1"/>
          </p:cNvGraphicFramePr>
          <p:nvPr>
            <p:ph idx="1"/>
            <p:extLst>
              <p:ext uri="{D42A27DB-BD31-4B8C-83A1-F6EECF244321}">
                <p14:modId xmlns:p14="http://schemas.microsoft.com/office/powerpoint/2010/main" val="214484922"/>
              </p:ext>
            </p:extLst>
          </p:nvPr>
        </p:nvGraphicFramePr>
        <p:xfrm>
          <a:off x="434726" y="1996024"/>
          <a:ext cx="11322547" cy="2865952"/>
        </p:xfrm>
        <a:graphic>
          <a:graphicData uri="http://schemas.openxmlformats.org/drawingml/2006/table">
            <a:tbl>
              <a:tblPr firstRow="1" bandRow="1">
                <a:tableStyleId>{5C22544A-7EE6-4342-B048-85BDC9FD1C3A}</a:tableStyleId>
              </a:tblPr>
              <a:tblGrid>
                <a:gridCol w="4333060">
                  <a:extLst>
                    <a:ext uri="{9D8B030D-6E8A-4147-A177-3AD203B41FA5}">
                      <a16:colId xmlns:a16="http://schemas.microsoft.com/office/drawing/2014/main" val="1374178407"/>
                    </a:ext>
                  </a:extLst>
                </a:gridCol>
                <a:gridCol w="6989487">
                  <a:extLst>
                    <a:ext uri="{9D8B030D-6E8A-4147-A177-3AD203B41FA5}">
                      <a16:colId xmlns:a16="http://schemas.microsoft.com/office/drawing/2014/main" val="1820355526"/>
                    </a:ext>
                  </a:extLst>
                </a:gridCol>
              </a:tblGrid>
              <a:tr h="654663">
                <a:tc>
                  <a:txBody>
                    <a:bodyPr/>
                    <a:lstStyle/>
                    <a:p>
                      <a:pPr>
                        <a:buNone/>
                      </a:pPr>
                      <a:r>
                        <a:rPr lang="en-GB" sz="2400" b="0" i="1" noProof="1">
                          <a:solidFill>
                            <a:srgbClr val="000030"/>
                          </a:solidFill>
                          <a:effectLst/>
                          <a:latin typeface="Tahoma" panose="020B0604030504040204" pitchFamily="34" charset="0"/>
                          <a:ea typeface="Tahoma" panose="020B0604030504040204" pitchFamily="34" charset="0"/>
                          <a:cs typeface="Tahoma" panose="020B0604030504040204" pitchFamily="34" charset="0"/>
                        </a:rPr>
                        <a:t>Strategic Objective</a:t>
                      </a:r>
                      <a:endParaRPr lang="en-GB" sz="2400" b="0" noProof="1">
                        <a:solidFill>
                          <a:srgbClr val="000030"/>
                        </a:solidFill>
                        <a:effectLst/>
                        <a:latin typeface="Tahoma" panose="020B0604030504040204" pitchFamily="34" charset="0"/>
                        <a:ea typeface="Tahoma" panose="020B0604030504040204" pitchFamily="34" charset="0"/>
                        <a:cs typeface="Tahoma" panose="020B0604030504040204" pitchFamily="34" charset="0"/>
                      </a:endParaRPr>
                    </a:p>
                  </a:txBody>
                  <a:tcPr marL="180000" marR="180000" marT="108000" marB="108000">
                    <a:lnL w="12700" cmpd="sng">
                      <a:noFill/>
                    </a:lnL>
                    <a:lnR w="762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buNone/>
                      </a:pPr>
                      <a:r>
                        <a:rPr lang="en-GB" sz="2400" b="0" i="1" noProof="1">
                          <a:solidFill>
                            <a:srgbClr val="000030"/>
                          </a:solidFill>
                          <a:effectLst/>
                          <a:latin typeface="Tahoma" panose="020B0604030504040204" pitchFamily="34" charset="0"/>
                          <a:ea typeface="Tahoma" panose="020B0604030504040204" pitchFamily="34" charset="0"/>
                          <a:cs typeface="Tahoma" panose="020B0604030504040204" pitchFamily="34" charset="0"/>
                        </a:rPr>
                        <a:t>Target of Behaviour Change Intervention</a:t>
                      </a:r>
                      <a:endParaRPr lang="en-GB" sz="2400" b="0" noProof="1">
                        <a:solidFill>
                          <a:srgbClr val="000030"/>
                        </a:solidFill>
                        <a:effectLst/>
                        <a:latin typeface="Tahoma" panose="020B0604030504040204" pitchFamily="34" charset="0"/>
                        <a:ea typeface="Tahoma" panose="020B0604030504040204" pitchFamily="34" charset="0"/>
                        <a:cs typeface="Tahoma" panose="020B0604030504040204" pitchFamily="34" charset="0"/>
                      </a:endParaRPr>
                    </a:p>
                  </a:txBody>
                  <a:tcPr marL="180000" marR="180000" marT="108000" marB="108000">
                    <a:lnL w="762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786141762"/>
                  </a:ext>
                </a:extLst>
              </a:tr>
              <a:tr h="2211289">
                <a:tc>
                  <a:txBody>
                    <a:bodyPr/>
                    <a:lstStyle/>
                    <a:p>
                      <a:pPr marL="285750" indent="-285750">
                        <a:spcBef>
                          <a:spcPts val="900"/>
                        </a:spcBef>
                        <a:buFont typeface="Arial" panose="020B0604020202020204" pitchFamily="34" charset="0"/>
                        <a:buChar char="•"/>
                      </a:pPr>
                      <a:r>
                        <a:rPr lang="en-GB" sz="2000" noProof="1">
                          <a:effectLst/>
                          <a:latin typeface="Tahoma" panose="020B0604030504040204" pitchFamily="34" charset="0"/>
                          <a:ea typeface="Tahoma" panose="020B0604030504040204" pitchFamily="34" charset="0"/>
                          <a:cs typeface="Tahoma" panose="020B0604030504040204" pitchFamily="34" charset="0"/>
                        </a:rPr>
                        <a:t>Developing new products</a:t>
                      </a:r>
                    </a:p>
                    <a:p>
                      <a:pPr marL="285750" indent="-285750">
                        <a:spcBef>
                          <a:spcPts val="900"/>
                        </a:spcBef>
                        <a:buFont typeface="Arial" panose="020B0604020202020204" pitchFamily="34" charset="0"/>
                        <a:buChar char="•"/>
                      </a:pPr>
                      <a:r>
                        <a:rPr lang="en-GB" sz="2000" noProof="1">
                          <a:effectLst/>
                          <a:latin typeface="Tahoma" panose="020B0604030504040204" pitchFamily="34" charset="0"/>
                          <a:ea typeface="Tahoma" panose="020B0604030504040204" pitchFamily="34" charset="0"/>
                          <a:cs typeface="Tahoma" panose="020B0604030504040204" pitchFamily="34" charset="0"/>
                        </a:rPr>
                        <a:t>Improving quality</a:t>
                      </a:r>
                    </a:p>
                    <a:p>
                      <a:pPr marL="285750" indent="-285750">
                        <a:spcBef>
                          <a:spcPts val="900"/>
                        </a:spcBef>
                        <a:buFont typeface="Arial" panose="020B0604020202020204" pitchFamily="34" charset="0"/>
                        <a:buChar char="•"/>
                      </a:pPr>
                      <a:r>
                        <a:rPr lang="en-GB" sz="2000" noProof="1">
                          <a:effectLst/>
                          <a:latin typeface="Tahoma" panose="020B0604030504040204" pitchFamily="34" charset="0"/>
                          <a:ea typeface="Tahoma" panose="020B0604030504040204" pitchFamily="34" charset="0"/>
                          <a:cs typeface="Tahoma" panose="020B0604030504040204" pitchFamily="34" charset="0"/>
                        </a:rPr>
                        <a:t>Retaining customers</a:t>
                      </a:r>
                    </a:p>
                    <a:p>
                      <a:pPr marL="285750" indent="-285750">
                        <a:spcBef>
                          <a:spcPts val="900"/>
                        </a:spcBef>
                        <a:buFont typeface="Arial" panose="020B0604020202020204" pitchFamily="34" charset="0"/>
                        <a:buChar char="•"/>
                      </a:pPr>
                      <a:r>
                        <a:rPr lang="en-GB" sz="2000" noProof="1">
                          <a:effectLst/>
                          <a:latin typeface="Tahoma" panose="020B0604030504040204" pitchFamily="34" charset="0"/>
                          <a:ea typeface="Tahoma" panose="020B0604030504040204" pitchFamily="34" charset="0"/>
                          <a:cs typeface="Tahoma" panose="020B0604030504040204" pitchFamily="34" charset="0"/>
                        </a:rPr>
                        <a:t>Increasing revenue</a:t>
                      </a:r>
                    </a:p>
                  </a:txBody>
                  <a:tcPr marL="180000" marR="180000" marT="108000" marB="108000">
                    <a:lnL w="12700" cmpd="sng">
                      <a:noFill/>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gradFill>
                      <a:gsLst>
                        <a:gs pos="0">
                          <a:schemeClr val="accent2">
                            <a:alpha val="50000"/>
                          </a:schemeClr>
                        </a:gs>
                        <a:gs pos="100000">
                          <a:schemeClr val="bg2"/>
                        </a:gs>
                      </a:gsLst>
                      <a:lin ang="5400000" scaled="1"/>
                    </a:gradFill>
                  </a:tcPr>
                </a:tc>
                <a:tc>
                  <a:txBody>
                    <a:bodyPr/>
                    <a:lstStyle/>
                    <a:p>
                      <a:pPr marL="285750" indent="-285750">
                        <a:spcBef>
                          <a:spcPts val="900"/>
                        </a:spcBef>
                        <a:buFont typeface="Arial" panose="020B0604020202020204" pitchFamily="34" charset="0"/>
                        <a:buChar char="•"/>
                      </a:pPr>
                      <a:r>
                        <a:rPr lang="en-GB" sz="2000" noProof="1">
                          <a:effectLst/>
                          <a:latin typeface="Tahoma" panose="020B0604030504040204" pitchFamily="34" charset="0"/>
                          <a:ea typeface="Tahoma" panose="020B0604030504040204" pitchFamily="34" charset="0"/>
                          <a:cs typeface="Tahoma" panose="020B0604030504040204" pitchFamily="34" charset="0"/>
                        </a:rPr>
                        <a:t>Behaviours around innovation</a:t>
                      </a:r>
                    </a:p>
                    <a:p>
                      <a:pPr marL="285750" indent="-285750">
                        <a:spcBef>
                          <a:spcPts val="900"/>
                        </a:spcBef>
                        <a:buFont typeface="Arial" panose="020B0604020202020204" pitchFamily="34" charset="0"/>
                        <a:buChar char="•"/>
                      </a:pPr>
                      <a:r>
                        <a:rPr lang="en-GB" sz="2000" noProof="1">
                          <a:effectLst/>
                          <a:latin typeface="Tahoma" panose="020B0604030504040204" pitchFamily="34" charset="0"/>
                          <a:ea typeface="Tahoma" panose="020B0604030504040204" pitchFamily="34" charset="0"/>
                          <a:cs typeface="Tahoma" panose="020B0604030504040204" pitchFamily="34" charset="0"/>
                        </a:rPr>
                        <a:t>Error reduction behaviours</a:t>
                      </a:r>
                    </a:p>
                    <a:p>
                      <a:pPr marL="285750" indent="-285750">
                        <a:spcBef>
                          <a:spcPts val="900"/>
                        </a:spcBef>
                        <a:buFont typeface="Arial" panose="020B0604020202020204" pitchFamily="34" charset="0"/>
                        <a:buChar char="•"/>
                      </a:pPr>
                      <a:r>
                        <a:rPr lang="en-GB" sz="2000" noProof="1">
                          <a:effectLst/>
                          <a:latin typeface="Tahoma" panose="020B0604030504040204" pitchFamily="34" charset="0"/>
                          <a:ea typeface="Tahoma" panose="020B0604030504040204" pitchFamily="34" charset="0"/>
                          <a:cs typeface="Tahoma" panose="020B0604030504040204" pitchFamily="34" charset="0"/>
                        </a:rPr>
                        <a:t>Behaviours related to resolving customer queries</a:t>
                      </a:r>
                    </a:p>
                    <a:p>
                      <a:pPr marL="285750" indent="-285750">
                        <a:spcBef>
                          <a:spcPts val="900"/>
                        </a:spcBef>
                        <a:buFont typeface="Arial" panose="020B0604020202020204" pitchFamily="34" charset="0"/>
                        <a:buChar char="•"/>
                      </a:pPr>
                      <a:r>
                        <a:rPr lang="en-GB" sz="2000" noProof="1">
                          <a:effectLst/>
                          <a:latin typeface="Tahoma" panose="020B0604030504040204" pitchFamily="34" charset="0"/>
                          <a:ea typeface="Tahoma" panose="020B0604030504040204" pitchFamily="34" charset="0"/>
                          <a:cs typeface="Tahoma" panose="020B0604030504040204" pitchFamily="34" charset="0"/>
                        </a:rPr>
                        <a:t>Sales-closing behaviours</a:t>
                      </a:r>
                    </a:p>
                  </a:txBody>
                  <a:tcPr marL="180000" marR="180000" marT="108000" marB="108000">
                    <a:lnL w="762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gradFill>
                      <a:gsLst>
                        <a:gs pos="100000">
                          <a:schemeClr val="accent2">
                            <a:alpha val="50000"/>
                          </a:schemeClr>
                        </a:gs>
                        <a:gs pos="0">
                          <a:schemeClr val="bg2"/>
                        </a:gs>
                      </a:gsLst>
                      <a:lin ang="5400000" scaled="1"/>
                    </a:gradFill>
                  </a:tcPr>
                </a:tc>
                <a:extLst>
                  <a:ext uri="{0D108BD9-81ED-4DB2-BD59-A6C34878D82A}">
                    <a16:rowId xmlns:a16="http://schemas.microsoft.com/office/drawing/2014/main" val="475754237"/>
                  </a:ext>
                </a:extLst>
              </a:tr>
            </a:tbl>
          </a:graphicData>
        </a:graphic>
      </p:graphicFrame>
      <p:sp>
        <p:nvSpPr>
          <p:cNvPr id="3" name="Slide Number Placeholder 2">
            <a:extLst>
              <a:ext uri="{FF2B5EF4-FFF2-40B4-BE49-F238E27FC236}">
                <a16:creationId xmlns:a16="http://schemas.microsoft.com/office/drawing/2014/main" id="{F3D30EEB-DA1C-7AE9-5780-3E0F4F8EB21A}"/>
              </a:ext>
            </a:extLst>
          </p:cNvPr>
          <p:cNvSpPr>
            <a:spLocks noGrp="1"/>
          </p:cNvSpPr>
          <p:nvPr>
            <p:ph type="sldNum" sz="quarter" idx="4"/>
          </p:nvPr>
        </p:nvSpPr>
        <p:spPr/>
        <p:txBody>
          <a:bodyPr/>
          <a:lstStyle/>
          <a:p>
            <a:fld id="{B50C3C90-A77C-4D49-9515-CB7A118D6A15}" type="slidenum">
              <a:rPr lang="en-GB" smtClean="0"/>
              <a:pPr/>
              <a:t>3</a:t>
            </a:fld>
            <a:endParaRPr lang="en-GB"/>
          </a:p>
        </p:txBody>
      </p:sp>
    </p:spTree>
    <p:extLst>
      <p:ext uri="{BB962C8B-B14F-4D97-AF65-F5344CB8AC3E}">
        <p14:creationId xmlns:p14="http://schemas.microsoft.com/office/powerpoint/2010/main" val="3861690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8AA7-E678-6342-82BE-BC432015B0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BF258D-88CE-8A7E-68DF-428EA84135EF}"/>
              </a:ext>
            </a:extLst>
          </p:cNvPr>
          <p:cNvSpPr>
            <a:spLocks noGrp="1"/>
          </p:cNvSpPr>
          <p:nvPr>
            <p:ph type="title"/>
          </p:nvPr>
        </p:nvSpPr>
        <p:spPr/>
        <p:txBody>
          <a:bodyPr/>
          <a:lstStyle/>
          <a:p>
            <a:r>
              <a:rPr lang="en-GB" noProof="1"/>
              <a:t>What is behaviour and </a:t>
            </a:r>
            <a:br>
              <a:rPr lang="en-GB" noProof="1"/>
            </a:br>
            <a:r>
              <a:rPr lang="en-GB" noProof="1"/>
              <a:t>what is </a:t>
            </a:r>
            <a:r>
              <a:rPr lang="en-GB" i="1" noProof="1">
                <a:solidFill>
                  <a:srgbClr val="72AC40"/>
                </a:solidFill>
              </a:rPr>
              <a:t>not</a:t>
            </a:r>
            <a:r>
              <a:rPr lang="en-GB" noProof="1"/>
              <a:t> behaviour?</a:t>
            </a:r>
          </a:p>
        </p:txBody>
      </p:sp>
      <p:graphicFrame>
        <p:nvGraphicFramePr>
          <p:cNvPr id="4" name="Content Placeholder 3">
            <a:extLst>
              <a:ext uri="{FF2B5EF4-FFF2-40B4-BE49-F238E27FC236}">
                <a16:creationId xmlns:a16="http://schemas.microsoft.com/office/drawing/2014/main" id="{E2BB3537-867F-26F5-5ACB-D0C179F5A817}"/>
              </a:ext>
            </a:extLst>
          </p:cNvPr>
          <p:cNvGraphicFramePr>
            <a:graphicFrameLocks noGrp="1"/>
          </p:cNvGraphicFramePr>
          <p:nvPr>
            <p:ph idx="1"/>
          </p:nvPr>
        </p:nvGraphicFramePr>
        <p:xfrm>
          <a:off x="426540" y="1916113"/>
          <a:ext cx="11322547" cy="4299663"/>
        </p:xfrm>
        <a:graphic>
          <a:graphicData uri="http://schemas.openxmlformats.org/drawingml/2006/table">
            <a:tbl>
              <a:tblPr firstRow="1" bandRow="1">
                <a:tableStyleId>{5C22544A-7EE6-4342-B048-85BDC9FD1C3A}</a:tableStyleId>
              </a:tblPr>
              <a:tblGrid>
                <a:gridCol w="4333060">
                  <a:extLst>
                    <a:ext uri="{9D8B030D-6E8A-4147-A177-3AD203B41FA5}">
                      <a16:colId xmlns:a16="http://schemas.microsoft.com/office/drawing/2014/main" val="1374178407"/>
                    </a:ext>
                  </a:extLst>
                </a:gridCol>
                <a:gridCol w="6989487">
                  <a:extLst>
                    <a:ext uri="{9D8B030D-6E8A-4147-A177-3AD203B41FA5}">
                      <a16:colId xmlns:a16="http://schemas.microsoft.com/office/drawing/2014/main" val="1820355526"/>
                    </a:ext>
                  </a:extLst>
                </a:gridCol>
              </a:tblGrid>
              <a:tr h="654663">
                <a:tc>
                  <a:txBody>
                    <a:bodyPr/>
                    <a:lstStyle/>
                    <a:p>
                      <a:pPr>
                        <a:buNone/>
                      </a:pPr>
                      <a:r>
                        <a:rPr lang="en-GB" sz="2400" b="0" i="0" noProof="1">
                          <a:solidFill>
                            <a:srgbClr val="FFFFFF"/>
                          </a:solidFill>
                          <a:effectLst/>
                          <a:latin typeface="Tahoma" panose="020B0604030504040204" pitchFamily="34" charset="0"/>
                        </a:rPr>
                        <a:t>What is behaviour?</a:t>
                      </a:r>
                    </a:p>
                  </a:txBody>
                  <a:tcPr marL="144000" marR="190500" marT="57150" marB="57150">
                    <a:lnL w="12700" cmpd="sng">
                      <a:noFill/>
                    </a:lnL>
                    <a:lnR w="762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2AC40"/>
                    </a:solidFill>
                  </a:tcPr>
                </a:tc>
                <a:tc>
                  <a:txBody>
                    <a:bodyPr/>
                    <a:lstStyle/>
                    <a:p>
                      <a:pPr>
                        <a:buNone/>
                      </a:pPr>
                      <a:r>
                        <a:rPr lang="en-GB" sz="2400" b="0" i="0" noProof="1">
                          <a:solidFill>
                            <a:srgbClr val="FFFFFF"/>
                          </a:solidFill>
                          <a:effectLst/>
                          <a:latin typeface="Tahoma" panose="020B0604030504040204" pitchFamily="34" charset="0"/>
                        </a:rPr>
                        <a:t>What is not behaviour?</a:t>
                      </a:r>
                    </a:p>
                  </a:txBody>
                  <a:tcPr marL="144000" marR="57150" marT="95250" marB="57150">
                    <a:lnL w="762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2AC40"/>
                    </a:solidFill>
                  </a:tcPr>
                </a:tc>
                <a:extLst>
                  <a:ext uri="{0D108BD9-81ED-4DB2-BD59-A6C34878D82A}">
                    <a16:rowId xmlns:a16="http://schemas.microsoft.com/office/drawing/2014/main" val="1786141762"/>
                  </a:ext>
                </a:extLst>
              </a:tr>
              <a:tr h="2211289">
                <a:tc>
                  <a:txBody>
                    <a:bodyPr/>
                    <a:lstStyle/>
                    <a:p>
                      <a:pPr marL="285750" indent="-285750">
                        <a:spcBef>
                          <a:spcPts val="900"/>
                        </a:spcBef>
                        <a:buFont typeface="Arial" panose="020B0604020202020204" pitchFamily="34" charset="0"/>
                        <a:buChar char="•"/>
                      </a:pPr>
                      <a:r>
                        <a:rPr lang="en-GB" sz="2000" noProof="1">
                          <a:effectLst/>
                          <a:latin typeface="Tahoma" panose="020B0604030504040204" pitchFamily="34" charset="0"/>
                          <a:ea typeface="Tahoma" panose="020B0604030504040204" pitchFamily="34" charset="0"/>
                          <a:cs typeface="Tahoma" panose="020B0604030504040204" pitchFamily="34" charset="0"/>
                        </a:rPr>
                        <a:t>Observable, measurable and active (e.g., physically doing something, saying something)</a:t>
                      </a:r>
                    </a:p>
                    <a:p>
                      <a:pPr marL="285750" indent="-285750">
                        <a:spcBef>
                          <a:spcPts val="900"/>
                        </a:spcBef>
                        <a:buFont typeface="Arial" panose="020B0604020202020204" pitchFamily="34" charset="0"/>
                        <a:buChar char="•"/>
                      </a:pPr>
                      <a:r>
                        <a:rPr lang="en-GB" sz="2000"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rPr>
                        <a:t>C</a:t>
                      </a:r>
                      <a:r>
                        <a:rPr lang="en-GB" sz="2000" kern="1200" err="1">
                          <a:solidFill>
                            <a:schemeClr val="dk1"/>
                          </a:solidFill>
                          <a:effectLst/>
                          <a:latin typeface="Tahoma" panose="020B0604030504040204" pitchFamily="34" charset="0"/>
                          <a:ea typeface="Tahoma" panose="020B0604030504040204" pitchFamily="34" charset="0"/>
                          <a:cs typeface="Tahoma" panose="020B0604030504040204" pitchFamily="34" charset="0"/>
                        </a:rPr>
                        <a:t>onscious</a:t>
                      </a:r>
                      <a:r>
                        <a:rPr lang="en-GB" sz="2000" kern="1200">
                          <a:solidFill>
                            <a:schemeClr val="dk1"/>
                          </a:solidFill>
                          <a:effectLst/>
                          <a:latin typeface="Tahoma" panose="020B0604030504040204" pitchFamily="34" charset="0"/>
                          <a:ea typeface="Tahoma" panose="020B0604030504040204" pitchFamily="34" charset="0"/>
                          <a:cs typeface="Tahoma" panose="020B0604030504040204" pitchFamily="34" charset="0"/>
                        </a:rPr>
                        <a:t> thoughts and feelings (as these are observable and measurable to the person) that occur at particular moments, although some definitions of behaviour exclude such internal and private phenomena.</a:t>
                      </a:r>
                      <a:endParaRPr lang="en-GB" sz="2000" kern="1200" noProof="1">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180000" marR="180000" marT="108000" marB="108000">
                    <a:lnL w="12700" cmpd="sng">
                      <a:noFill/>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gradFill>
                      <a:gsLst>
                        <a:gs pos="0">
                          <a:srgbClr val="72AC40">
                            <a:alpha val="46365"/>
                          </a:srgbClr>
                        </a:gs>
                        <a:gs pos="100000">
                          <a:schemeClr val="bg2"/>
                        </a:gs>
                      </a:gsLst>
                      <a:lin ang="5400000" scaled="1"/>
                    </a:gradFill>
                  </a:tcPr>
                </a:tc>
                <a:tc>
                  <a:txBody>
                    <a:bodyPr/>
                    <a:lstStyle/>
                    <a:p>
                      <a:pPr marL="285750" indent="-285750">
                        <a:spcBef>
                          <a:spcPts val="900"/>
                        </a:spcBef>
                        <a:buFont typeface="Arial" panose="020B0604020202020204" pitchFamily="34" charset="0"/>
                        <a:buChar char="•"/>
                      </a:pPr>
                      <a:r>
                        <a:rPr lang="en-GB" sz="2000" noProof="1">
                          <a:effectLst/>
                          <a:latin typeface="Tahoma" panose="020B0604030504040204" pitchFamily="34" charset="0"/>
                          <a:ea typeface="Tahoma" panose="020B0604030504040204" pitchFamily="34" charset="0"/>
                          <a:cs typeface="Tahoma" panose="020B0604030504040204" pitchFamily="34" charset="0"/>
                        </a:rPr>
                        <a:t>Outcomes and results of behaviour</a:t>
                      </a:r>
                    </a:p>
                    <a:p>
                      <a:pPr marL="285750" indent="-285750">
                        <a:spcBef>
                          <a:spcPts val="900"/>
                        </a:spcBef>
                        <a:buFont typeface="Arial" panose="020B0604020202020204" pitchFamily="34" charset="0"/>
                        <a:buChar char="•"/>
                      </a:pPr>
                      <a:r>
                        <a:rPr lang="en-GB" sz="2000" noProof="1">
                          <a:effectLst/>
                          <a:latin typeface="Tahoma" panose="020B0604030504040204" pitchFamily="34" charset="0"/>
                          <a:ea typeface="Tahoma" panose="020B0604030504040204" pitchFamily="34" charset="0"/>
                          <a:cs typeface="Tahoma" panose="020B0604030504040204" pitchFamily="34" charset="0"/>
                        </a:rPr>
                        <a:t>Attitudes (e.g., satisfaction, engagement, commitment)</a:t>
                      </a:r>
                    </a:p>
                    <a:p>
                      <a:pPr marL="285750" indent="-285750">
                        <a:spcBef>
                          <a:spcPts val="900"/>
                        </a:spcBef>
                        <a:buFont typeface="Arial" panose="020B0604020202020204" pitchFamily="34" charset="0"/>
                        <a:buChar char="•"/>
                      </a:pPr>
                      <a:r>
                        <a:rPr lang="en-GB" sz="2000" noProof="1">
                          <a:effectLst/>
                          <a:latin typeface="Tahoma" panose="020B0604030504040204" pitchFamily="34" charset="0"/>
                          <a:ea typeface="Tahoma" panose="020B0604030504040204" pitchFamily="34" charset="0"/>
                          <a:cs typeface="Tahoma" panose="020B0604030504040204" pitchFamily="34" charset="0"/>
                        </a:rPr>
                        <a:t>States (behaviours may result in states but are not states)</a:t>
                      </a:r>
                    </a:p>
                    <a:p>
                      <a:pPr marL="285750" indent="-285750">
                        <a:spcBef>
                          <a:spcPts val="900"/>
                        </a:spcBef>
                        <a:buFont typeface="Arial" panose="020B0604020202020204" pitchFamily="34" charset="0"/>
                        <a:buChar char="•"/>
                      </a:pPr>
                      <a:r>
                        <a:rPr lang="en-GB" sz="2000" noProof="1">
                          <a:effectLst/>
                          <a:latin typeface="Tahoma" panose="020B0604030504040204" pitchFamily="34" charset="0"/>
                          <a:ea typeface="Tahoma" panose="020B0604030504040204" pitchFamily="34" charset="0"/>
                          <a:cs typeface="Tahoma" panose="020B0604030504040204" pitchFamily="34" charset="0"/>
                        </a:rPr>
                        <a:t>Values (e.g., moral or work-related)</a:t>
                      </a:r>
                    </a:p>
                    <a:p>
                      <a:pPr marL="285750" indent="-285750">
                        <a:spcBef>
                          <a:spcPts val="900"/>
                        </a:spcBef>
                        <a:buFont typeface="Arial" panose="020B0604020202020204" pitchFamily="34" charset="0"/>
                        <a:buChar char="•"/>
                      </a:pPr>
                      <a:r>
                        <a:rPr lang="en-GB" sz="2000" noProof="1">
                          <a:effectLst/>
                          <a:latin typeface="Tahoma" panose="020B0604030504040204" pitchFamily="34" charset="0"/>
                          <a:ea typeface="Tahoma" panose="020B0604030504040204" pitchFamily="34" charset="0"/>
                          <a:cs typeface="Tahoma" panose="020B0604030504040204" pitchFamily="34" charset="0"/>
                        </a:rPr>
                        <a:t>Activities and tasks</a:t>
                      </a:r>
                    </a:p>
                    <a:p>
                      <a:pPr marL="285750" indent="-285750">
                        <a:spcBef>
                          <a:spcPts val="900"/>
                        </a:spcBef>
                        <a:buFont typeface="Arial" panose="020B0604020202020204" pitchFamily="34" charset="0"/>
                        <a:buChar char="•"/>
                      </a:pPr>
                      <a:r>
                        <a:rPr lang="en-GB" sz="2000" noProof="1">
                          <a:effectLst/>
                          <a:latin typeface="Tahoma" panose="020B0604030504040204" pitchFamily="34" charset="0"/>
                          <a:ea typeface="Tahoma" panose="020B0604030504040204" pitchFamily="34" charset="0"/>
                          <a:cs typeface="Tahoma" panose="020B0604030504040204" pitchFamily="34" charset="0"/>
                        </a:rPr>
                        <a:t>General vague categories of behaviour </a:t>
                      </a:r>
                    </a:p>
                    <a:p>
                      <a:pPr marL="285750" indent="-285750">
                        <a:spcBef>
                          <a:spcPts val="900"/>
                        </a:spcBef>
                        <a:buFont typeface="Arial" panose="020B0604020202020204" pitchFamily="34" charset="0"/>
                        <a:buChar char="•"/>
                      </a:pPr>
                      <a:r>
                        <a:rPr lang="en-GB" sz="2000" noProof="1">
                          <a:effectLst/>
                          <a:latin typeface="Tahoma" panose="020B0604030504040204" pitchFamily="34" charset="0"/>
                          <a:ea typeface="Tahoma" panose="020B0604030504040204" pitchFamily="34" charset="0"/>
                          <a:cs typeface="Tahoma" panose="020B0604030504040204" pitchFamily="34" charset="0"/>
                        </a:rPr>
                        <a:t>(e.g., teamwork, enthusiasm, communication, delegating, being proactive)</a:t>
                      </a:r>
                    </a:p>
                  </a:txBody>
                  <a:tcPr marL="180000" marR="180000" marT="108000" marB="108000">
                    <a:lnL w="762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gradFill>
                      <a:gsLst>
                        <a:gs pos="100000">
                          <a:srgbClr val="72AC40">
                            <a:alpha val="47692"/>
                          </a:srgbClr>
                        </a:gs>
                        <a:gs pos="0">
                          <a:schemeClr val="bg2"/>
                        </a:gs>
                      </a:gsLst>
                      <a:lin ang="5400000" scaled="1"/>
                    </a:gradFill>
                  </a:tcPr>
                </a:tc>
                <a:extLst>
                  <a:ext uri="{0D108BD9-81ED-4DB2-BD59-A6C34878D82A}">
                    <a16:rowId xmlns:a16="http://schemas.microsoft.com/office/drawing/2014/main" val="475754237"/>
                  </a:ext>
                </a:extLst>
              </a:tr>
            </a:tbl>
          </a:graphicData>
        </a:graphic>
      </p:graphicFrame>
      <p:sp>
        <p:nvSpPr>
          <p:cNvPr id="3" name="Slide Number Placeholder 2">
            <a:extLst>
              <a:ext uri="{FF2B5EF4-FFF2-40B4-BE49-F238E27FC236}">
                <a16:creationId xmlns:a16="http://schemas.microsoft.com/office/drawing/2014/main" id="{E3BE053B-7A33-76BF-5F84-31E57D514C52}"/>
              </a:ext>
            </a:extLst>
          </p:cNvPr>
          <p:cNvSpPr>
            <a:spLocks noGrp="1"/>
          </p:cNvSpPr>
          <p:nvPr>
            <p:ph type="sldNum" sz="quarter" idx="4"/>
          </p:nvPr>
        </p:nvSpPr>
        <p:spPr/>
        <p:txBody>
          <a:bodyPr/>
          <a:lstStyle/>
          <a:p>
            <a:fld id="{B50C3C90-A77C-4D49-9515-CB7A118D6A15}" type="slidenum">
              <a:rPr lang="en-GB" smtClean="0"/>
              <a:pPr/>
              <a:t>4</a:t>
            </a:fld>
            <a:endParaRPr lang="en-GB"/>
          </a:p>
        </p:txBody>
      </p:sp>
    </p:spTree>
    <p:extLst>
      <p:ext uri="{BB962C8B-B14F-4D97-AF65-F5344CB8AC3E}">
        <p14:creationId xmlns:p14="http://schemas.microsoft.com/office/powerpoint/2010/main" val="3141337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BA117-7152-1245-289D-2A29D9A27FDE}"/>
              </a:ext>
            </a:extLst>
          </p:cNvPr>
          <p:cNvSpPr>
            <a:spLocks noGrp="1"/>
          </p:cNvSpPr>
          <p:nvPr>
            <p:ph type="title"/>
          </p:nvPr>
        </p:nvSpPr>
        <p:spPr/>
        <p:txBody>
          <a:bodyPr/>
          <a:lstStyle/>
          <a:p>
            <a:r>
              <a:rPr lang="en-GB" noProof="1"/>
              <a:t>The importance of </a:t>
            </a:r>
            <a:r>
              <a:rPr lang="en-GB" noProof="1">
                <a:solidFill>
                  <a:srgbClr val="72AC40"/>
                </a:solidFill>
              </a:rPr>
              <a:t>observable</a:t>
            </a:r>
            <a:r>
              <a:rPr lang="en-GB" noProof="1"/>
              <a:t> </a:t>
            </a:r>
            <a:br>
              <a:rPr lang="en-GB" noProof="1"/>
            </a:br>
            <a:r>
              <a:rPr lang="en-GB" noProof="1"/>
              <a:t>and </a:t>
            </a:r>
            <a:r>
              <a:rPr lang="en-GB" noProof="1">
                <a:solidFill>
                  <a:srgbClr val="72AC40"/>
                </a:solidFill>
              </a:rPr>
              <a:t>measurable</a:t>
            </a:r>
            <a:r>
              <a:rPr lang="en-GB" noProof="1"/>
              <a:t> behaviour</a:t>
            </a:r>
          </a:p>
        </p:txBody>
      </p:sp>
      <p:pic>
        <p:nvPicPr>
          <p:cNvPr id="4" name="Picture 3">
            <a:extLst>
              <a:ext uri="{FF2B5EF4-FFF2-40B4-BE49-F238E27FC236}">
                <a16:creationId xmlns:a16="http://schemas.microsoft.com/office/drawing/2014/main" id="{6D55D4FC-1D80-5D1C-1276-F3FE17D76171}"/>
              </a:ext>
            </a:extLst>
          </p:cNvPr>
          <p:cNvPicPr>
            <a:picLocks noChangeAspect="1"/>
          </p:cNvPicPr>
          <p:nvPr/>
        </p:nvPicPr>
        <p:blipFill>
          <a:blip r:embed="rId3"/>
          <a:stretch>
            <a:fillRect/>
          </a:stretch>
        </p:blipFill>
        <p:spPr>
          <a:xfrm>
            <a:off x="2915965" y="1322172"/>
            <a:ext cx="6360070" cy="5416439"/>
          </a:xfrm>
          <a:prstGeom prst="rect">
            <a:avLst/>
          </a:prstGeom>
        </p:spPr>
      </p:pic>
      <p:sp>
        <p:nvSpPr>
          <p:cNvPr id="3" name="Slide Number Placeholder 2">
            <a:extLst>
              <a:ext uri="{FF2B5EF4-FFF2-40B4-BE49-F238E27FC236}">
                <a16:creationId xmlns:a16="http://schemas.microsoft.com/office/drawing/2014/main" id="{67C07CA4-A8B1-00E9-F02F-E6EE74260A9C}"/>
              </a:ext>
            </a:extLst>
          </p:cNvPr>
          <p:cNvSpPr>
            <a:spLocks noGrp="1"/>
          </p:cNvSpPr>
          <p:nvPr>
            <p:ph type="sldNum" sz="quarter" idx="4"/>
          </p:nvPr>
        </p:nvSpPr>
        <p:spPr/>
        <p:txBody>
          <a:bodyPr/>
          <a:lstStyle/>
          <a:p>
            <a:fld id="{B50C3C90-A77C-4D49-9515-CB7A118D6A15}" type="slidenum">
              <a:rPr lang="en-GB" smtClean="0"/>
              <a:pPr/>
              <a:t>5</a:t>
            </a:fld>
            <a:endParaRPr lang="en-GB"/>
          </a:p>
        </p:txBody>
      </p:sp>
    </p:spTree>
    <p:extLst>
      <p:ext uri="{BB962C8B-B14F-4D97-AF65-F5344CB8AC3E}">
        <p14:creationId xmlns:p14="http://schemas.microsoft.com/office/powerpoint/2010/main" val="893196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4D064-D926-67B1-0059-A221CB0E932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C8942CD3-547E-A43A-215A-60CBFC516F61}"/>
              </a:ext>
            </a:extLst>
          </p:cNvPr>
          <p:cNvSpPr/>
          <p:nvPr/>
        </p:nvSpPr>
        <p:spPr>
          <a:xfrm>
            <a:off x="442913" y="1449388"/>
            <a:ext cx="5387975" cy="5040312"/>
          </a:xfrm>
          <a:prstGeom prst="rect">
            <a:avLst/>
          </a:prstGeom>
          <a:solidFill>
            <a:srgbClr val="72AC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1">
              <a:latin typeface="Tahoma" panose="020B0604030504040204" pitchFamily="34" charset="0"/>
            </a:endParaRPr>
          </a:p>
        </p:txBody>
      </p:sp>
      <p:sp>
        <p:nvSpPr>
          <p:cNvPr id="2" name="Title 1">
            <a:extLst>
              <a:ext uri="{FF2B5EF4-FFF2-40B4-BE49-F238E27FC236}">
                <a16:creationId xmlns:a16="http://schemas.microsoft.com/office/drawing/2014/main" id="{413A688D-3136-C1F5-5A92-6492A84DA317}"/>
              </a:ext>
            </a:extLst>
          </p:cNvPr>
          <p:cNvSpPr>
            <a:spLocks noGrp="1"/>
          </p:cNvSpPr>
          <p:nvPr>
            <p:ph type="title"/>
          </p:nvPr>
        </p:nvSpPr>
        <p:spPr/>
        <p:txBody>
          <a:bodyPr>
            <a:normAutofit/>
          </a:bodyPr>
          <a:lstStyle/>
          <a:p>
            <a:r>
              <a:rPr lang="en-GB" noProof="1"/>
              <a:t>Identifying important</a:t>
            </a:r>
            <a:br>
              <a:rPr lang="en-GB" noProof="1"/>
            </a:br>
            <a:r>
              <a:rPr lang="en-GB" noProof="1"/>
              <a:t>employee behaviours </a:t>
            </a:r>
            <a:endParaRPr lang="en-GB" b="0" baseline="30000" noProof="1"/>
          </a:p>
        </p:txBody>
      </p:sp>
      <p:sp>
        <p:nvSpPr>
          <p:cNvPr id="7" name="Content Placeholder 6">
            <a:extLst>
              <a:ext uri="{FF2B5EF4-FFF2-40B4-BE49-F238E27FC236}">
                <a16:creationId xmlns:a16="http://schemas.microsoft.com/office/drawing/2014/main" id="{49A7AA66-2289-AF3F-37B3-EB65984E6683}"/>
              </a:ext>
            </a:extLst>
          </p:cNvPr>
          <p:cNvSpPr>
            <a:spLocks noGrp="1"/>
          </p:cNvSpPr>
          <p:nvPr>
            <p:ph idx="1"/>
          </p:nvPr>
        </p:nvSpPr>
        <p:spPr>
          <a:xfrm>
            <a:off x="709865" y="1794446"/>
            <a:ext cx="4922717" cy="4055469"/>
          </a:xfrm>
        </p:spPr>
        <p:txBody>
          <a:bodyPr/>
          <a:lstStyle/>
          <a:p>
            <a:pPr marL="0" indent="0">
              <a:lnSpc>
                <a:spcPct val="100000"/>
              </a:lnSpc>
              <a:spcBef>
                <a:spcPts val="0"/>
              </a:spcBef>
              <a:spcAft>
                <a:spcPts val="1200"/>
              </a:spcAft>
              <a:buNone/>
            </a:pPr>
            <a:r>
              <a:rPr lang="en-GB" b="1" noProof="1">
                <a:solidFill>
                  <a:schemeClr val="bg1"/>
                </a:solidFill>
              </a:rPr>
              <a:t>SUPERMARKET EXAMPLE TAKING ONE DRIVER:</a:t>
            </a:r>
          </a:p>
          <a:p>
            <a:pPr marL="0" indent="0">
              <a:lnSpc>
                <a:spcPct val="100000"/>
              </a:lnSpc>
              <a:spcBef>
                <a:spcPts val="0"/>
              </a:spcBef>
              <a:spcAft>
                <a:spcPts val="1200"/>
              </a:spcAft>
              <a:buNone/>
            </a:pPr>
            <a:r>
              <a:rPr lang="en-GB" sz="4000" noProof="1"/>
              <a:t>Staff approachability.</a:t>
            </a:r>
          </a:p>
          <a:p>
            <a:pPr marL="0" indent="0">
              <a:lnSpc>
                <a:spcPct val="100000"/>
              </a:lnSpc>
              <a:spcBef>
                <a:spcPts val="0"/>
              </a:spcBef>
              <a:spcAft>
                <a:spcPts val="1200"/>
              </a:spcAft>
              <a:buNone/>
            </a:pPr>
            <a:endParaRPr lang="en-GB" b="1" noProof="1"/>
          </a:p>
          <a:p>
            <a:pPr marL="0" indent="0">
              <a:lnSpc>
                <a:spcPct val="100000"/>
              </a:lnSpc>
              <a:spcBef>
                <a:spcPts val="0"/>
              </a:spcBef>
              <a:spcAft>
                <a:spcPts val="1200"/>
              </a:spcAft>
              <a:buNone/>
            </a:pPr>
            <a:endParaRPr lang="en-GB" b="1" noProof="1"/>
          </a:p>
          <a:p>
            <a:pPr marL="0" indent="0">
              <a:lnSpc>
                <a:spcPct val="100000"/>
              </a:lnSpc>
              <a:spcBef>
                <a:spcPts val="0"/>
              </a:spcBef>
              <a:spcAft>
                <a:spcPts val="1200"/>
              </a:spcAft>
              <a:buNone/>
            </a:pPr>
            <a:endParaRPr lang="en-GB" noProof="1"/>
          </a:p>
          <a:p>
            <a:pPr marL="0" indent="0">
              <a:buNone/>
            </a:pPr>
            <a:endParaRPr lang="en-GB" noProof="1"/>
          </a:p>
        </p:txBody>
      </p:sp>
      <p:graphicFrame>
        <p:nvGraphicFramePr>
          <p:cNvPr id="3" name="Content Placeholder 3">
            <a:extLst>
              <a:ext uri="{FF2B5EF4-FFF2-40B4-BE49-F238E27FC236}">
                <a16:creationId xmlns:a16="http://schemas.microsoft.com/office/drawing/2014/main" id="{690C0318-0A95-3B21-CED5-D4FC984B9FE2}"/>
              </a:ext>
            </a:extLst>
          </p:cNvPr>
          <p:cNvGraphicFramePr>
            <a:graphicFrameLocks/>
          </p:cNvGraphicFramePr>
          <p:nvPr>
            <p:extLst>
              <p:ext uri="{D42A27DB-BD31-4B8C-83A1-F6EECF244321}">
                <p14:modId xmlns:p14="http://schemas.microsoft.com/office/powerpoint/2010/main" val="2941952348"/>
              </p:ext>
            </p:extLst>
          </p:nvPr>
        </p:nvGraphicFramePr>
        <p:xfrm>
          <a:off x="6096000" y="3175000"/>
          <a:ext cx="5514363" cy="3314700"/>
        </p:xfrm>
        <a:graphic>
          <a:graphicData uri="http://schemas.openxmlformats.org/drawingml/2006/table">
            <a:tbl>
              <a:tblPr firstRow="1" bandRow="1">
                <a:tableStyleId>{5C22544A-7EE6-4342-B048-85BDC9FD1C3A}</a:tableStyleId>
              </a:tblPr>
              <a:tblGrid>
                <a:gridCol w="516104">
                  <a:extLst>
                    <a:ext uri="{9D8B030D-6E8A-4147-A177-3AD203B41FA5}">
                      <a16:colId xmlns:a16="http://schemas.microsoft.com/office/drawing/2014/main" val="1414240790"/>
                    </a:ext>
                  </a:extLst>
                </a:gridCol>
                <a:gridCol w="4998259">
                  <a:extLst>
                    <a:ext uri="{9D8B030D-6E8A-4147-A177-3AD203B41FA5}">
                      <a16:colId xmlns:a16="http://schemas.microsoft.com/office/drawing/2014/main" val="1407468457"/>
                    </a:ext>
                  </a:extLst>
                </a:gridCol>
              </a:tblGrid>
              <a:tr h="977791">
                <a:tc>
                  <a:txBody>
                    <a:bodyPr/>
                    <a:lstStyle/>
                    <a:p>
                      <a:pPr algn="ctr"/>
                      <a:r>
                        <a:rPr lang="en-GB" sz="3200" b="0" noProof="1">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2AC40"/>
                    </a:solidFill>
                  </a:tcPr>
                </a:tc>
                <a:tc>
                  <a:txBody>
                    <a:bodyPr/>
                    <a:lstStyle/>
                    <a:p>
                      <a:pPr>
                        <a:spcBef>
                          <a:spcPts val="600"/>
                        </a:spcBef>
                        <a:buNone/>
                      </a:pPr>
                      <a:r>
                        <a:rPr lang="en-GB" noProof="1">
                          <a:solidFill>
                            <a:schemeClr val="tx1"/>
                          </a:solidFill>
                          <a:effectLst/>
                          <a:latin typeface="Tahoma" panose="020B0604030504040204" pitchFamily="34" charset="0"/>
                          <a:ea typeface="Tahoma" panose="020B0604030504040204" pitchFamily="34" charset="0"/>
                          <a:cs typeface="Tahoma" panose="020B0604030504040204" pitchFamily="34" charset="0"/>
                        </a:rPr>
                        <a:t>Making some eye contact with customers </a:t>
                      </a:r>
                      <a:br>
                        <a:rPr lang="en-GB" noProof="1">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GB" b="0" noProof="1">
                          <a:solidFill>
                            <a:schemeClr val="tx1"/>
                          </a:solidFill>
                          <a:effectLst/>
                          <a:latin typeface="Tahoma" panose="020B0604030504040204" pitchFamily="34" charset="0"/>
                          <a:ea typeface="Tahoma" panose="020B0604030504040204" pitchFamily="34" charset="0"/>
                          <a:cs typeface="Tahoma" panose="020B0604030504040204" pitchFamily="34" charset="0"/>
                        </a:rPr>
                        <a:t>(so customers feel staff are aware of their presence).</a:t>
                      </a:r>
                    </a:p>
                  </a:txBody>
                  <a:tcPr marL="95250" marR="95250" marT="95250" marB="95250">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val="1116430038"/>
                  </a:ext>
                </a:extLst>
              </a:tr>
              <a:tr h="977791">
                <a:tc>
                  <a:txBody>
                    <a:bodyPr/>
                    <a:lstStyle/>
                    <a:p>
                      <a:pPr algn="ctr"/>
                      <a:r>
                        <a:rPr lang="en-GB" sz="3200" b="0" noProof="1">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2AC40"/>
                    </a:solidFill>
                  </a:tcPr>
                </a:tc>
                <a:tc>
                  <a:txBody>
                    <a:bodyPr/>
                    <a:lstStyle/>
                    <a:p>
                      <a:pPr>
                        <a:spcBef>
                          <a:spcPts val="600"/>
                        </a:spcBef>
                        <a:buNone/>
                      </a:pPr>
                      <a:r>
                        <a:rPr lang="en-GB" b="1" noProof="1">
                          <a:solidFill>
                            <a:schemeClr val="tx1"/>
                          </a:solidFill>
                          <a:effectLst/>
                          <a:latin typeface="Tahoma" panose="020B0604030504040204" pitchFamily="34" charset="0"/>
                          <a:ea typeface="Tahoma" panose="020B0604030504040204" pitchFamily="34" charset="0"/>
                          <a:cs typeface="Tahoma" panose="020B0604030504040204" pitchFamily="34" charset="0"/>
                        </a:rPr>
                        <a:t>Smiling at customers </a:t>
                      </a:r>
                      <a:br>
                        <a:rPr lang="en-GB" noProof="1">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GB" noProof="1">
                          <a:solidFill>
                            <a:schemeClr val="tx1"/>
                          </a:solidFill>
                          <a:effectLst/>
                          <a:latin typeface="Tahoma" panose="020B0604030504040204" pitchFamily="34" charset="0"/>
                          <a:ea typeface="Tahoma" panose="020B0604030504040204" pitchFamily="34" charset="0"/>
                          <a:cs typeface="Tahoma" panose="020B0604030504040204" pitchFamily="34" charset="0"/>
                        </a:rPr>
                        <a:t>(so customers feel staff are open to interaction and are taking an interest).</a:t>
                      </a:r>
                    </a:p>
                  </a:txBody>
                  <a:tcPr marL="95250" marR="95250" marT="95250" marB="95250">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val="1149310569"/>
                  </a:ext>
                </a:extLst>
              </a:tr>
              <a:tr h="1242457">
                <a:tc>
                  <a:txBody>
                    <a:bodyPr/>
                    <a:lstStyle/>
                    <a:p>
                      <a:pPr algn="ctr"/>
                      <a:r>
                        <a:rPr lang="en-GB" sz="3200" b="0" noProof="1">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2AC40"/>
                    </a:solidFill>
                  </a:tcPr>
                </a:tc>
                <a:tc>
                  <a:txBody>
                    <a:bodyPr/>
                    <a:lstStyle/>
                    <a:p>
                      <a:pPr>
                        <a:spcBef>
                          <a:spcPts val="600"/>
                        </a:spcBef>
                        <a:buNone/>
                      </a:pPr>
                      <a:r>
                        <a:rPr lang="en-GB" b="1" noProof="1">
                          <a:solidFill>
                            <a:schemeClr val="tx1"/>
                          </a:solidFill>
                          <a:effectLst/>
                          <a:latin typeface="Tahoma" panose="020B0604030504040204" pitchFamily="34" charset="0"/>
                          <a:ea typeface="Tahoma" panose="020B0604030504040204" pitchFamily="34" charset="0"/>
                          <a:cs typeface="Tahoma" panose="020B0604030504040204" pitchFamily="34" charset="0"/>
                        </a:rPr>
                        <a:t>Asking customers directly if they require help </a:t>
                      </a:r>
                      <a:br>
                        <a:rPr lang="en-GB" noProof="1">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GB" noProof="1">
                          <a:solidFill>
                            <a:schemeClr val="tx1"/>
                          </a:solidFill>
                          <a:effectLst/>
                          <a:latin typeface="Tahoma" panose="020B0604030504040204" pitchFamily="34" charset="0"/>
                          <a:ea typeface="Tahoma" panose="020B0604030504040204" pitchFamily="34" charset="0"/>
                          <a:cs typeface="Tahoma" panose="020B0604030504040204" pitchFamily="34" charset="0"/>
                        </a:rPr>
                        <a:t>(so customers know they have an opportunity to ask questions).</a:t>
                      </a:r>
                    </a:p>
                  </a:txBody>
                  <a:tcPr marL="95250" marR="95250" marT="95250" marB="95250">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val="815893597"/>
                  </a:ext>
                </a:extLst>
              </a:tr>
            </a:tbl>
          </a:graphicData>
        </a:graphic>
      </p:graphicFrame>
      <p:sp>
        <p:nvSpPr>
          <p:cNvPr id="5" name="TextBox 4">
            <a:extLst>
              <a:ext uri="{FF2B5EF4-FFF2-40B4-BE49-F238E27FC236}">
                <a16:creationId xmlns:a16="http://schemas.microsoft.com/office/drawing/2014/main" id="{44867597-315C-8764-401F-FCD4E71FB678}"/>
              </a:ext>
            </a:extLst>
          </p:cNvPr>
          <p:cNvSpPr txBox="1"/>
          <p:nvPr/>
        </p:nvSpPr>
        <p:spPr>
          <a:xfrm>
            <a:off x="6093126" y="1453972"/>
            <a:ext cx="5653088" cy="1477328"/>
          </a:xfrm>
          <a:prstGeom prst="rect">
            <a:avLst/>
          </a:prstGeom>
          <a:noFill/>
        </p:spPr>
        <p:txBody>
          <a:bodyPr wrap="square">
            <a:spAutoFit/>
          </a:bodyPr>
          <a:lstStyle/>
          <a:p>
            <a:pPr>
              <a:spcAft>
                <a:spcPts val="1200"/>
              </a:spcAft>
            </a:pPr>
            <a:r>
              <a:rPr lang="en-GB">
                <a:latin typeface="Tahoma" panose="020B0604030504040204" pitchFamily="34" charset="0"/>
                <a:ea typeface="Tahoma" panose="020B0604030504040204" pitchFamily="34" charset="0"/>
                <a:cs typeface="Tahoma" panose="020B0604030504040204" pitchFamily="34" charset="0"/>
              </a:rPr>
              <a:t>Through a process known as </a:t>
            </a:r>
            <a:r>
              <a:rPr lang="en-GB" b="1">
                <a:latin typeface="Tahoma" panose="020B0604030504040204" pitchFamily="34" charset="0"/>
                <a:ea typeface="Tahoma" panose="020B0604030504040204" pitchFamily="34" charset="0"/>
                <a:cs typeface="Tahoma" panose="020B0604030504040204" pitchFamily="34" charset="0"/>
              </a:rPr>
              <a:t>pinpointing</a:t>
            </a:r>
            <a:r>
              <a:rPr lang="en-GB">
                <a:latin typeface="Tahoma" panose="020B0604030504040204" pitchFamily="34" charset="0"/>
                <a:ea typeface="Tahoma" panose="020B0604030504040204" pitchFamily="34" charset="0"/>
                <a:cs typeface="Tahoma" panose="020B0604030504040204" pitchFamily="34" charset="0"/>
              </a:rPr>
              <a:t> within organisational behaviour management, we may discover that there are three key staff behaviours which strongly shape customers’ perceptions of staff approachability on the shop floor:</a:t>
            </a:r>
            <a:endParaRPr lang="en-GB" noProof="1">
              <a:latin typeface="Tahoma" panose="020B0604030504040204" pitchFamily="34" charset="0"/>
              <a:ea typeface="Tahoma" panose="020B0604030504040204" pitchFamily="34" charset="0"/>
              <a:cs typeface="Tahoma" panose="020B0604030504040204" pitchFamily="34" charset="0"/>
            </a:endParaRPr>
          </a:p>
        </p:txBody>
      </p:sp>
      <p:pic>
        <p:nvPicPr>
          <p:cNvPr id="3074" name="Picture 2" descr="A young shop assistant in supermarket in vegetable shell, in bakcground is her colleague filling stock.">
            <a:extLst>
              <a:ext uri="{FF2B5EF4-FFF2-40B4-BE49-F238E27FC236}">
                <a16:creationId xmlns:a16="http://schemas.microsoft.com/office/drawing/2014/main" id="{5D268362-A698-5FF6-CE24-905A8CE3D7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733" b="14507"/>
          <a:stretch>
            <a:fillRect/>
          </a:stretch>
        </p:blipFill>
        <p:spPr bwMode="auto">
          <a:xfrm>
            <a:off x="446671" y="3778370"/>
            <a:ext cx="5384217" cy="271939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B2EE6BEC-6DA9-64E0-1A86-61C8753ACCB9}"/>
              </a:ext>
            </a:extLst>
          </p:cNvPr>
          <p:cNvSpPr>
            <a:spLocks noGrp="1"/>
          </p:cNvSpPr>
          <p:nvPr>
            <p:ph type="sldNum" sz="quarter" idx="4"/>
          </p:nvPr>
        </p:nvSpPr>
        <p:spPr/>
        <p:txBody>
          <a:bodyPr/>
          <a:lstStyle/>
          <a:p>
            <a:fld id="{B50C3C90-A77C-4D49-9515-CB7A118D6A15}" type="slidenum">
              <a:rPr lang="en-GB" smtClean="0"/>
              <a:pPr/>
              <a:t>6</a:t>
            </a:fld>
            <a:endParaRPr lang="en-GB"/>
          </a:p>
        </p:txBody>
      </p:sp>
    </p:spTree>
    <p:extLst>
      <p:ext uri="{BB962C8B-B14F-4D97-AF65-F5344CB8AC3E}">
        <p14:creationId xmlns:p14="http://schemas.microsoft.com/office/powerpoint/2010/main" val="3061379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8BD21-4F24-1949-FA5E-7EF4DDEA2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515759-B1FB-FECD-FB1D-642997A9B960}"/>
              </a:ext>
            </a:extLst>
          </p:cNvPr>
          <p:cNvSpPr>
            <a:spLocks noGrp="1"/>
          </p:cNvSpPr>
          <p:nvPr>
            <p:ph type="title"/>
          </p:nvPr>
        </p:nvSpPr>
        <p:spPr/>
        <p:txBody>
          <a:bodyPr/>
          <a:lstStyle/>
          <a:p>
            <a:r>
              <a:rPr lang="en-GB" noProof="1"/>
              <a:t>Meanings and dynamics of </a:t>
            </a:r>
            <a:br>
              <a:rPr lang="en-GB" noProof="1"/>
            </a:br>
            <a:r>
              <a:rPr lang="en-GB" noProof="1">
                <a:solidFill>
                  <a:srgbClr val="72AC40"/>
                </a:solidFill>
              </a:rPr>
              <a:t>behaviour change</a:t>
            </a:r>
            <a:endParaRPr lang="en-GB" b="0" baseline="30000" noProof="1">
              <a:solidFill>
                <a:srgbClr val="72AC40"/>
              </a:solidFill>
            </a:endParaRPr>
          </a:p>
        </p:txBody>
      </p:sp>
      <p:sp>
        <p:nvSpPr>
          <p:cNvPr id="3" name="Content Placeholder 2">
            <a:extLst>
              <a:ext uri="{FF2B5EF4-FFF2-40B4-BE49-F238E27FC236}">
                <a16:creationId xmlns:a16="http://schemas.microsoft.com/office/drawing/2014/main" id="{3097DD07-F0ED-0FD3-341C-4BA1A66841B5}"/>
              </a:ext>
            </a:extLst>
          </p:cNvPr>
          <p:cNvSpPr>
            <a:spLocks noGrp="1"/>
          </p:cNvSpPr>
          <p:nvPr>
            <p:ph idx="1"/>
          </p:nvPr>
        </p:nvSpPr>
        <p:spPr>
          <a:xfrm>
            <a:off x="442913" y="1449388"/>
            <a:ext cx="9513887" cy="249299"/>
          </a:xfrm>
        </p:spPr>
        <p:txBody>
          <a:bodyPr/>
          <a:lstStyle/>
          <a:p>
            <a:pPr marL="0" indent="0">
              <a:buNone/>
            </a:pPr>
            <a:r>
              <a:rPr lang="en-GB" sz="1800" noProof="1"/>
              <a:t>Important to specific about what we mean by change and its dynamics.</a:t>
            </a:r>
          </a:p>
        </p:txBody>
      </p:sp>
      <p:sp>
        <p:nvSpPr>
          <p:cNvPr id="4" name="Content Placeholder 2">
            <a:extLst>
              <a:ext uri="{FF2B5EF4-FFF2-40B4-BE49-F238E27FC236}">
                <a16:creationId xmlns:a16="http://schemas.microsoft.com/office/drawing/2014/main" id="{75AFEC53-43B1-F52F-41F7-8D139FD3EB04}"/>
              </a:ext>
            </a:extLst>
          </p:cNvPr>
          <p:cNvSpPr txBox="1">
            <a:spLocks/>
          </p:cNvSpPr>
          <p:nvPr/>
        </p:nvSpPr>
        <p:spPr>
          <a:xfrm>
            <a:off x="772732" y="2104816"/>
            <a:ext cx="5058156" cy="2800767"/>
          </a:xfrm>
          <a:prstGeom prst="rect">
            <a:avLst/>
          </a:prstGeom>
        </p:spPr>
        <p:txBody>
          <a:bodyPr vert="horz" wrap="square" lIns="0" tIns="0" rIns="0" bIns="0" numCol="1"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buFont typeface="Wingdings" pitchFamily="2" charset="2"/>
              <a:buChar char="§"/>
            </a:pPr>
            <a:r>
              <a:rPr lang="en-GB" sz="2400" b="1" noProof="1">
                <a:solidFill>
                  <a:srgbClr val="72AC40"/>
                </a:solidFill>
              </a:rPr>
              <a:t>Meanings of change</a:t>
            </a:r>
          </a:p>
          <a:p>
            <a:pPr>
              <a:lnSpc>
                <a:spcPct val="100000"/>
              </a:lnSpc>
              <a:spcBef>
                <a:spcPts val="0"/>
              </a:spcBef>
              <a:spcAft>
                <a:spcPts val="1200"/>
              </a:spcAft>
            </a:pPr>
            <a:r>
              <a:rPr lang="en-GB" sz="1800" noProof="1"/>
              <a:t>Introducing a new behaviour </a:t>
            </a:r>
          </a:p>
          <a:p>
            <a:pPr>
              <a:lnSpc>
                <a:spcPct val="100000"/>
              </a:lnSpc>
              <a:spcBef>
                <a:spcPts val="0"/>
              </a:spcBef>
              <a:spcAft>
                <a:spcPts val="1200"/>
              </a:spcAft>
            </a:pPr>
            <a:r>
              <a:rPr lang="en-GB" sz="1800" noProof="1"/>
              <a:t>Eliminating an existing behaviour </a:t>
            </a:r>
          </a:p>
          <a:p>
            <a:pPr>
              <a:lnSpc>
                <a:spcPct val="100000"/>
              </a:lnSpc>
              <a:spcBef>
                <a:spcPts val="0"/>
              </a:spcBef>
              <a:spcAft>
                <a:spcPts val="1200"/>
              </a:spcAft>
            </a:pPr>
            <a:r>
              <a:rPr lang="en-GB" sz="1800" noProof="1"/>
              <a:t>Reducing/increasing frequency of a behaviour </a:t>
            </a:r>
          </a:p>
          <a:p>
            <a:pPr>
              <a:lnSpc>
                <a:spcPct val="100000"/>
              </a:lnSpc>
              <a:spcBef>
                <a:spcPts val="0"/>
              </a:spcBef>
              <a:spcAft>
                <a:spcPts val="1200"/>
              </a:spcAft>
            </a:pPr>
            <a:r>
              <a:rPr lang="en-GB" sz="1800" noProof="1"/>
              <a:t>Reducing/increasing the intensity of a behaviour </a:t>
            </a:r>
          </a:p>
          <a:p>
            <a:pPr>
              <a:lnSpc>
                <a:spcPct val="100000"/>
              </a:lnSpc>
              <a:spcBef>
                <a:spcPts val="0"/>
              </a:spcBef>
              <a:spcAft>
                <a:spcPts val="1200"/>
              </a:spcAft>
            </a:pPr>
            <a:r>
              <a:rPr lang="en-GB" sz="1800" noProof="1"/>
              <a:t>Changing when a behaviour occurs</a:t>
            </a:r>
          </a:p>
        </p:txBody>
      </p:sp>
      <p:sp>
        <p:nvSpPr>
          <p:cNvPr id="6" name="Content Placeholder 2">
            <a:extLst>
              <a:ext uri="{FF2B5EF4-FFF2-40B4-BE49-F238E27FC236}">
                <a16:creationId xmlns:a16="http://schemas.microsoft.com/office/drawing/2014/main" id="{1FEBBF6F-57DD-EA64-ECCC-DFF09E08A846}"/>
              </a:ext>
            </a:extLst>
          </p:cNvPr>
          <p:cNvSpPr txBox="1">
            <a:spLocks/>
          </p:cNvSpPr>
          <p:nvPr/>
        </p:nvSpPr>
        <p:spPr>
          <a:xfrm>
            <a:off x="6403402" y="2117695"/>
            <a:ext cx="5387975" cy="2923877"/>
          </a:xfrm>
          <a:prstGeom prst="rect">
            <a:avLst/>
          </a:prstGeom>
        </p:spPr>
        <p:txBody>
          <a:bodyPr vert="horz" wrap="square" lIns="0" tIns="0" rIns="0" bIns="0" numCol="1"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buFont typeface="Wingdings" pitchFamily="2" charset="2"/>
              <a:buChar char="§"/>
            </a:pPr>
            <a:r>
              <a:rPr lang="en-GB" sz="2400" b="1" noProof="1">
                <a:solidFill>
                  <a:srgbClr val="72AC40"/>
                </a:solidFill>
              </a:rPr>
              <a:t>Speed of change</a:t>
            </a:r>
            <a:br>
              <a:rPr lang="en-GB" sz="2400" b="1" noProof="1">
                <a:solidFill>
                  <a:srgbClr val="72AC40"/>
                </a:solidFill>
              </a:rPr>
            </a:br>
            <a:endParaRPr lang="en-GB" sz="2400" b="1" noProof="1">
              <a:solidFill>
                <a:srgbClr val="72AC40"/>
              </a:solidFill>
            </a:endParaRPr>
          </a:p>
          <a:p>
            <a:pPr>
              <a:lnSpc>
                <a:spcPct val="100000"/>
              </a:lnSpc>
              <a:spcBef>
                <a:spcPts val="0"/>
              </a:spcBef>
              <a:spcAft>
                <a:spcPts val="1200"/>
              </a:spcAft>
              <a:buFont typeface="Wingdings" pitchFamily="2" charset="2"/>
              <a:buChar char="§"/>
            </a:pPr>
            <a:r>
              <a:rPr lang="en-GB" sz="2400" b="1" noProof="1">
                <a:solidFill>
                  <a:srgbClr val="72AC40"/>
                </a:solidFill>
              </a:rPr>
              <a:t>When change happens, </a:t>
            </a:r>
            <a:br>
              <a:rPr lang="en-GB" sz="2400" b="1" noProof="1">
                <a:solidFill>
                  <a:srgbClr val="72AC40"/>
                </a:solidFill>
              </a:rPr>
            </a:br>
            <a:r>
              <a:rPr lang="en-GB" sz="2400" b="1" noProof="1">
                <a:solidFill>
                  <a:srgbClr val="72AC40"/>
                </a:solidFill>
              </a:rPr>
              <a:t>what next?</a:t>
            </a:r>
          </a:p>
          <a:p>
            <a:pPr>
              <a:lnSpc>
                <a:spcPct val="100000"/>
              </a:lnSpc>
              <a:spcBef>
                <a:spcPts val="0"/>
              </a:spcBef>
              <a:spcAft>
                <a:spcPts val="1200"/>
              </a:spcAft>
            </a:pPr>
            <a:r>
              <a:rPr lang="en-GB" sz="1800" noProof="1"/>
              <a:t>Stability</a:t>
            </a:r>
          </a:p>
          <a:p>
            <a:pPr>
              <a:lnSpc>
                <a:spcPct val="100000"/>
              </a:lnSpc>
              <a:spcBef>
                <a:spcPts val="0"/>
              </a:spcBef>
              <a:spcAft>
                <a:spcPts val="1200"/>
              </a:spcAft>
            </a:pPr>
            <a:r>
              <a:rPr lang="en-GB" sz="1800" noProof="1"/>
              <a:t>Still changing – but reducing</a:t>
            </a:r>
          </a:p>
          <a:p>
            <a:pPr>
              <a:lnSpc>
                <a:spcPct val="100000"/>
              </a:lnSpc>
              <a:spcBef>
                <a:spcPts val="0"/>
              </a:spcBef>
              <a:spcAft>
                <a:spcPts val="1200"/>
              </a:spcAft>
            </a:pPr>
            <a:r>
              <a:rPr lang="en-GB" sz="1800" noProof="1"/>
              <a:t>Still changing – but increasing</a:t>
            </a:r>
          </a:p>
        </p:txBody>
      </p:sp>
      <p:sp>
        <p:nvSpPr>
          <p:cNvPr id="11" name="Oval 10">
            <a:extLst>
              <a:ext uri="{FF2B5EF4-FFF2-40B4-BE49-F238E27FC236}">
                <a16:creationId xmlns:a16="http://schemas.microsoft.com/office/drawing/2014/main" id="{A5E17221-1C22-1D8B-77E1-84965E724D37}"/>
              </a:ext>
            </a:extLst>
          </p:cNvPr>
          <p:cNvSpPr>
            <a:spLocks noChangeAspect="1"/>
          </p:cNvSpPr>
          <p:nvPr/>
        </p:nvSpPr>
        <p:spPr>
          <a:xfrm>
            <a:off x="466836" y="2066179"/>
            <a:ext cx="457200" cy="457200"/>
          </a:xfrm>
          <a:prstGeom prst="ellipse">
            <a:avLst/>
          </a:prstGeom>
          <a:solidFill>
            <a:schemeClr val="tx1"/>
          </a:solidFill>
          <a:ln w="28575">
            <a:solidFill>
              <a:srgbClr val="72AC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noProof="1">
                <a:latin typeface="Tahoma" panose="020B0604030504040204" pitchFamily="34" charset="0"/>
                <a:ea typeface="Tahoma" panose="020B0604030504040204" pitchFamily="34" charset="0"/>
                <a:cs typeface="Tahoma" panose="020B0604030504040204" pitchFamily="34" charset="0"/>
              </a:rPr>
              <a:t>&gt;</a:t>
            </a:r>
          </a:p>
        </p:txBody>
      </p:sp>
      <p:sp>
        <p:nvSpPr>
          <p:cNvPr id="12" name="Oval 11">
            <a:extLst>
              <a:ext uri="{FF2B5EF4-FFF2-40B4-BE49-F238E27FC236}">
                <a16:creationId xmlns:a16="http://schemas.microsoft.com/office/drawing/2014/main" id="{2B4CFDD7-168C-CE41-CE9A-83E9E35CD8AF}"/>
              </a:ext>
            </a:extLst>
          </p:cNvPr>
          <p:cNvSpPr>
            <a:spLocks noChangeAspect="1"/>
          </p:cNvSpPr>
          <p:nvPr/>
        </p:nvSpPr>
        <p:spPr>
          <a:xfrm>
            <a:off x="6082025" y="2066179"/>
            <a:ext cx="457200" cy="457200"/>
          </a:xfrm>
          <a:prstGeom prst="ellipse">
            <a:avLst/>
          </a:prstGeom>
          <a:solidFill>
            <a:schemeClr val="tx1"/>
          </a:solidFill>
          <a:ln w="28575">
            <a:solidFill>
              <a:srgbClr val="72AC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noProof="1">
                <a:latin typeface="Tahoma" panose="020B0604030504040204" pitchFamily="34" charset="0"/>
                <a:ea typeface="Tahoma" panose="020B0604030504040204" pitchFamily="34" charset="0"/>
                <a:cs typeface="Tahoma" panose="020B0604030504040204" pitchFamily="34" charset="0"/>
              </a:rPr>
              <a:t>&gt;</a:t>
            </a:r>
          </a:p>
        </p:txBody>
      </p:sp>
      <p:sp>
        <p:nvSpPr>
          <p:cNvPr id="13" name="Oval 12">
            <a:extLst>
              <a:ext uri="{FF2B5EF4-FFF2-40B4-BE49-F238E27FC236}">
                <a16:creationId xmlns:a16="http://schemas.microsoft.com/office/drawing/2014/main" id="{0E88C24E-F061-91AD-595D-33F08E0FB515}"/>
              </a:ext>
            </a:extLst>
          </p:cNvPr>
          <p:cNvSpPr>
            <a:spLocks noChangeAspect="1"/>
          </p:cNvSpPr>
          <p:nvPr/>
        </p:nvSpPr>
        <p:spPr>
          <a:xfrm>
            <a:off x="6082025" y="2954822"/>
            <a:ext cx="457200" cy="457200"/>
          </a:xfrm>
          <a:prstGeom prst="ellipse">
            <a:avLst/>
          </a:prstGeom>
          <a:solidFill>
            <a:schemeClr val="tx1"/>
          </a:solidFill>
          <a:ln w="28575">
            <a:solidFill>
              <a:srgbClr val="72AC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noProof="1">
                <a:latin typeface="Tahoma" panose="020B0604030504040204" pitchFamily="34" charset="0"/>
                <a:ea typeface="Tahoma" panose="020B0604030504040204" pitchFamily="34" charset="0"/>
                <a:cs typeface="Tahoma" panose="020B0604030504040204" pitchFamily="34" charset="0"/>
              </a:rPr>
              <a:t>&gt;</a:t>
            </a:r>
          </a:p>
        </p:txBody>
      </p:sp>
      <p:sp>
        <p:nvSpPr>
          <p:cNvPr id="5" name="Slide Number Placeholder 4">
            <a:extLst>
              <a:ext uri="{FF2B5EF4-FFF2-40B4-BE49-F238E27FC236}">
                <a16:creationId xmlns:a16="http://schemas.microsoft.com/office/drawing/2014/main" id="{DADD7A36-42DB-F0B0-C8C3-CA18D5EA1C47}"/>
              </a:ext>
            </a:extLst>
          </p:cNvPr>
          <p:cNvSpPr>
            <a:spLocks noGrp="1"/>
          </p:cNvSpPr>
          <p:nvPr>
            <p:ph type="sldNum" sz="quarter" idx="4"/>
          </p:nvPr>
        </p:nvSpPr>
        <p:spPr/>
        <p:txBody>
          <a:bodyPr/>
          <a:lstStyle/>
          <a:p>
            <a:fld id="{B50C3C90-A77C-4D49-9515-CB7A118D6A15}" type="slidenum">
              <a:rPr lang="en-GB" smtClean="0"/>
              <a:pPr/>
              <a:t>7</a:t>
            </a:fld>
            <a:endParaRPr lang="en-GB"/>
          </a:p>
        </p:txBody>
      </p:sp>
    </p:spTree>
    <p:extLst>
      <p:ext uri="{BB962C8B-B14F-4D97-AF65-F5344CB8AC3E}">
        <p14:creationId xmlns:p14="http://schemas.microsoft.com/office/powerpoint/2010/main" val="3597726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FFDB7-580E-6BC7-62BD-B45F72941E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F33C86-46CB-A5EB-FCC0-1A8D1F109599}"/>
              </a:ext>
            </a:extLst>
          </p:cNvPr>
          <p:cNvSpPr>
            <a:spLocks noGrp="1"/>
          </p:cNvSpPr>
          <p:nvPr>
            <p:ph type="title"/>
          </p:nvPr>
        </p:nvSpPr>
        <p:spPr/>
        <p:txBody>
          <a:bodyPr/>
          <a:lstStyle/>
          <a:p>
            <a:r>
              <a:rPr lang="en-GB" noProof="1"/>
              <a:t>Why and how does behaviour change: </a:t>
            </a:r>
            <a:r>
              <a:rPr lang="en-GB" noProof="1">
                <a:solidFill>
                  <a:schemeClr val="accent5"/>
                </a:solidFill>
              </a:rPr>
              <a:t>Models and frameworks</a:t>
            </a:r>
            <a:endParaRPr lang="en-GB" b="0" baseline="30000" noProof="1">
              <a:solidFill>
                <a:schemeClr val="accent5"/>
              </a:solidFill>
            </a:endParaRPr>
          </a:p>
        </p:txBody>
      </p:sp>
      <p:sp>
        <p:nvSpPr>
          <p:cNvPr id="3" name="Content Placeholder 2">
            <a:extLst>
              <a:ext uri="{FF2B5EF4-FFF2-40B4-BE49-F238E27FC236}">
                <a16:creationId xmlns:a16="http://schemas.microsoft.com/office/drawing/2014/main" id="{8C566A67-693C-0759-23F0-D099ECCA87CF}"/>
              </a:ext>
            </a:extLst>
          </p:cNvPr>
          <p:cNvSpPr>
            <a:spLocks noGrp="1"/>
          </p:cNvSpPr>
          <p:nvPr>
            <p:ph idx="1"/>
          </p:nvPr>
        </p:nvSpPr>
        <p:spPr>
          <a:xfrm>
            <a:off x="442913" y="1449388"/>
            <a:ext cx="9546476" cy="4591000"/>
          </a:xfrm>
        </p:spPr>
        <p:txBody>
          <a:bodyPr/>
          <a:lstStyle/>
          <a:p>
            <a:pPr marL="0" indent="0">
              <a:lnSpc>
                <a:spcPct val="100000"/>
              </a:lnSpc>
              <a:buNone/>
            </a:pPr>
            <a:r>
              <a:rPr lang="en-GB" sz="1800" noProof="1"/>
              <a:t>Around </a:t>
            </a:r>
            <a:r>
              <a:rPr lang="en-GB" sz="1800" b="1" noProof="1"/>
              <a:t>60-80</a:t>
            </a:r>
            <a:r>
              <a:rPr lang="en-GB" sz="1800" noProof="1"/>
              <a:t> different theories and models.</a:t>
            </a:r>
          </a:p>
          <a:p>
            <a:pPr marL="0" indent="0">
              <a:lnSpc>
                <a:spcPct val="100000"/>
              </a:lnSpc>
              <a:buNone/>
            </a:pPr>
            <a:endParaRPr lang="en-GB" sz="1800" noProof="1"/>
          </a:p>
          <a:p>
            <a:pPr marL="0" indent="0">
              <a:lnSpc>
                <a:spcPct val="100000"/>
              </a:lnSpc>
              <a:buNone/>
            </a:pPr>
            <a:r>
              <a:rPr lang="en-GB" sz="1800" noProof="1"/>
              <a:t>No clear recommendations:  </a:t>
            </a:r>
          </a:p>
          <a:p>
            <a:pPr marL="0" indent="0">
              <a:lnSpc>
                <a:spcPct val="100000"/>
              </a:lnSpc>
              <a:buNone/>
            </a:pPr>
            <a:r>
              <a:rPr lang="en-GB" sz="2400" i="1" noProof="1">
                <a:solidFill>
                  <a:schemeClr val="accent5"/>
                </a:solidFill>
              </a:rPr>
              <a:t>“Despite rapid growth in the empirical research on behaviour change, modern science has yet to produce a coherent set of recommendations for individuals and organisations eager to align everyday actions with enduringly valued goals.”  </a:t>
            </a:r>
          </a:p>
          <a:p>
            <a:pPr marL="0" indent="0">
              <a:lnSpc>
                <a:spcPct val="100000"/>
              </a:lnSpc>
              <a:buNone/>
            </a:pPr>
            <a:r>
              <a:rPr lang="en-GB" sz="1800" noProof="1"/>
              <a:t>Duckworth &amp; Gross (2020)</a:t>
            </a:r>
          </a:p>
          <a:p>
            <a:pPr marL="0" indent="0">
              <a:lnSpc>
                <a:spcPct val="100000"/>
              </a:lnSpc>
              <a:buNone/>
            </a:pPr>
            <a:endParaRPr lang="en-GB" sz="1800" noProof="1"/>
          </a:p>
          <a:p>
            <a:pPr marL="0" indent="0">
              <a:lnSpc>
                <a:spcPct val="100000"/>
              </a:lnSpc>
              <a:buNone/>
            </a:pPr>
            <a:r>
              <a:rPr lang="en-GB" sz="1800" noProof="1"/>
              <a:t>Should not rely or assume one particular approach or model is best.  </a:t>
            </a:r>
            <a:br>
              <a:rPr lang="en-GB" sz="1800" noProof="1"/>
            </a:br>
            <a:r>
              <a:rPr lang="en-GB" sz="1800" noProof="1"/>
              <a:t>Much depends on context.</a:t>
            </a:r>
          </a:p>
          <a:p>
            <a:pPr marL="0" indent="0">
              <a:lnSpc>
                <a:spcPct val="100000"/>
              </a:lnSpc>
              <a:buNone/>
            </a:pPr>
            <a:endParaRPr lang="en-GB" sz="1800" noProof="1"/>
          </a:p>
        </p:txBody>
      </p:sp>
      <p:cxnSp>
        <p:nvCxnSpPr>
          <p:cNvPr id="8" name="Straight Connector 7">
            <a:extLst>
              <a:ext uri="{FF2B5EF4-FFF2-40B4-BE49-F238E27FC236}">
                <a16:creationId xmlns:a16="http://schemas.microsoft.com/office/drawing/2014/main" id="{5E70D03C-5248-E15D-D543-4A0163591440}"/>
              </a:ext>
            </a:extLst>
          </p:cNvPr>
          <p:cNvCxnSpPr>
            <a:cxnSpLocks/>
          </p:cNvCxnSpPr>
          <p:nvPr/>
        </p:nvCxnSpPr>
        <p:spPr>
          <a:xfrm>
            <a:off x="442913" y="2036884"/>
            <a:ext cx="1020208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D6C4125-9363-E9C0-FC9C-F0A97CD8A640}"/>
              </a:ext>
            </a:extLst>
          </p:cNvPr>
          <p:cNvCxnSpPr>
            <a:cxnSpLocks/>
          </p:cNvCxnSpPr>
          <p:nvPr/>
        </p:nvCxnSpPr>
        <p:spPr>
          <a:xfrm>
            <a:off x="442913" y="4780084"/>
            <a:ext cx="1020208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F9BB1723-6547-9ECC-4994-0AA05C658418}"/>
              </a:ext>
            </a:extLst>
          </p:cNvPr>
          <p:cNvSpPr>
            <a:spLocks noGrp="1"/>
          </p:cNvSpPr>
          <p:nvPr>
            <p:ph type="sldNum" sz="quarter" idx="4"/>
          </p:nvPr>
        </p:nvSpPr>
        <p:spPr/>
        <p:txBody>
          <a:bodyPr/>
          <a:lstStyle/>
          <a:p>
            <a:fld id="{B50C3C90-A77C-4D49-9515-CB7A118D6A15}" type="slidenum">
              <a:rPr lang="en-GB" smtClean="0"/>
              <a:pPr/>
              <a:t>8</a:t>
            </a:fld>
            <a:endParaRPr lang="en-GB"/>
          </a:p>
        </p:txBody>
      </p:sp>
    </p:spTree>
    <p:extLst>
      <p:ext uri="{BB962C8B-B14F-4D97-AF65-F5344CB8AC3E}">
        <p14:creationId xmlns:p14="http://schemas.microsoft.com/office/powerpoint/2010/main" val="537518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0D036-F596-27D1-94D6-69867AEDB8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B1884E-990D-D049-58B4-9288ADC65EDC}"/>
              </a:ext>
            </a:extLst>
          </p:cNvPr>
          <p:cNvSpPr>
            <a:spLocks noGrp="1"/>
          </p:cNvSpPr>
          <p:nvPr>
            <p:ph type="title"/>
          </p:nvPr>
        </p:nvSpPr>
        <p:spPr>
          <a:xfrm>
            <a:off x="426541" y="360234"/>
            <a:ext cx="8303391" cy="787908"/>
          </a:xfrm>
        </p:spPr>
        <p:txBody>
          <a:bodyPr/>
          <a:lstStyle/>
          <a:p>
            <a:r>
              <a:rPr lang="en-GB" noProof="1"/>
              <a:t>To change behaviour do we need to tackle its root causes? </a:t>
            </a:r>
            <a:r>
              <a:rPr lang="en-GB" noProof="1">
                <a:solidFill>
                  <a:schemeClr val="accent5"/>
                </a:solidFill>
              </a:rPr>
              <a:t>No!</a:t>
            </a:r>
            <a:endParaRPr lang="en-GB" b="0" baseline="30000" noProof="1">
              <a:solidFill>
                <a:schemeClr val="accent5"/>
              </a:solidFill>
            </a:endParaRPr>
          </a:p>
        </p:txBody>
      </p:sp>
      <p:sp>
        <p:nvSpPr>
          <p:cNvPr id="3" name="Content Placeholder 2">
            <a:extLst>
              <a:ext uri="{FF2B5EF4-FFF2-40B4-BE49-F238E27FC236}">
                <a16:creationId xmlns:a16="http://schemas.microsoft.com/office/drawing/2014/main" id="{C19A4BBF-5DC1-D9AB-D8E3-DBB40C684A18}"/>
              </a:ext>
            </a:extLst>
          </p:cNvPr>
          <p:cNvSpPr>
            <a:spLocks noGrp="1"/>
          </p:cNvSpPr>
          <p:nvPr>
            <p:ph idx="1"/>
          </p:nvPr>
        </p:nvSpPr>
        <p:spPr>
          <a:xfrm>
            <a:off x="442913" y="1449388"/>
            <a:ext cx="9513887" cy="953081"/>
          </a:xfrm>
        </p:spPr>
        <p:txBody>
          <a:bodyPr/>
          <a:lstStyle/>
          <a:p>
            <a:pPr marL="0" indent="0">
              <a:buNone/>
            </a:pPr>
            <a:r>
              <a:rPr lang="en-GB" sz="1800" noProof="1"/>
              <a:t>There are a huge range of potential ‘root’ and other causes of behaviour in work and more generally which interact in complicated and often unknowable ways.  </a:t>
            </a:r>
          </a:p>
          <a:p>
            <a:pPr marL="0" indent="0">
              <a:spcBef>
                <a:spcPts val="1600"/>
              </a:spcBef>
              <a:buNone/>
            </a:pPr>
            <a:r>
              <a:rPr lang="en-GB" sz="1800" b="1" noProof="1"/>
              <a:t>Such as:</a:t>
            </a:r>
          </a:p>
        </p:txBody>
      </p:sp>
      <p:sp>
        <p:nvSpPr>
          <p:cNvPr id="5" name="Content Placeholder 2">
            <a:extLst>
              <a:ext uri="{FF2B5EF4-FFF2-40B4-BE49-F238E27FC236}">
                <a16:creationId xmlns:a16="http://schemas.microsoft.com/office/drawing/2014/main" id="{97753270-2052-A327-2566-922F0D7C05FD}"/>
              </a:ext>
            </a:extLst>
          </p:cNvPr>
          <p:cNvSpPr txBox="1">
            <a:spLocks/>
          </p:cNvSpPr>
          <p:nvPr/>
        </p:nvSpPr>
        <p:spPr>
          <a:xfrm>
            <a:off x="442914" y="5408612"/>
            <a:ext cx="9253178" cy="498598"/>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noProof="1"/>
              <a:t>Changing behaviour generally requires changing aspects of the immediate environment (not tackling root causes)</a:t>
            </a:r>
          </a:p>
        </p:txBody>
      </p:sp>
      <p:sp>
        <p:nvSpPr>
          <p:cNvPr id="7" name="Content Placeholder 2">
            <a:extLst>
              <a:ext uri="{FF2B5EF4-FFF2-40B4-BE49-F238E27FC236}">
                <a16:creationId xmlns:a16="http://schemas.microsoft.com/office/drawing/2014/main" id="{AAFECA25-CEA0-A2A5-539F-6149879EBCBA}"/>
              </a:ext>
            </a:extLst>
          </p:cNvPr>
          <p:cNvSpPr txBox="1">
            <a:spLocks/>
          </p:cNvSpPr>
          <p:nvPr/>
        </p:nvSpPr>
        <p:spPr>
          <a:xfrm>
            <a:off x="442913" y="2506000"/>
            <a:ext cx="9513887" cy="4524315"/>
          </a:xfrm>
          <a:prstGeom prst="rect">
            <a:avLst/>
          </a:prstGeom>
        </p:spPr>
        <p:txBody>
          <a:bodyPr vert="horz" lIns="0" tIns="0" rIns="0" bIns="0" numCol="2"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GB" sz="1800" noProof="1"/>
              <a:t>Genetic influences</a:t>
            </a:r>
          </a:p>
          <a:p>
            <a:pPr>
              <a:lnSpc>
                <a:spcPct val="100000"/>
              </a:lnSpc>
              <a:spcBef>
                <a:spcPts val="600"/>
              </a:spcBef>
            </a:pPr>
            <a:r>
              <a:rPr lang="en-GB" sz="1800" noProof="1"/>
              <a:t>Other aspects of biology and physiology</a:t>
            </a:r>
          </a:p>
          <a:p>
            <a:pPr>
              <a:lnSpc>
                <a:spcPct val="100000"/>
              </a:lnSpc>
              <a:spcBef>
                <a:spcPts val="600"/>
              </a:spcBef>
            </a:pPr>
            <a:r>
              <a:rPr lang="en-GB" sz="1800" noProof="1"/>
              <a:t>Upbringing</a:t>
            </a:r>
          </a:p>
          <a:p>
            <a:pPr>
              <a:lnSpc>
                <a:spcPct val="100000"/>
              </a:lnSpc>
              <a:spcBef>
                <a:spcPts val="600"/>
              </a:spcBef>
            </a:pPr>
            <a:r>
              <a:rPr lang="en-GB" sz="1800" noProof="1"/>
              <a:t>Family background</a:t>
            </a:r>
          </a:p>
          <a:p>
            <a:pPr>
              <a:lnSpc>
                <a:spcPct val="100000"/>
              </a:lnSpc>
              <a:spcBef>
                <a:spcPts val="600"/>
              </a:spcBef>
            </a:pPr>
            <a:r>
              <a:rPr lang="en-GB" sz="1800" noProof="1"/>
              <a:t>Education and work</a:t>
            </a:r>
          </a:p>
          <a:p>
            <a:pPr>
              <a:lnSpc>
                <a:spcPct val="100000"/>
              </a:lnSpc>
              <a:spcBef>
                <a:spcPts val="600"/>
              </a:spcBef>
            </a:pPr>
            <a:r>
              <a:rPr lang="en-GB" sz="1800" noProof="1"/>
              <a:t>Personality and disposition</a:t>
            </a:r>
          </a:p>
          <a:p>
            <a:pPr>
              <a:lnSpc>
                <a:spcPct val="100000"/>
              </a:lnSpc>
              <a:spcBef>
                <a:spcPts val="600"/>
              </a:spcBef>
            </a:pPr>
            <a:r>
              <a:rPr lang="en-GB" sz="1800" noProof="1"/>
              <a:t>History	</a:t>
            </a:r>
          </a:p>
          <a:p>
            <a:pPr>
              <a:lnSpc>
                <a:spcPct val="100000"/>
              </a:lnSpc>
              <a:spcBef>
                <a:spcPts val="600"/>
              </a:spcBef>
            </a:pPr>
            <a:endParaRPr lang="en-GB" sz="1800" noProof="1"/>
          </a:p>
          <a:p>
            <a:pPr>
              <a:lnSpc>
                <a:spcPct val="100000"/>
              </a:lnSpc>
              <a:spcBef>
                <a:spcPts val="600"/>
              </a:spcBef>
            </a:pPr>
            <a:endParaRPr lang="en-GB" sz="1800" noProof="1"/>
          </a:p>
          <a:p>
            <a:pPr>
              <a:lnSpc>
                <a:spcPct val="100000"/>
              </a:lnSpc>
              <a:spcBef>
                <a:spcPts val="600"/>
              </a:spcBef>
            </a:pPr>
            <a:endParaRPr lang="en-GB" sz="1800" noProof="1"/>
          </a:p>
          <a:p>
            <a:pPr>
              <a:lnSpc>
                <a:spcPct val="100000"/>
              </a:lnSpc>
              <a:spcBef>
                <a:spcPts val="600"/>
              </a:spcBef>
            </a:pPr>
            <a:endParaRPr lang="en-GB" sz="1800" noProof="1"/>
          </a:p>
          <a:p>
            <a:pPr>
              <a:lnSpc>
                <a:spcPct val="100000"/>
              </a:lnSpc>
              <a:spcBef>
                <a:spcPts val="600"/>
              </a:spcBef>
            </a:pPr>
            <a:endParaRPr lang="en-GB" sz="1800" noProof="1"/>
          </a:p>
          <a:p>
            <a:pPr>
              <a:lnSpc>
                <a:spcPct val="100000"/>
              </a:lnSpc>
              <a:spcBef>
                <a:spcPts val="600"/>
              </a:spcBef>
            </a:pPr>
            <a:endParaRPr lang="en-GB" sz="1800" noProof="1"/>
          </a:p>
          <a:p>
            <a:pPr>
              <a:lnSpc>
                <a:spcPct val="100000"/>
              </a:lnSpc>
              <a:spcBef>
                <a:spcPts val="600"/>
              </a:spcBef>
            </a:pPr>
            <a:r>
              <a:rPr lang="en-GB" sz="1800" noProof="1"/>
              <a:t>Social norms</a:t>
            </a:r>
          </a:p>
          <a:p>
            <a:pPr>
              <a:lnSpc>
                <a:spcPct val="100000"/>
              </a:lnSpc>
              <a:spcBef>
                <a:spcPts val="600"/>
              </a:spcBef>
            </a:pPr>
            <a:r>
              <a:rPr lang="en-GB" sz="1800" noProof="1"/>
              <a:t>Mood</a:t>
            </a:r>
          </a:p>
          <a:p>
            <a:pPr>
              <a:lnSpc>
                <a:spcPct val="100000"/>
              </a:lnSpc>
              <a:spcBef>
                <a:spcPts val="600"/>
              </a:spcBef>
            </a:pPr>
            <a:r>
              <a:rPr lang="en-GB" sz="1800" noProof="1"/>
              <a:t>Conscious thoughts</a:t>
            </a:r>
          </a:p>
          <a:p>
            <a:pPr>
              <a:lnSpc>
                <a:spcPct val="100000"/>
              </a:lnSpc>
              <a:spcBef>
                <a:spcPts val="600"/>
              </a:spcBef>
            </a:pPr>
            <a:r>
              <a:rPr lang="en-GB" sz="1800"/>
              <a:t>Unconscious or non-conscious </a:t>
            </a:r>
            <a:br>
              <a:rPr lang="en-GB" sz="1800"/>
            </a:br>
            <a:r>
              <a:rPr lang="en-GB" sz="1800"/>
              <a:t>cognitive activity</a:t>
            </a:r>
            <a:endParaRPr lang="en-GB" sz="1800" noProof="1"/>
          </a:p>
          <a:p>
            <a:pPr>
              <a:lnSpc>
                <a:spcPct val="100000"/>
              </a:lnSpc>
              <a:spcBef>
                <a:spcPts val="600"/>
              </a:spcBef>
            </a:pPr>
            <a:r>
              <a:rPr lang="en-GB" sz="1800" noProof="1"/>
              <a:t>Physical environment</a:t>
            </a:r>
          </a:p>
          <a:p>
            <a:pPr>
              <a:lnSpc>
                <a:spcPct val="100000"/>
              </a:lnSpc>
              <a:spcBef>
                <a:spcPts val="600"/>
              </a:spcBef>
            </a:pPr>
            <a:r>
              <a:rPr lang="en-GB" sz="1800" noProof="1"/>
              <a:t>Behaviour of others</a:t>
            </a:r>
          </a:p>
        </p:txBody>
      </p:sp>
      <p:sp>
        <p:nvSpPr>
          <p:cNvPr id="4" name="Slide Number Placeholder 3">
            <a:extLst>
              <a:ext uri="{FF2B5EF4-FFF2-40B4-BE49-F238E27FC236}">
                <a16:creationId xmlns:a16="http://schemas.microsoft.com/office/drawing/2014/main" id="{610B311D-021E-B42E-FF36-EC63B9F9B80D}"/>
              </a:ext>
            </a:extLst>
          </p:cNvPr>
          <p:cNvSpPr>
            <a:spLocks noGrp="1"/>
          </p:cNvSpPr>
          <p:nvPr>
            <p:ph type="sldNum" sz="quarter" idx="4"/>
          </p:nvPr>
        </p:nvSpPr>
        <p:spPr/>
        <p:txBody>
          <a:bodyPr/>
          <a:lstStyle/>
          <a:p>
            <a:fld id="{B50C3C90-A77C-4D49-9515-CB7A118D6A15}" type="slidenum">
              <a:rPr lang="en-GB" smtClean="0"/>
              <a:pPr/>
              <a:t>9</a:t>
            </a:fld>
            <a:endParaRPr lang="en-GB"/>
          </a:p>
        </p:txBody>
      </p:sp>
    </p:spTree>
    <p:extLst>
      <p:ext uri="{BB962C8B-B14F-4D97-AF65-F5344CB8AC3E}">
        <p14:creationId xmlns:p14="http://schemas.microsoft.com/office/powerpoint/2010/main" val="3874337150"/>
      </p:ext>
    </p:extLst>
  </p:cSld>
  <p:clrMapOvr>
    <a:masterClrMapping/>
  </p:clrMapOvr>
</p:sld>
</file>

<file path=ppt/theme/theme1.xml><?xml version="1.0" encoding="utf-8"?>
<a:theme xmlns:a="http://schemas.openxmlformats.org/drawingml/2006/main" name="Office Theme">
  <a:themeElements>
    <a:clrScheme name="CRF 2025 Programme">
      <a:dk1>
        <a:srgbClr val="00053E"/>
      </a:dk1>
      <a:lt1>
        <a:srgbClr val="FFFFFF"/>
      </a:lt1>
      <a:dk2>
        <a:srgbClr val="00053E"/>
      </a:dk2>
      <a:lt2>
        <a:srgbClr val="ACB8C2"/>
      </a:lt2>
      <a:accent1>
        <a:srgbClr val="D9A800"/>
      </a:accent1>
      <a:accent2>
        <a:srgbClr val="00DAFF"/>
      </a:accent2>
      <a:accent3>
        <a:srgbClr val="DE861D"/>
      </a:accent3>
      <a:accent4>
        <a:srgbClr val="1A74BC"/>
      </a:accent4>
      <a:accent5>
        <a:srgbClr val="329995"/>
      </a:accent5>
      <a:accent6>
        <a:srgbClr val="7DA6BF"/>
      </a:accent6>
      <a:hlink>
        <a:srgbClr val="D9A900"/>
      </a:hlink>
      <a:folHlink>
        <a:srgbClr val="1A73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F 2025 Powerpoint Template" id="{D7117097-22B8-F243-812E-9A26AF6FFCAD}" vid="{3DF11F02-FE06-5B4C-B13C-3C7F25930E96}"/>
    </a:ext>
  </a:extLst>
</a:theme>
</file>

<file path=ppt/theme/theme2.xml><?xml version="1.0" encoding="utf-8"?>
<a:theme xmlns:a="http://schemas.openxmlformats.org/drawingml/2006/main" name="1_Office Theme">
  <a:themeElements>
    <a:clrScheme name="CRF 2024 Programme">
      <a:dk1>
        <a:srgbClr val="00053E"/>
      </a:dk1>
      <a:lt1>
        <a:srgbClr val="FFFFFF"/>
      </a:lt1>
      <a:dk2>
        <a:srgbClr val="00053E"/>
      </a:dk2>
      <a:lt2>
        <a:srgbClr val="ACB8C2"/>
      </a:lt2>
      <a:accent1>
        <a:srgbClr val="D9A800"/>
      </a:accent1>
      <a:accent2>
        <a:srgbClr val="00DAFF"/>
      </a:accent2>
      <a:accent3>
        <a:srgbClr val="DE861D"/>
      </a:accent3>
      <a:accent4>
        <a:srgbClr val="1A74BC"/>
      </a:accent4>
      <a:accent5>
        <a:srgbClr val="329995"/>
      </a:accent5>
      <a:accent6>
        <a:srgbClr val="7DA6BF"/>
      </a:accent6>
      <a:hlink>
        <a:srgbClr val="D9A900"/>
      </a:hlink>
      <a:folHlink>
        <a:srgbClr val="1A73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F 2025 Powerpoint Template" id="{D7117097-22B8-F243-812E-9A26AF6FFCAD}" vid="{4C2B8330-C093-4C42-80A2-CBB1D511609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02ad8ab-3205-4b77-9db3-b652b1f8aa49">
      <Terms xmlns="http://schemas.microsoft.com/office/infopath/2007/PartnerControls"/>
    </lcf76f155ced4ddcb4097134ff3c332f>
    <TaxCatchAll xmlns="5ad11310-5ce3-424f-957e-16b0dfa2b2f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F0ADEE97E67E34E8A796FDAEDE8DBDB" ma:contentTypeVersion="11" ma:contentTypeDescription="Create a new document." ma:contentTypeScope="" ma:versionID="7ffcd8049194fd21eba56ed32956d97c">
  <xsd:schema xmlns:xsd="http://www.w3.org/2001/XMLSchema" xmlns:xs="http://www.w3.org/2001/XMLSchema" xmlns:p="http://schemas.microsoft.com/office/2006/metadata/properties" xmlns:ns2="202ad8ab-3205-4b77-9db3-b652b1f8aa49" xmlns:ns3="5ad11310-5ce3-424f-957e-16b0dfa2b2f6" targetNamespace="http://schemas.microsoft.com/office/2006/metadata/properties" ma:root="true" ma:fieldsID="79c0dcfb75370860d893b89fe28cef7a" ns2:_="" ns3:_="">
    <xsd:import namespace="202ad8ab-3205-4b77-9db3-b652b1f8aa49"/>
    <xsd:import namespace="5ad11310-5ce3-424f-957e-16b0dfa2b2f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2ad8ab-3205-4b77-9db3-b652b1f8aa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75f9d35-eff7-44cb-a38b-cc6a572c9f3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d11310-5ce3-424f-957e-16b0dfa2b2f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523bf01-e4c5-46ab-b673-3a46c53513c2}" ma:internalName="TaxCatchAll" ma:showField="CatchAllData" ma:web="5ad11310-5ce3-424f-957e-16b0dfa2b2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EBF0B3-EE44-4879-9D98-3E4D96B34BFB}">
  <ds:schemaRefs>
    <ds:schemaRef ds:uri="http://purl.org/dc/dcmitype/"/>
    <ds:schemaRef ds:uri="http://purl.org/dc/terms/"/>
    <ds:schemaRef ds:uri="http://www.w3.org/XML/1998/namespace"/>
    <ds:schemaRef ds:uri="http://purl.org/dc/elements/1.1/"/>
    <ds:schemaRef ds:uri="http://schemas.microsoft.com/office/2006/documentManagement/types"/>
    <ds:schemaRef ds:uri="http://schemas.microsoft.com/office/infopath/2007/PartnerControls"/>
    <ds:schemaRef ds:uri="202ad8ab-3205-4b77-9db3-b652b1f8aa49"/>
    <ds:schemaRef ds:uri="http://schemas.openxmlformats.org/package/2006/metadata/core-properties"/>
    <ds:schemaRef ds:uri="5ad11310-5ce3-424f-957e-16b0dfa2b2f6"/>
    <ds:schemaRef ds:uri="http://schemas.microsoft.com/office/2006/metadata/properties"/>
  </ds:schemaRefs>
</ds:datastoreItem>
</file>

<file path=customXml/itemProps2.xml><?xml version="1.0" encoding="utf-8"?>
<ds:datastoreItem xmlns:ds="http://schemas.openxmlformats.org/officeDocument/2006/customXml" ds:itemID="{1217806F-7DB0-4C22-AB2A-2E663256AE08}">
  <ds:schemaRefs>
    <ds:schemaRef ds:uri="202ad8ab-3205-4b77-9db3-b652b1f8aa49"/>
    <ds:schemaRef ds:uri="5ad11310-5ce3-424f-957e-16b0dfa2b2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07F0FB8-B848-4CD5-88A6-4786343B1D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Template Widescreen</Template>
  <TotalTime>7</TotalTime>
  <Words>5012</Words>
  <Application>Microsoft Office PowerPoint</Application>
  <PresentationFormat>Widescreen</PresentationFormat>
  <Paragraphs>401</Paragraphs>
  <Slides>17</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Aptos</vt:lpstr>
      <vt:lpstr>Arial</vt:lpstr>
      <vt:lpstr>Calibri</vt:lpstr>
      <vt:lpstr>Tahoma</vt:lpstr>
      <vt:lpstr>Wingdings</vt:lpstr>
      <vt:lpstr>Office Theme</vt:lpstr>
      <vt:lpstr>1_Office Theme</vt:lpstr>
      <vt:lpstr>Behaviour change in organisations</vt:lpstr>
      <vt:lpstr>PowerPoint Presentation</vt:lpstr>
      <vt:lpstr>Examples of strategic objectives  and target behaviours</vt:lpstr>
      <vt:lpstr>What is behaviour and  what is not behaviour?</vt:lpstr>
      <vt:lpstr>The importance of observable  and measurable behaviour</vt:lpstr>
      <vt:lpstr>Identifying important employee behaviours </vt:lpstr>
      <vt:lpstr>Meanings and dynamics of  behaviour change</vt:lpstr>
      <vt:lpstr>Why and how does behaviour change: Models and frameworks</vt:lpstr>
      <vt:lpstr>To change behaviour do we need to tackle its root causes? No!</vt:lpstr>
      <vt:lpstr>Why and how does behaviour change?  COM-B Model </vt:lpstr>
      <vt:lpstr>Behavioural change  techniques</vt:lpstr>
      <vt:lpstr>Behavioural change techniques:  Organisational behaviour management</vt:lpstr>
      <vt:lpstr>Behavioural change techniques:  Organisational behaviour management</vt:lpstr>
      <vt:lpstr>Behavioural change techniques:  Organisational behaviour management</vt:lpstr>
      <vt:lpstr>CRF Evidence-Based HR  behaviour change model </vt:lpstr>
      <vt:lpstr>CRF Evidence-Based HR  behaviour change model [2]</vt:lpstr>
      <vt:lpstr>Conclusion  Behaviour change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Flynn Thomas</dc:creator>
  <cp:lastModifiedBy>Ash Khan</cp:lastModifiedBy>
  <cp:revision>2</cp:revision>
  <dcterms:created xsi:type="dcterms:W3CDTF">2025-11-06T09:59:09Z</dcterms:created>
  <dcterms:modified xsi:type="dcterms:W3CDTF">2025-11-11T15:48:57Z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0x0101009F0ADEE97E67E34E8A796FDAEDE8DBDB</vt:lpwstr>
  </property>
</Properties>
</file>