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Interstate" panose="020B0604020202020204" charset="0"/>
      <p:regular r:id="rId33"/>
    </p:embeddedFont>
    <p:embeddedFont>
      <p:font typeface="Interstate Bold" panose="020B0604020202020204" charset="0"/>
      <p:regular r:id="rId34"/>
    </p:embeddedFont>
    <p:embeddedFont>
      <p:font typeface="Interstate Bold Italics" panose="020B0604020202020204" charset="0"/>
      <p:regular r:id="rId35"/>
    </p:embeddedFont>
    <p:embeddedFont>
      <p:font typeface="Interstate Extra-Light" panose="020B0604020202020204" charset="0"/>
      <p:regular r:id="rId36"/>
    </p:embeddedFont>
    <p:embeddedFont>
      <p:font typeface="Interstate Italics" panose="020B0604020202020204" charset="0"/>
      <p:regular r:id="rId37"/>
    </p:embeddedFont>
    <p:embeddedFont>
      <p:font typeface="Interstate Light" panose="020B0604020202020204" charset="0"/>
      <p:regular r:id="rId38"/>
    </p:embeddedFont>
    <p:embeddedFont>
      <p:font typeface="Interstate Light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27.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21.sv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322753" y="-593652"/>
            <a:ext cx="19610753" cy="14708065"/>
          </a:xfrm>
          <a:custGeom>
            <a:avLst/>
            <a:gdLst/>
            <a:ahLst/>
            <a:cxnLst/>
            <a:rect l="l" t="t" r="r" b="b"/>
            <a:pathLst>
              <a:path w="19610753" h="14708065">
                <a:moveTo>
                  <a:pt x="0" y="0"/>
                </a:moveTo>
                <a:lnTo>
                  <a:pt x="19610753" y="0"/>
                </a:lnTo>
                <a:lnTo>
                  <a:pt x="19610753" y="14708065"/>
                </a:lnTo>
                <a:lnTo>
                  <a:pt x="0" y="14708065"/>
                </a:lnTo>
                <a:lnTo>
                  <a:pt x="0" y="0"/>
                </a:lnTo>
                <a:close/>
              </a:path>
            </a:pathLst>
          </a:custGeom>
          <a:blipFill>
            <a:blip r:embed="rId2">
              <a:alphaModFix amt="25000"/>
            </a:blip>
            <a:stretch>
              <a:fillRect l="-6352" r="-6352"/>
            </a:stretch>
          </a:blipFill>
        </p:spPr>
        <p:txBody>
          <a:bodyPr/>
          <a:lstStyle/>
          <a:p>
            <a:endParaRPr lang="en-GB"/>
          </a:p>
        </p:txBody>
      </p:sp>
      <p:sp>
        <p:nvSpPr>
          <p:cNvPr id="3" name="TextBox 3"/>
          <p:cNvSpPr txBox="1"/>
          <p:nvPr/>
        </p:nvSpPr>
        <p:spPr>
          <a:xfrm>
            <a:off x="1028700" y="3995952"/>
            <a:ext cx="15943541" cy="2516507"/>
          </a:xfrm>
          <a:prstGeom prst="rect">
            <a:avLst/>
          </a:prstGeom>
        </p:spPr>
        <p:txBody>
          <a:bodyPr lIns="0" tIns="0" rIns="0" bIns="0" rtlCol="0" anchor="t">
            <a:spAutoFit/>
          </a:bodyPr>
          <a:lstStyle/>
          <a:p>
            <a:pPr algn="l">
              <a:lnSpc>
                <a:spcPts val="6719"/>
              </a:lnSpc>
            </a:pPr>
            <a:r>
              <a:rPr lang="en-US" sz="4799">
                <a:solidFill>
                  <a:srgbClr val="EEEEEE"/>
                </a:solidFill>
                <a:latin typeface="Interstate Light"/>
                <a:ea typeface="Interstate Light"/>
                <a:cs typeface="Interstate Light"/>
                <a:sym typeface="Interstate Light"/>
              </a:rPr>
              <a:t>FT Executive Briefings</a:t>
            </a:r>
          </a:p>
          <a:p>
            <a:pPr algn="l">
              <a:lnSpc>
                <a:spcPts val="6719"/>
              </a:lnSpc>
            </a:pPr>
            <a:r>
              <a:rPr lang="en-US" sz="4799">
                <a:solidFill>
                  <a:srgbClr val="EEEEEE"/>
                </a:solidFill>
                <a:latin typeface="Interstate Light"/>
                <a:ea typeface="Interstate Light"/>
                <a:cs typeface="Interstate Light"/>
                <a:sym typeface="Interstate Light"/>
              </a:rPr>
              <a:t>Making Sense of Market Complexity: Volatility, Signals and Strategic Decisions</a:t>
            </a:r>
          </a:p>
        </p:txBody>
      </p:sp>
      <p:sp>
        <p:nvSpPr>
          <p:cNvPr id="4" name="AutoShape 4"/>
          <p:cNvSpPr/>
          <p:nvPr/>
        </p:nvSpPr>
        <p:spPr>
          <a:xfrm flipV="1">
            <a:off x="1028700" y="6760381"/>
            <a:ext cx="15943541" cy="19050"/>
          </a:xfrm>
          <a:prstGeom prst="line">
            <a:avLst/>
          </a:prstGeom>
          <a:ln w="38100" cap="flat">
            <a:solidFill>
              <a:srgbClr val="F0A693"/>
            </a:solidFill>
            <a:prstDash val="solid"/>
            <a:headEnd type="none" w="sm" len="sm"/>
            <a:tailEnd type="none" w="sm" len="sm"/>
          </a:ln>
        </p:spPr>
        <p:txBody>
          <a:bodyPr/>
          <a:lstStyle/>
          <a:p>
            <a:endParaRPr lang="en-GB"/>
          </a:p>
        </p:txBody>
      </p:sp>
      <p:sp>
        <p:nvSpPr>
          <p:cNvPr id="5" name="Freeform 5"/>
          <p:cNvSpPr/>
          <p:nvPr/>
        </p:nvSpPr>
        <p:spPr>
          <a:xfrm>
            <a:off x="1028700" y="1348834"/>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1028700" y="3531516"/>
            <a:ext cx="4579045" cy="405765"/>
          </a:xfrm>
          <a:prstGeom prst="rect">
            <a:avLst/>
          </a:prstGeom>
        </p:spPr>
        <p:txBody>
          <a:bodyPr lIns="0" tIns="0" rIns="0" bIns="0" rtlCol="0" anchor="t">
            <a:spAutoFit/>
          </a:bodyPr>
          <a:lstStyle/>
          <a:p>
            <a:pPr algn="l">
              <a:lnSpc>
                <a:spcPts val="3359"/>
              </a:lnSpc>
            </a:pPr>
            <a:r>
              <a:rPr lang="en-US" sz="2400" i="1">
                <a:solidFill>
                  <a:srgbClr val="EEEEEE"/>
                </a:solidFill>
                <a:latin typeface="Interstate Light Italics"/>
                <a:ea typeface="Interstate Light Italics"/>
                <a:cs typeface="Interstate Light Italics"/>
                <a:sym typeface="Interstate Light Italics"/>
              </a:rPr>
              <a:t>An evening at the Financial Times</a:t>
            </a:r>
          </a:p>
        </p:txBody>
      </p:sp>
      <p:sp>
        <p:nvSpPr>
          <p:cNvPr id="7" name="TextBox 7"/>
          <p:cNvSpPr txBox="1"/>
          <p:nvPr/>
        </p:nvSpPr>
        <p:spPr>
          <a:xfrm>
            <a:off x="1077417" y="7149505"/>
            <a:ext cx="4923830" cy="431801"/>
          </a:xfrm>
          <a:prstGeom prst="rect">
            <a:avLst/>
          </a:prstGeom>
        </p:spPr>
        <p:txBody>
          <a:bodyPr lIns="0" tIns="0" rIns="0" bIns="0" rtlCol="0" anchor="t">
            <a:spAutoFit/>
          </a:bodyPr>
          <a:lstStyle/>
          <a:p>
            <a:pPr algn="ctr">
              <a:lnSpc>
                <a:spcPts val="3499"/>
              </a:lnSpc>
            </a:pPr>
            <a:r>
              <a:rPr lang="en-US" sz="2499">
                <a:solidFill>
                  <a:srgbClr val="EEEEEE"/>
                </a:solidFill>
                <a:latin typeface="Interstate Light"/>
                <a:ea typeface="Interstate Light"/>
                <a:cs typeface="Interstate Light"/>
                <a:sym typeface="Interstate Light"/>
              </a:rPr>
              <a:t>17 June 2026 | 18:00 BST | London</a:t>
            </a:r>
          </a:p>
        </p:txBody>
      </p:sp>
      <p:sp>
        <p:nvSpPr>
          <p:cNvPr id="8" name="TextBox 8"/>
          <p:cNvSpPr txBox="1"/>
          <p:nvPr/>
        </p:nvSpPr>
        <p:spPr>
          <a:xfrm>
            <a:off x="7923609" y="8373847"/>
            <a:ext cx="9335691" cy="884453"/>
          </a:xfrm>
          <a:prstGeom prst="rect">
            <a:avLst/>
          </a:prstGeom>
        </p:spPr>
        <p:txBody>
          <a:bodyPr lIns="0" tIns="0" rIns="0" bIns="0" rtlCol="0" anchor="t">
            <a:spAutoFit/>
          </a:bodyPr>
          <a:lstStyle/>
          <a:p>
            <a:pPr algn="r">
              <a:lnSpc>
                <a:spcPts val="3670"/>
              </a:lnSpc>
            </a:pPr>
            <a:r>
              <a:rPr lang="en-US" sz="2300" b="1" i="1">
                <a:solidFill>
                  <a:srgbClr val="FFFFFF"/>
                </a:solidFill>
                <a:latin typeface="Interstate Bold Italics"/>
                <a:ea typeface="Interstate Bold Italics"/>
                <a:cs typeface="Interstate Bold Italics"/>
                <a:sym typeface="Interstate Bold Italics"/>
              </a:rPr>
              <a:t>Katie Martin </a:t>
            </a:r>
            <a:r>
              <a:rPr lang="en-US" sz="2300" i="1">
                <a:solidFill>
                  <a:srgbClr val="FFFFFF"/>
                </a:solidFill>
                <a:latin typeface="Interstate Light Italics"/>
                <a:ea typeface="Interstate Light Italics"/>
                <a:cs typeface="Interstate Light Italics"/>
                <a:sym typeface="Interstate Light Italics"/>
              </a:rPr>
              <a:t>— Markets Columnist, Financial Times</a:t>
            </a:r>
          </a:p>
          <a:p>
            <a:pPr algn="r">
              <a:lnSpc>
                <a:spcPts val="3670"/>
              </a:lnSpc>
            </a:pPr>
            <a:r>
              <a:rPr lang="en-US" sz="2300" b="1" i="1">
                <a:solidFill>
                  <a:srgbClr val="FFFFFF"/>
                </a:solidFill>
                <a:latin typeface="Interstate Bold Italics"/>
                <a:ea typeface="Interstate Bold Italics"/>
                <a:cs typeface="Interstate Bold Italics"/>
                <a:sym typeface="Interstate Bold Italics"/>
              </a:rPr>
              <a:t>Bjorn Beam</a:t>
            </a:r>
            <a:r>
              <a:rPr lang="en-US" sz="2300" i="1">
                <a:solidFill>
                  <a:srgbClr val="FFFFFF"/>
                </a:solidFill>
                <a:latin typeface="Interstate Light Italics"/>
                <a:ea typeface="Interstate Light Italics"/>
                <a:cs typeface="Interstate Light Italics"/>
                <a:sym typeface="Interstate Light Italics"/>
              </a:rPr>
              <a:t> - Technology Analysis &amp; Geopolitical Intelligence Expert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TextBox 2"/>
          <p:cNvSpPr txBox="1"/>
          <p:nvPr/>
        </p:nvSpPr>
        <p:spPr>
          <a:xfrm>
            <a:off x="1047150" y="2194027"/>
            <a:ext cx="10113913" cy="861822"/>
          </a:xfrm>
          <a:prstGeom prst="rect">
            <a:avLst/>
          </a:prstGeom>
        </p:spPr>
        <p:txBody>
          <a:bodyPr lIns="0" tIns="0" rIns="0" bIns="0" rtlCol="0" anchor="t">
            <a:spAutoFit/>
          </a:bodyPr>
          <a:lstStyle/>
          <a:p>
            <a:pPr algn="l">
              <a:lnSpc>
                <a:spcPts val="6864"/>
              </a:lnSpc>
            </a:pPr>
            <a:r>
              <a:rPr lang="en-US" sz="5500">
                <a:solidFill>
                  <a:srgbClr val="FFFFFF"/>
                </a:solidFill>
                <a:latin typeface="Interstate"/>
                <a:ea typeface="Interstate"/>
                <a:cs typeface="Interstate"/>
                <a:sym typeface="Interstate"/>
              </a:rPr>
              <a:t>Where We Were: January 2026</a:t>
            </a:r>
          </a:p>
        </p:txBody>
      </p:sp>
      <p:grpSp>
        <p:nvGrpSpPr>
          <p:cNvPr id="3" name="Group 3"/>
          <p:cNvGrpSpPr/>
          <p:nvPr/>
        </p:nvGrpSpPr>
        <p:grpSpPr>
          <a:xfrm>
            <a:off x="831799" y="3551339"/>
            <a:ext cx="8162630" cy="5027415"/>
            <a:chOff x="0" y="0"/>
            <a:chExt cx="10883506" cy="6703220"/>
          </a:xfrm>
        </p:grpSpPr>
        <p:sp>
          <p:nvSpPr>
            <p:cNvPr id="4" name="Freeform 4"/>
            <p:cNvSpPr/>
            <p:nvPr/>
          </p:nvSpPr>
          <p:spPr>
            <a:xfrm>
              <a:off x="0" y="0"/>
              <a:ext cx="10883392" cy="6703192"/>
            </a:xfrm>
            <a:custGeom>
              <a:avLst/>
              <a:gdLst/>
              <a:ahLst/>
              <a:cxnLst/>
              <a:rect l="l" t="t" r="r" b="b"/>
              <a:pathLst>
                <a:path w="10883392" h="6703192">
                  <a:moveTo>
                    <a:pt x="0" y="66634"/>
                  </a:moveTo>
                  <a:cubicBezTo>
                    <a:pt x="0" y="29851"/>
                    <a:pt x="26797" y="0"/>
                    <a:pt x="59817" y="0"/>
                  </a:cubicBezTo>
                  <a:lnTo>
                    <a:pt x="10823575" y="0"/>
                  </a:lnTo>
                  <a:cubicBezTo>
                    <a:pt x="10856595" y="0"/>
                    <a:pt x="10883392" y="29851"/>
                    <a:pt x="10883392" y="66634"/>
                  </a:cubicBezTo>
                  <a:lnTo>
                    <a:pt x="10883392" y="6636558"/>
                  </a:lnTo>
                  <a:cubicBezTo>
                    <a:pt x="10883392" y="6673341"/>
                    <a:pt x="10856595" y="6703192"/>
                    <a:pt x="10823575" y="6703192"/>
                  </a:cubicBezTo>
                  <a:lnTo>
                    <a:pt x="59817" y="6703192"/>
                  </a:lnTo>
                  <a:cubicBezTo>
                    <a:pt x="26797" y="6703192"/>
                    <a:pt x="0" y="6673341"/>
                    <a:pt x="0" y="6636558"/>
                  </a:cubicBezTo>
                  <a:close/>
                </a:path>
              </a:pathLst>
            </a:custGeom>
            <a:solidFill>
              <a:srgbClr val="62CBC9"/>
            </a:solidFill>
          </p:spPr>
          <p:txBody>
            <a:bodyPr/>
            <a:lstStyle/>
            <a:p>
              <a:endParaRPr lang="en-GB"/>
            </a:p>
          </p:txBody>
        </p:sp>
      </p:grpSp>
      <p:sp>
        <p:nvSpPr>
          <p:cNvPr id="5" name="TextBox 5"/>
          <p:cNvSpPr txBox="1"/>
          <p:nvPr/>
        </p:nvSpPr>
        <p:spPr>
          <a:xfrm>
            <a:off x="1130941" y="4234072"/>
            <a:ext cx="4434630" cy="623316"/>
          </a:xfrm>
          <a:prstGeom prst="rect">
            <a:avLst/>
          </a:prstGeom>
        </p:spPr>
        <p:txBody>
          <a:bodyPr lIns="0" tIns="0" rIns="0" bIns="0" rtlCol="0" anchor="t">
            <a:spAutoFit/>
          </a:bodyPr>
          <a:lstStyle/>
          <a:p>
            <a:pPr algn="l">
              <a:lnSpc>
                <a:spcPts val="4991"/>
              </a:lnSpc>
            </a:pPr>
            <a:r>
              <a:rPr lang="en-US" sz="3999" b="1">
                <a:solidFill>
                  <a:srgbClr val="000000"/>
                </a:solidFill>
                <a:latin typeface="Interstate Bold"/>
                <a:ea typeface="Interstate Bold"/>
                <a:cs typeface="Interstate Bold"/>
                <a:sym typeface="Interstate Bold"/>
              </a:rPr>
              <a:t>🔥 Melt-Up Mode</a:t>
            </a:r>
          </a:p>
        </p:txBody>
      </p:sp>
      <p:sp>
        <p:nvSpPr>
          <p:cNvPr id="6" name="TextBox 6"/>
          <p:cNvSpPr txBox="1"/>
          <p:nvPr/>
        </p:nvSpPr>
        <p:spPr>
          <a:xfrm>
            <a:off x="1130941" y="5131803"/>
            <a:ext cx="7564336" cy="2256053"/>
          </a:xfrm>
          <a:prstGeom prst="rect">
            <a:avLst/>
          </a:prstGeom>
        </p:spPr>
        <p:txBody>
          <a:bodyPr lIns="0" tIns="0" rIns="0" bIns="0" rtlCol="0" anchor="t">
            <a:spAutoFit/>
          </a:bodyPr>
          <a:lstStyle/>
          <a:p>
            <a:pPr marL="554990" lvl="1" indent="-277495" algn="l">
              <a:lnSpc>
                <a:spcPts val="3670"/>
              </a:lnSpc>
              <a:buFont typeface="Arial"/>
              <a:buChar char="•"/>
            </a:pPr>
            <a:r>
              <a:rPr lang="en-US" sz="2300">
                <a:solidFill>
                  <a:srgbClr val="000000"/>
                </a:solidFill>
                <a:latin typeface="Interstate"/>
                <a:ea typeface="Interstate"/>
                <a:cs typeface="Interstate"/>
                <a:sym typeface="Interstate"/>
              </a:rPr>
              <a:t>Trump's tariff shock of April 2025 had been shaken off</a:t>
            </a:r>
          </a:p>
          <a:p>
            <a:pPr marL="554990" lvl="1" indent="-277495" algn="l">
              <a:lnSpc>
                <a:spcPts val="3670"/>
              </a:lnSpc>
              <a:buFont typeface="Arial"/>
              <a:buChar char="•"/>
            </a:pPr>
            <a:r>
              <a:rPr lang="en-US" sz="2300">
                <a:solidFill>
                  <a:srgbClr val="000000"/>
                </a:solidFill>
                <a:latin typeface="Interstate"/>
                <a:ea typeface="Interstate"/>
                <a:cs typeface="Interstate"/>
                <a:sym typeface="Interstate"/>
              </a:rPr>
              <a:t>"One Big Beautiful Bill" promised tax rebates for the masses</a:t>
            </a:r>
          </a:p>
          <a:p>
            <a:pPr marL="554990" lvl="1" indent="-277495" algn="l">
              <a:lnSpc>
                <a:spcPts val="3670"/>
              </a:lnSpc>
              <a:buFont typeface="Arial"/>
              <a:buChar char="•"/>
            </a:pPr>
            <a:r>
              <a:rPr lang="en-US" sz="2300">
                <a:solidFill>
                  <a:srgbClr val="000000"/>
                </a:solidFill>
                <a:latin typeface="Interstate"/>
                <a:ea typeface="Interstate"/>
                <a:cs typeface="Interstate"/>
                <a:sym typeface="Interstate"/>
              </a:rPr>
              <a:t>The Federal Reserve poised to </a:t>
            </a:r>
            <a:r>
              <a:rPr lang="en-US" sz="2300" b="1">
                <a:solidFill>
                  <a:srgbClr val="000000"/>
                </a:solidFill>
                <a:latin typeface="Interstate Bold"/>
                <a:ea typeface="Interstate Bold"/>
                <a:cs typeface="Interstate Bold"/>
                <a:sym typeface="Interstate Bold"/>
              </a:rPr>
              <a:t>cut interest rates</a:t>
            </a:r>
          </a:p>
        </p:txBody>
      </p:sp>
      <p:sp>
        <p:nvSpPr>
          <p:cNvPr id="7" name="TextBox 7"/>
          <p:cNvSpPr txBox="1"/>
          <p:nvPr/>
        </p:nvSpPr>
        <p:spPr>
          <a:xfrm>
            <a:off x="9518456" y="3831431"/>
            <a:ext cx="1656606" cy="421691"/>
          </a:xfrm>
          <a:prstGeom prst="rect">
            <a:avLst/>
          </a:prstGeom>
        </p:spPr>
        <p:txBody>
          <a:bodyPr lIns="0" tIns="0" rIns="0" bIns="0" rtlCol="0" anchor="t">
            <a:spAutoFit/>
          </a:bodyPr>
          <a:lstStyle/>
          <a:p>
            <a:pPr algn="l">
              <a:lnSpc>
                <a:spcPts val="3369"/>
              </a:lnSpc>
            </a:pPr>
            <a:r>
              <a:rPr lang="en-US" sz="2700" b="1">
                <a:solidFill>
                  <a:srgbClr val="FFFFFF"/>
                </a:solidFill>
                <a:latin typeface="Interstate Bold"/>
                <a:ea typeface="Interstate Bold"/>
                <a:cs typeface="Interstate Bold"/>
                <a:sym typeface="Interstate Bold"/>
              </a:rPr>
              <a:t>The Setup</a:t>
            </a:r>
          </a:p>
        </p:txBody>
      </p:sp>
      <p:sp>
        <p:nvSpPr>
          <p:cNvPr id="8" name="TextBox 8"/>
          <p:cNvSpPr txBox="1"/>
          <p:nvPr/>
        </p:nvSpPr>
        <p:spPr>
          <a:xfrm>
            <a:off x="9518456" y="4503839"/>
            <a:ext cx="7731919" cy="1341653"/>
          </a:xfrm>
          <a:prstGeom prst="rect">
            <a:avLst/>
          </a:prstGeom>
        </p:spPr>
        <p:txBody>
          <a:bodyPr lIns="0" tIns="0" rIns="0" bIns="0" rtlCol="0" anchor="t">
            <a:spAutoFit/>
          </a:bodyPr>
          <a:lstStyle/>
          <a:p>
            <a:pPr algn="l">
              <a:lnSpc>
                <a:spcPts val="3670"/>
              </a:lnSpc>
            </a:pPr>
            <a:r>
              <a:rPr lang="en-US" sz="2300">
                <a:solidFill>
                  <a:srgbClr val="FFF1E5"/>
                </a:solidFill>
                <a:latin typeface="Interstate"/>
                <a:ea typeface="Interstate"/>
                <a:cs typeface="Interstate"/>
                <a:sym typeface="Interstate"/>
              </a:rPr>
              <a:t>Everything was pointing markets' way. Investors were rushing upward — confident, exuberant, and largely unconcerned.</a:t>
            </a:r>
          </a:p>
        </p:txBody>
      </p:sp>
      <p:grpSp>
        <p:nvGrpSpPr>
          <p:cNvPr id="9" name="Group 9"/>
          <p:cNvGrpSpPr/>
          <p:nvPr/>
        </p:nvGrpSpPr>
        <p:grpSpPr>
          <a:xfrm>
            <a:off x="9508922" y="6920570"/>
            <a:ext cx="7731919" cy="1645444"/>
            <a:chOff x="0" y="0"/>
            <a:chExt cx="10309225" cy="2193925"/>
          </a:xfrm>
        </p:grpSpPr>
        <p:sp>
          <p:nvSpPr>
            <p:cNvPr id="10" name="Freeform 10"/>
            <p:cNvSpPr/>
            <p:nvPr/>
          </p:nvSpPr>
          <p:spPr>
            <a:xfrm>
              <a:off x="0" y="0"/>
              <a:ext cx="10309225" cy="2193925"/>
            </a:xfrm>
            <a:custGeom>
              <a:avLst/>
              <a:gdLst/>
              <a:ahLst/>
              <a:cxnLst/>
              <a:rect l="l" t="t" r="r" b="b"/>
              <a:pathLst>
                <a:path w="10309225" h="2193925">
                  <a:moveTo>
                    <a:pt x="0" y="59817"/>
                  </a:moveTo>
                  <a:cubicBezTo>
                    <a:pt x="0" y="26797"/>
                    <a:pt x="26797" y="0"/>
                    <a:pt x="59817" y="0"/>
                  </a:cubicBezTo>
                  <a:lnTo>
                    <a:pt x="10249408" y="0"/>
                  </a:lnTo>
                  <a:cubicBezTo>
                    <a:pt x="10282427" y="0"/>
                    <a:pt x="10309225" y="26797"/>
                    <a:pt x="10309225" y="59817"/>
                  </a:cubicBezTo>
                  <a:lnTo>
                    <a:pt x="10309225" y="2134108"/>
                  </a:lnTo>
                  <a:cubicBezTo>
                    <a:pt x="10309225" y="2167128"/>
                    <a:pt x="10282427" y="2193925"/>
                    <a:pt x="10249408" y="2193925"/>
                  </a:cubicBezTo>
                  <a:lnTo>
                    <a:pt x="59817" y="2193925"/>
                  </a:lnTo>
                  <a:cubicBezTo>
                    <a:pt x="26797" y="2193925"/>
                    <a:pt x="0" y="2167128"/>
                    <a:pt x="0" y="2134108"/>
                  </a:cubicBezTo>
                  <a:close/>
                </a:path>
              </a:pathLst>
            </a:custGeom>
            <a:solidFill>
              <a:srgbClr val="62CBC9"/>
            </a:solidFill>
          </p:spPr>
          <p:txBody>
            <a:bodyPr/>
            <a:lstStyle/>
            <a:p>
              <a:endParaRPr lang="en-GB"/>
            </a:p>
          </p:txBody>
        </p:sp>
      </p:grpSp>
      <p:grpSp>
        <p:nvGrpSpPr>
          <p:cNvPr id="11" name="Group 11"/>
          <p:cNvGrpSpPr/>
          <p:nvPr/>
        </p:nvGrpSpPr>
        <p:grpSpPr>
          <a:xfrm>
            <a:off x="9808064" y="7375541"/>
            <a:ext cx="374009" cy="299142"/>
            <a:chOff x="0" y="0"/>
            <a:chExt cx="498678" cy="398856"/>
          </a:xfrm>
        </p:grpSpPr>
        <p:sp>
          <p:nvSpPr>
            <p:cNvPr id="12" name="Freeform 12" descr="preencoded.png"/>
            <p:cNvSpPr/>
            <p:nvPr/>
          </p:nvSpPr>
          <p:spPr>
            <a:xfrm>
              <a:off x="0" y="0"/>
              <a:ext cx="498729" cy="398907"/>
            </a:xfrm>
            <a:custGeom>
              <a:avLst/>
              <a:gdLst/>
              <a:ahLst/>
              <a:cxnLst/>
              <a:rect l="l" t="t" r="r" b="b"/>
              <a:pathLst>
                <a:path w="498729" h="398907">
                  <a:moveTo>
                    <a:pt x="0" y="0"/>
                  </a:moveTo>
                  <a:lnTo>
                    <a:pt x="498729" y="0"/>
                  </a:lnTo>
                  <a:lnTo>
                    <a:pt x="498729" y="398907"/>
                  </a:lnTo>
                  <a:lnTo>
                    <a:pt x="0" y="398907"/>
                  </a:lnTo>
                  <a:lnTo>
                    <a:pt x="0" y="0"/>
                  </a:lnTo>
                  <a:close/>
                </a:path>
              </a:pathLst>
            </a:custGeom>
            <a:blipFill>
              <a:blip r:embed="rId3"/>
              <a:stretch>
                <a:fillRect l="-313" r="-300" b="12"/>
              </a:stretch>
            </a:blipFill>
          </p:spPr>
          <p:txBody>
            <a:bodyPr/>
            <a:lstStyle/>
            <a:p>
              <a:endParaRPr lang="en-GB"/>
            </a:p>
          </p:txBody>
        </p:sp>
      </p:grpSp>
      <p:sp>
        <p:nvSpPr>
          <p:cNvPr id="13" name="TextBox 13"/>
          <p:cNvSpPr txBox="1"/>
          <p:nvPr/>
        </p:nvSpPr>
        <p:spPr>
          <a:xfrm>
            <a:off x="10481215" y="7189594"/>
            <a:ext cx="6460484" cy="884453"/>
          </a:xfrm>
          <a:prstGeom prst="rect">
            <a:avLst/>
          </a:prstGeom>
        </p:spPr>
        <p:txBody>
          <a:bodyPr lIns="0" tIns="0" rIns="0" bIns="0" rtlCol="0" anchor="t">
            <a:spAutoFit/>
          </a:bodyPr>
          <a:lstStyle/>
          <a:p>
            <a:pPr algn="l">
              <a:lnSpc>
                <a:spcPts val="3670"/>
              </a:lnSpc>
            </a:pPr>
            <a:r>
              <a:rPr lang="en-US" sz="2300">
                <a:solidFill>
                  <a:srgbClr val="011E41"/>
                </a:solidFill>
                <a:latin typeface="Interstate Light"/>
                <a:ea typeface="Interstate Light"/>
                <a:cs typeface="Interstate Light"/>
                <a:sym typeface="Interstate Light"/>
              </a:rPr>
              <a:t>A rare moment of getting it right: calling the melt-up in a January column.</a:t>
            </a:r>
          </a:p>
        </p:txBody>
      </p:sp>
      <p:sp>
        <p:nvSpPr>
          <p:cNvPr id="14" name="Freeform 14"/>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TextBox 15"/>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6" name="TextBox 16"/>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2349"/>
        </a:solidFill>
        <a:effectLst/>
      </p:bgPr>
    </p:bg>
    <p:spTree>
      <p:nvGrpSpPr>
        <p:cNvPr id="1" name=""/>
        <p:cNvGrpSpPr/>
        <p:nvPr/>
      </p:nvGrpSpPr>
      <p:grpSpPr>
        <a:xfrm>
          <a:off x="0" y="0"/>
          <a:ext cx="0" cy="0"/>
          <a:chOff x="0" y="0"/>
          <a:chExt cx="0" cy="0"/>
        </a:xfrm>
      </p:grpSpPr>
      <p:sp>
        <p:nvSpPr>
          <p:cNvPr id="2" name="Freeform 2"/>
          <p:cNvSpPr/>
          <p:nvPr/>
        </p:nvSpPr>
        <p:spPr>
          <a:xfrm>
            <a:off x="-183704" y="-206667"/>
            <a:ext cx="18655408" cy="10493667"/>
          </a:xfrm>
          <a:custGeom>
            <a:avLst/>
            <a:gdLst/>
            <a:ahLst/>
            <a:cxnLst/>
            <a:rect l="l" t="t" r="r" b="b"/>
            <a:pathLst>
              <a:path w="18655408" h="10493667">
                <a:moveTo>
                  <a:pt x="0" y="0"/>
                </a:moveTo>
                <a:lnTo>
                  <a:pt x="18655408" y="0"/>
                </a:lnTo>
                <a:lnTo>
                  <a:pt x="18655408" y="10493667"/>
                </a:lnTo>
                <a:lnTo>
                  <a:pt x="0" y="10493667"/>
                </a:lnTo>
                <a:lnTo>
                  <a:pt x="0" y="0"/>
                </a:lnTo>
                <a:close/>
              </a:path>
            </a:pathLst>
          </a:custGeom>
          <a:blipFill>
            <a:blip r:embed="rId3">
              <a:alphaModFix amt="43999"/>
            </a:blip>
            <a:stretch>
              <a:fillRect/>
            </a:stretch>
          </a:blipFill>
        </p:spPr>
        <p:txBody>
          <a:bodyPr/>
          <a:lstStyle/>
          <a:p>
            <a:endParaRPr lang="en-GB"/>
          </a:p>
        </p:txBody>
      </p:sp>
      <p:grpSp>
        <p:nvGrpSpPr>
          <p:cNvPr id="3" name="Group 3"/>
          <p:cNvGrpSpPr/>
          <p:nvPr/>
        </p:nvGrpSpPr>
        <p:grpSpPr>
          <a:xfrm>
            <a:off x="899960" y="713632"/>
            <a:ext cx="1451237" cy="386353"/>
            <a:chOff x="0" y="0"/>
            <a:chExt cx="1934983" cy="515137"/>
          </a:xfrm>
        </p:grpSpPr>
        <p:sp>
          <p:nvSpPr>
            <p:cNvPr id="4" name="Freeform 4"/>
            <p:cNvSpPr/>
            <p:nvPr/>
          </p:nvSpPr>
          <p:spPr>
            <a:xfrm>
              <a:off x="0" y="0"/>
              <a:ext cx="1934970" cy="515176"/>
            </a:xfrm>
            <a:custGeom>
              <a:avLst/>
              <a:gdLst/>
              <a:ahLst/>
              <a:cxnLst/>
              <a:rect l="l" t="t" r="r" b="b"/>
              <a:pathLst>
                <a:path w="1934970" h="515176">
                  <a:moveTo>
                    <a:pt x="0" y="34558"/>
                  </a:moveTo>
                  <a:cubicBezTo>
                    <a:pt x="0" y="15466"/>
                    <a:pt x="19232" y="0"/>
                    <a:pt x="42973" y="0"/>
                  </a:cubicBezTo>
                  <a:lnTo>
                    <a:pt x="1891997" y="0"/>
                  </a:lnTo>
                  <a:cubicBezTo>
                    <a:pt x="1915738" y="0"/>
                    <a:pt x="1934970" y="15466"/>
                    <a:pt x="1934970" y="34558"/>
                  </a:cubicBezTo>
                  <a:lnTo>
                    <a:pt x="1934970" y="480611"/>
                  </a:lnTo>
                  <a:cubicBezTo>
                    <a:pt x="1934970" y="499704"/>
                    <a:pt x="1915738" y="515176"/>
                    <a:pt x="1891997" y="515176"/>
                  </a:cubicBezTo>
                  <a:lnTo>
                    <a:pt x="42973" y="515176"/>
                  </a:lnTo>
                  <a:cubicBezTo>
                    <a:pt x="19232" y="515175"/>
                    <a:pt x="0" y="499704"/>
                    <a:pt x="0" y="480611"/>
                  </a:cubicBezTo>
                  <a:close/>
                </a:path>
              </a:pathLst>
            </a:custGeom>
            <a:solidFill>
              <a:srgbClr val="62CBC9"/>
            </a:solidFill>
          </p:spPr>
          <p:txBody>
            <a:bodyPr/>
            <a:lstStyle/>
            <a:p>
              <a:endParaRPr lang="en-GB"/>
            </a:p>
          </p:txBody>
        </p:sp>
      </p:grpSp>
      <p:sp>
        <p:nvSpPr>
          <p:cNvPr id="5" name="Freeform 5"/>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1054151" y="743102"/>
            <a:ext cx="1995640" cy="284378"/>
          </a:xfrm>
          <a:prstGeom prst="rect">
            <a:avLst/>
          </a:prstGeom>
        </p:spPr>
        <p:txBody>
          <a:bodyPr lIns="0" tIns="0" rIns="0" bIns="0" rtlCol="0" anchor="t">
            <a:spAutoFit/>
          </a:bodyPr>
          <a:lstStyle/>
          <a:p>
            <a:pPr algn="l">
              <a:lnSpc>
                <a:spcPts val="2380"/>
              </a:lnSpc>
            </a:pPr>
            <a:r>
              <a:rPr lang="en-US" sz="1600">
                <a:solidFill>
                  <a:srgbClr val="FFF1E5"/>
                </a:solidFill>
                <a:latin typeface="Interstate"/>
                <a:ea typeface="Interstate"/>
                <a:cs typeface="Interstate"/>
                <a:sym typeface="Interstate"/>
              </a:rPr>
              <a:t>THE SHOCK</a:t>
            </a:r>
          </a:p>
        </p:txBody>
      </p:sp>
      <p:sp>
        <p:nvSpPr>
          <p:cNvPr id="7" name="TextBox 7"/>
          <p:cNvSpPr txBox="1"/>
          <p:nvPr/>
        </p:nvSpPr>
        <p:spPr>
          <a:xfrm>
            <a:off x="1054151" y="7053072"/>
            <a:ext cx="16467978" cy="2205228"/>
          </a:xfrm>
          <a:prstGeom prst="rect">
            <a:avLst/>
          </a:prstGeom>
        </p:spPr>
        <p:txBody>
          <a:bodyPr lIns="0" tIns="0" rIns="0" bIns="0" rtlCol="0" anchor="t">
            <a:spAutoFit/>
          </a:bodyPr>
          <a:lstStyle/>
          <a:p>
            <a:pPr algn="l">
              <a:lnSpc>
                <a:spcPts val="8735"/>
              </a:lnSpc>
            </a:pPr>
            <a:r>
              <a:rPr lang="en-US" sz="6999">
                <a:solidFill>
                  <a:srgbClr val="FFFFFF"/>
                </a:solidFill>
                <a:latin typeface="Interstate"/>
                <a:ea typeface="Interstate"/>
                <a:cs typeface="Interstate"/>
                <a:sym typeface="Interstate"/>
              </a:rPr>
              <a:t>The War in Iran: Changed Everything and Nothing</a:t>
            </a:r>
          </a:p>
        </p:txBody>
      </p:sp>
      <p:sp>
        <p:nvSpPr>
          <p:cNvPr id="8" name="TextBox 8"/>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9" name="TextBox 9"/>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TextBox 2"/>
          <p:cNvSpPr txBox="1"/>
          <p:nvPr/>
        </p:nvSpPr>
        <p:spPr>
          <a:xfrm>
            <a:off x="1028700" y="1120316"/>
            <a:ext cx="7574156" cy="504368"/>
          </a:xfrm>
          <a:prstGeom prst="rect">
            <a:avLst/>
          </a:prstGeom>
        </p:spPr>
        <p:txBody>
          <a:bodyPr lIns="0" tIns="0" rIns="0" bIns="0" rtlCol="0" anchor="t">
            <a:spAutoFit/>
          </a:bodyPr>
          <a:lstStyle/>
          <a:p>
            <a:pPr algn="l">
              <a:lnSpc>
                <a:spcPts val="3993"/>
              </a:lnSpc>
            </a:pPr>
            <a:r>
              <a:rPr lang="en-US" sz="3200" b="1">
                <a:solidFill>
                  <a:srgbClr val="FFFFFF"/>
                </a:solidFill>
                <a:latin typeface="Interstate Bold"/>
                <a:ea typeface="Interstate Bold"/>
                <a:cs typeface="Interstate Bold"/>
                <a:sym typeface="Interstate Bold"/>
              </a:rPr>
              <a:t>The Two Big Red Flags </a:t>
            </a:r>
            <a:r>
              <a:rPr lang="en-US" sz="3200" b="1">
                <a:solidFill>
                  <a:srgbClr val="000000"/>
                </a:solidFill>
                <a:latin typeface="Interstate Bold"/>
                <a:ea typeface="Interstate Bold"/>
                <a:cs typeface="Interstate Bold"/>
                <a:sym typeface="Interstate Bold"/>
              </a:rPr>
              <a:t>🚩🚩</a:t>
            </a:r>
          </a:p>
        </p:txBody>
      </p:sp>
      <p:sp>
        <p:nvSpPr>
          <p:cNvPr id="3" name="TextBox 3"/>
          <p:cNvSpPr txBox="1"/>
          <p:nvPr/>
        </p:nvSpPr>
        <p:spPr>
          <a:xfrm>
            <a:off x="1028700" y="1710409"/>
            <a:ext cx="12452156" cy="260680"/>
          </a:xfrm>
          <a:prstGeom prst="rect">
            <a:avLst/>
          </a:prstGeom>
        </p:spPr>
        <p:txBody>
          <a:bodyPr lIns="0" tIns="0" rIns="0" bIns="0" rtlCol="0" anchor="t">
            <a:spAutoFit/>
          </a:bodyPr>
          <a:lstStyle/>
          <a:p>
            <a:pPr algn="l">
              <a:lnSpc>
                <a:spcPts val="2162"/>
              </a:lnSpc>
            </a:pPr>
            <a:r>
              <a:rPr lang="en-US" sz="1699">
                <a:solidFill>
                  <a:srgbClr val="FFF1E5"/>
                </a:solidFill>
                <a:latin typeface="Interstate"/>
                <a:ea typeface="Interstate"/>
                <a:cs typeface="Interstate"/>
                <a:sym typeface="Interstate"/>
              </a:rPr>
              <a:t>What </a:t>
            </a:r>
            <a:r>
              <a:rPr lang="en-US" sz="1699" i="1">
                <a:solidFill>
                  <a:srgbClr val="FFF1E5"/>
                </a:solidFill>
                <a:latin typeface="Interstate Italics"/>
                <a:ea typeface="Interstate Italics"/>
                <a:cs typeface="Interstate Italics"/>
                <a:sym typeface="Interstate Italics"/>
              </a:rPr>
              <a:t>didn't</a:t>
            </a:r>
            <a:r>
              <a:rPr lang="en-US" sz="1699">
                <a:solidFill>
                  <a:srgbClr val="FFF1E5"/>
                </a:solidFill>
                <a:latin typeface="Interstate"/>
                <a:ea typeface="Interstate"/>
                <a:cs typeface="Interstate"/>
                <a:sym typeface="Interstate"/>
              </a:rPr>
              <a:t> happen when markets got nervous tells us far more than what did.</a:t>
            </a:r>
          </a:p>
        </p:txBody>
      </p:sp>
      <p:grpSp>
        <p:nvGrpSpPr>
          <p:cNvPr id="4" name="Group 4"/>
          <p:cNvGrpSpPr/>
          <p:nvPr/>
        </p:nvGrpSpPr>
        <p:grpSpPr>
          <a:xfrm>
            <a:off x="1028700" y="2172220"/>
            <a:ext cx="8062617" cy="1585617"/>
            <a:chOff x="0" y="0"/>
            <a:chExt cx="10750156" cy="2114156"/>
          </a:xfrm>
        </p:grpSpPr>
        <p:sp>
          <p:nvSpPr>
            <p:cNvPr id="5" name="Freeform 5"/>
            <p:cNvSpPr/>
            <p:nvPr/>
          </p:nvSpPr>
          <p:spPr>
            <a:xfrm>
              <a:off x="0" y="0"/>
              <a:ext cx="10750220" cy="2114169"/>
            </a:xfrm>
            <a:custGeom>
              <a:avLst/>
              <a:gdLst/>
              <a:ahLst/>
              <a:cxnLst/>
              <a:rect l="l" t="t" r="r" b="b"/>
              <a:pathLst>
                <a:path w="10750220" h="2114169">
                  <a:moveTo>
                    <a:pt x="0" y="35560"/>
                  </a:moveTo>
                  <a:cubicBezTo>
                    <a:pt x="0" y="15875"/>
                    <a:pt x="22391" y="0"/>
                    <a:pt x="50157" y="0"/>
                  </a:cubicBezTo>
                  <a:lnTo>
                    <a:pt x="10700090" y="0"/>
                  </a:lnTo>
                  <a:cubicBezTo>
                    <a:pt x="10727854" y="0"/>
                    <a:pt x="10750220" y="15875"/>
                    <a:pt x="10750220" y="35560"/>
                  </a:cubicBezTo>
                  <a:lnTo>
                    <a:pt x="10750220" y="2078609"/>
                  </a:lnTo>
                  <a:cubicBezTo>
                    <a:pt x="10750220" y="2098294"/>
                    <a:pt x="10727854" y="2114169"/>
                    <a:pt x="10700090" y="2114169"/>
                  </a:cubicBezTo>
                  <a:lnTo>
                    <a:pt x="50157" y="2114169"/>
                  </a:lnTo>
                  <a:cubicBezTo>
                    <a:pt x="22391" y="2114169"/>
                    <a:pt x="0" y="2098294"/>
                    <a:pt x="0" y="2078609"/>
                  </a:cubicBezTo>
                  <a:close/>
                </a:path>
              </a:pathLst>
            </a:custGeom>
            <a:solidFill>
              <a:srgbClr val="0A988B"/>
            </a:solidFill>
          </p:spPr>
          <p:txBody>
            <a:bodyPr/>
            <a:lstStyle/>
            <a:p>
              <a:endParaRPr lang="en-GB"/>
            </a:p>
          </p:txBody>
        </p:sp>
      </p:grpSp>
      <p:sp>
        <p:nvSpPr>
          <p:cNvPr id="6" name="TextBox 6"/>
          <p:cNvSpPr txBox="1"/>
          <p:nvPr/>
        </p:nvSpPr>
        <p:spPr>
          <a:xfrm>
            <a:off x="1316336" y="2478671"/>
            <a:ext cx="2508250" cy="274777"/>
          </a:xfrm>
          <a:prstGeom prst="rect">
            <a:avLst/>
          </a:prstGeom>
        </p:spPr>
        <p:txBody>
          <a:bodyPr lIns="0" tIns="0" rIns="0" bIns="0" rtlCol="0" anchor="t">
            <a:spAutoFit/>
          </a:bodyPr>
          <a:lstStyle/>
          <a:p>
            <a:pPr algn="l">
              <a:lnSpc>
                <a:spcPts val="2246"/>
              </a:lnSpc>
            </a:pPr>
            <a:r>
              <a:rPr lang="en-US" sz="1800" b="1">
                <a:solidFill>
                  <a:srgbClr val="FFF1E5"/>
                </a:solidFill>
                <a:latin typeface="Interstate Bold"/>
                <a:ea typeface="Interstate Bold"/>
                <a:cs typeface="Interstate Bold"/>
                <a:sym typeface="Interstate Bold"/>
              </a:rPr>
              <a:t>The Dollar Didn't Jump</a:t>
            </a:r>
          </a:p>
        </p:txBody>
      </p:sp>
      <p:sp>
        <p:nvSpPr>
          <p:cNvPr id="7" name="TextBox 7"/>
          <p:cNvSpPr txBox="1"/>
          <p:nvPr/>
        </p:nvSpPr>
        <p:spPr>
          <a:xfrm>
            <a:off x="1316336" y="2892463"/>
            <a:ext cx="7577929" cy="719709"/>
          </a:xfrm>
          <a:prstGeom prst="rect">
            <a:avLst/>
          </a:prstGeom>
        </p:spPr>
        <p:txBody>
          <a:bodyPr lIns="0" tIns="0" rIns="0" bIns="0" rtlCol="0" anchor="t">
            <a:spAutoFit/>
          </a:bodyPr>
          <a:lstStyle/>
          <a:p>
            <a:pPr algn="l">
              <a:lnSpc>
                <a:spcPts val="1908"/>
              </a:lnSpc>
            </a:pPr>
            <a:r>
              <a:rPr lang="en-US" sz="1500" dirty="0">
                <a:solidFill>
                  <a:srgbClr val="FFF1E5"/>
                </a:solidFill>
                <a:latin typeface="Interstate"/>
                <a:ea typeface="Interstate"/>
                <a:cs typeface="Interstate"/>
                <a:sym typeface="Interstate"/>
              </a:rPr>
              <a:t>When the going gets tough, the dollar is supposed to be investors' safe haven. It wasn't this time. A clear signal that the Trump administration has chipped away at trust in the dollar and the foundations of global finance.</a:t>
            </a:r>
          </a:p>
        </p:txBody>
      </p:sp>
      <p:grpSp>
        <p:nvGrpSpPr>
          <p:cNvPr id="8" name="Group 8"/>
          <p:cNvGrpSpPr/>
          <p:nvPr/>
        </p:nvGrpSpPr>
        <p:grpSpPr>
          <a:xfrm>
            <a:off x="9196683" y="2172220"/>
            <a:ext cx="8044158" cy="1585617"/>
            <a:chOff x="0" y="0"/>
            <a:chExt cx="10725544" cy="2114156"/>
          </a:xfrm>
        </p:grpSpPr>
        <p:sp>
          <p:nvSpPr>
            <p:cNvPr id="9" name="Freeform 9"/>
            <p:cNvSpPr/>
            <p:nvPr/>
          </p:nvSpPr>
          <p:spPr>
            <a:xfrm>
              <a:off x="0" y="0"/>
              <a:ext cx="10725607" cy="2114169"/>
            </a:xfrm>
            <a:custGeom>
              <a:avLst/>
              <a:gdLst/>
              <a:ahLst/>
              <a:cxnLst/>
              <a:rect l="l" t="t" r="r" b="b"/>
              <a:pathLst>
                <a:path w="10725607" h="2114169">
                  <a:moveTo>
                    <a:pt x="0" y="35560"/>
                  </a:moveTo>
                  <a:cubicBezTo>
                    <a:pt x="0" y="15875"/>
                    <a:pt x="22340" y="0"/>
                    <a:pt x="50042" y="0"/>
                  </a:cubicBezTo>
                  <a:lnTo>
                    <a:pt x="10675591" y="0"/>
                  </a:lnTo>
                  <a:cubicBezTo>
                    <a:pt x="10703293" y="0"/>
                    <a:pt x="10725607" y="15875"/>
                    <a:pt x="10725607" y="35560"/>
                  </a:cubicBezTo>
                  <a:lnTo>
                    <a:pt x="10725607" y="2078609"/>
                  </a:lnTo>
                  <a:cubicBezTo>
                    <a:pt x="10725607" y="2098294"/>
                    <a:pt x="10703293" y="2114169"/>
                    <a:pt x="10675591" y="2114169"/>
                  </a:cubicBezTo>
                  <a:lnTo>
                    <a:pt x="50042" y="2114169"/>
                  </a:lnTo>
                  <a:cubicBezTo>
                    <a:pt x="22340" y="2114169"/>
                    <a:pt x="0" y="2098294"/>
                    <a:pt x="0" y="2078609"/>
                  </a:cubicBezTo>
                  <a:close/>
                </a:path>
              </a:pathLst>
            </a:custGeom>
            <a:solidFill>
              <a:srgbClr val="62CBC9"/>
            </a:solidFill>
          </p:spPr>
          <p:txBody>
            <a:bodyPr/>
            <a:lstStyle/>
            <a:p>
              <a:endParaRPr lang="en-GB"/>
            </a:p>
          </p:txBody>
        </p:sp>
      </p:grpSp>
      <p:sp>
        <p:nvSpPr>
          <p:cNvPr id="10" name="TextBox 10"/>
          <p:cNvSpPr txBox="1"/>
          <p:nvPr/>
        </p:nvSpPr>
        <p:spPr>
          <a:xfrm>
            <a:off x="9374238" y="2478671"/>
            <a:ext cx="2293838" cy="274777"/>
          </a:xfrm>
          <a:prstGeom prst="rect">
            <a:avLst/>
          </a:prstGeom>
        </p:spPr>
        <p:txBody>
          <a:bodyPr lIns="0" tIns="0" rIns="0" bIns="0" rtlCol="0" anchor="t">
            <a:spAutoFit/>
          </a:bodyPr>
          <a:lstStyle/>
          <a:p>
            <a:pPr algn="l">
              <a:lnSpc>
                <a:spcPts val="2246"/>
              </a:lnSpc>
            </a:pPr>
            <a:r>
              <a:rPr lang="en-US" sz="1800">
                <a:solidFill>
                  <a:srgbClr val="011E41"/>
                </a:solidFill>
                <a:latin typeface="Interstate"/>
                <a:ea typeface="Interstate"/>
                <a:cs typeface="Interstate"/>
                <a:sym typeface="Interstate"/>
              </a:rPr>
              <a:t>Bonds Didn't Recover</a:t>
            </a:r>
          </a:p>
        </p:txBody>
      </p:sp>
      <p:sp>
        <p:nvSpPr>
          <p:cNvPr id="11" name="TextBox 11"/>
          <p:cNvSpPr txBox="1"/>
          <p:nvPr/>
        </p:nvSpPr>
        <p:spPr>
          <a:xfrm>
            <a:off x="9374238" y="2892463"/>
            <a:ext cx="7569157" cy="719709"/>
          </a:xfrm>
          <a:prstGeom prst="rect">
            <a:avLst/>
          </a:prstGeom>
        </p:spPr>
        <p:txBody>
          <a:bodyPr lIns="0" tIns="0" rIns="0" bIns="0" rtlCol="0" anchor="t">
            <a:spAutoFit/>
          </a:bodyPr>
          <a:lstStyle/>
          <a:p>
            <a:pPr algn="l">
              <a:lnSpc>
                <a:spcPts val="1908"/>
              </a:lnSpc>
            </a:pPr>
            <a:r>
              <a:rPr lang="en-US" sz="1500" dirty="0">
                <a:solidFill>
                  <a:srgbClr val="011E41"/>
                </a:solidFill>
                <a:latin typeface="Interstate"/>
                <a:ea typeface="Interstate"/>
                <a:cs typeface="Interstate"/>
                <a:sym typeface="Interstate"/>
              </a:rPr>
              <a:t>Unlike stocks, bonds remained much weaker than before the war — keeping borrowing costs higher across the world. Investors are nervous about </a:t>
            </a:r>
            <a:r>
              <a:rPr lang="en-US" sz="1500" b="1" dirty="0">
                <a:solidFill>
                  <a:srgbClr val="011E41"/>
                </a:solidFill>
                <a:latin typeface="Interstate Bold"/>
                <a:ea typeface="Interstate Bold"/>
                <a:cs typeface="Interstate Bold"/>
                <a:sym typeface="Interstate Bold"/>
              </a:rPr>
              <a:t>inflation</a:t>
            </a:r>
            <a:r>
              <a:rPr lang="en-US" sz="1500" dirty="0">
                <a:solidFill>
                  <a:srgbClr val="011E41"/>
                </a:solidFill>
                <a:latin typeface="Interstate"/>
                <a:ea typeface="Interstate"/>
                <a:cs typeface="Interstate"/>
                <a:sym typeface="Interstate"/>
              </a:rPr>
              <a:t>, the mortal enemy of bonds.</a:t>
            </a:r>
          </a:p>
        </p:txBody>
      </p:sp>
      <p:grpSp>
        <p:nvGrpSpPr>
          <p:cNvPr id="12" name="Group 12"/>
          <p:cNvGrpSpPr/>
          <p:nvPr/>
        </p:nvGrpSpPr>
        <p:grpSpPr>
          <a:xfrm>
            <a:off x="3388068" y="3705082"/>
            <a:ext cx="11537756" cy="5774531"/>
            <a:chOff x="0" y="0"/>
            <a:chExt cx="15383675" cy="7699375"/>
          </a:xfrm>
        </p:grpSpPr>
        <p:sp>
          <p:nvSpPr>
            <p:cNvPr id="13" name="Freeform 13" descr="preencoded.png"/>
            <p:cNvSpPr/>
            <p:nvPr/>
          </p:nvSpPr>
          <p:spPr>
            <a:xfrm>
              <a:off x="0" y="0"/>
              <a:ext cx="15383638" cy="7699375"/>
            </a:xfrm>
            <a:custGeom>
              <a:avLst/>
              <a:gdLst/>
              <a:ahLst/>
              <a:cxnLst/>
              <a:rect l="l" t="t" r="r" b="b"/>
              <a:pathLst>
                <a:path w="15383638" h="7699375">
                  <a:moveTo>
                    <a:pt x="0" y="0"/>
                  </a:moveTo>
                  <a:lnTo>
                    <a:pt x="15383638" y="0"/>
                  </a:lnTo>
                  <a:lnTo>
                    <a:pt x="15383638" y="7699375"/>
                  </a:lnTo>
                  <a:lnTo>
                    <a:pt x="0" y="7699375"/>
                  </a:lnTo>
                  <a:lnTo>
                    <a:pt x="0" y="0"/>
                  </a:lnTo>
                  <a:close/>
                </a:path>
              </a:pathLst>
            </a:custGeom>
            <a:blipFill>
              <a:blip r:embed="rId3"/>
              <a:stretch>
                <a:fillRect l="-7" r="-7"/>
              </a:stretch>
            </a:blipFill>
          </p:spPr>
          <p:txBody>
            <a:bodyPr/>
            <a:lstStyle/>
            <a:p>
              <a:endParaRPr lang="en-GB"/>
            </a:p>
          </p:txBody>
        </p:sp>
      </p:grpSp>
      <p:sp>
        <p:nvSpPr>
          <p:cNvPr id="14" name="TextBox 14"/>
          <p:cNvSpPr txBox="1"/>
          <p:nvPr/>
        </p:nvSpPr>
        <p:spPr>
          <a:xfrm>
            <a:off x="3901603" y="6349603"/>
            <a:ext cx="1243757" cy="293218"/>
          </a:xfrm>
          <a:prstGeom prst="rect">
            <a:avLst/>
          </a:prstGeom>
        </p:spPr>
        <p:txBody>
          <a:bodyPr lIns="0" tIns="0" rIns="0" bIns="0" rtlCol="0" anchor="t">
            <a:spAutoFit/>
          </a:bodyPr>
          <a:lstStyle/>
          <a:p>
            <a:pPr algn="ctr">
              <a:lnSpc>
                <a:spcPts val="2371"/>
              </a:lnSpc>
            </a:pPr>
            <a:r>
              <a:rPr lang="en-US" sz="1900">
                <a:solidFill>
                  <a:srgbClr val="FFF1E5"/>
                </a:solidFill>
                <a:latin typeface="Interstate"/>
                <a:ea typeface="Interstate"/>
                <a:cs typeface="Interstate"/>
                <a:sym typeface="Interstate"/>
              </a:rPr>
              <a:t>Global Risk</a:t>
            </a:r>
          </a:p>
        </p:txBody>
      </p:sp>
      <p:sp>
        <p:nvSpPr>
          <p:cNvPr id="15" name="TextBox 15"/>
          <p:cNvSpPr txBox="1"/>
          <p:nvPr/>
        </p:nvSpPr>
        <p:spPr>
          <a:xfrm>
            <a:off x="7986764" y="8988161"/>
            <a:ext cx="2345382" cy="293218"/>
          </a:xfrm>
          <a:prstGeom prst="rect">
            <a:avLst/>
          </a:prstGeom>
        </p:spPr>
        <p:txBody>
          <a:bodyPr lIns="0" tIns="0" rIns="0" bIns="0" rtlCol="0" anchor="t">
            <a:spAutoFit/>
          </a:bodyPr>
          <a:lstStyle/>
          <a:p>
            <a:pPr algn="ctr">
              <a:lnSpc>
                <a:spcPts val="2371"/>
              </a:lnSpc>
            </a:pPr>
            <a:r>
              <a:rPr lang="en-US" sz="1900">
                <a:solidFill>
                  <a:srgbClr val="FFF1E5"/>
                </a:solidFill>
                <a:latin typeface="Interstate"/>
                <a:ea typeface="Interstate"/>
                <a:cs typeface="Interstate"/>
                <a:sym typeface="Interstate"/>
              </a:rPr>
              <a:t>Higher interest rates</a:t>
            </a:r>
          </a:p>
        </p:txBody>
      </p:sp>
      <p:sp>
        <p:nvSpPr>
          <p:cNvPr id="16" name="TextBox 16"/>
          <p:cNvSpPr txBox="1"/>
          <p:nvPr/>
        </p:nvSpPr>
        <p:spPr>
          <a:xfrm>
            <a:off x="12695431" y="6197241"/>
            <a:ext cx="2166890" cy="588493"/>
          </a:xfrm>
          <a:prstGeom prst="rect">
            <a:avLst/>
          </a:prstGeom>
        </p:spPr>
        <p:txBody>
          <a:bodyPr lIns="0" tIns="0" rIns="0" bIns="0" rtlCol="0" anchor="t">
            <a:spAutoFit/>
          </a:bodyPr>
          <a:lstStyle/>
          <a:p>
            <a:pPr algn="ctr">
              <a:lnSpc>
                <a:spcPts val="2371"/>
              </a:lnSpc>
            </a:pPr>
            <a:r>
              <a:rPr lang="en-US" sz="1900">
                <a:solidFill>
                  <a:srgbClr val="FFF1E5"/>
                </a:solidFill>
                <a:latin typeface="Interstate"/>
                <a:ea typeface="Interstate"/>
                <a:cs typeface="Interstate"/>
                <a:sym typeface="Interstate"/>
              </a:rPr>
              <a:t>Inflationary Pressure</a:t>
            </a:r>
          </a:p>
        </p:txBody>
      </p:sp>
      <p:sp>
        <p:nvSpPr>
          <p:cNvPr id="17" name="TextBox 17"/>
          <p:cNvSpPr txBox="1"/>
          <p:nvPr/>
        </p:nvSpPr>
        <p:spPr>
          <a:xfrm>
            <a:off x="8280176" y="3942293"/>
            <a:ext cx="1745605" cy="293218"/>
          </a:xfrm>
          <a:prstGeom prst="rect">
            <a:avLst/>
          </a:prstGeom>
        </p:spPr>
        <p:txBody>
          <a:bodyPr lIns="0" tIns="0" rIns="0" bIns="0" rtlCol="0" anchor="t">
            <a:spAutoFit/>
          </a:bodyPr>
          <a:lstStyle/>
          <a:p>
            <a:pPr algn="ctr">
              <a:lnSpc>
                <a:spcPts val="2371"/>
              </a:lnSpc>
            </a:pPr>
            <a:r>
              <a:rPr lang="en-US" sz="1900">
                <a:solidFill>
                  <a:srgbClr val="FFF1E5"/>
                </a:solidFill>
                <a:latin typeface="Interstate"/>
                <a:ea typeface="Interstate"/>
                <a:cs typeface="Interstate"/>
                <a:sym typeface="Interstate"/>
              </a:rPr>
              <a:t>Low confidence</a:t>
            </a:r>
          </a:p>
        </p:txBody>
      </p:sp>
      <p:sp>
        <p:nvSpPr>
          <p:cNvPr id="18" name="TextBox 18"/>
          <p:cNvSpPr txBox="1"/>
          <p:nvPr/>
        </p:nvSpPr>
        <p:spPr>
          <a:xfrm>
            <a:off x="6575366" y="7889148"/>
            <a:ext cx="2316212" cy="212903"/>
          </a:xfrm>
          <a:prstGeom prst="rect">
            <a:avLst/>
          </a:prstGeom>
        </p:spPr>
        <p:txBody>
          <a:bodyPr lIns="0" tIns="0" rIns="0" bIns="0" rtlCol="0" anchor="t">
            <a:spAutoFit/>
          </a:bodyPr>
          <a:lstStyle/>
          <a:p>
            <a:pPr algn="ctr">
              <a:lnSpc>
                <a:spcPts val="1593"/>
              </a:lnSpc>
            </a:pPr>
            <a:r>
              <a:rPr lang="en-US" sz="1600">
                <a:solidFill>
                  <a:srgbClr val="FFF1E5"/>
                </a:solidFill>
                <a:latin typeface="Interstate"/>
                <a:ea typeface="Interstate"/>
                <a:cs typeface="Interstate"/>
                <a:sym typeface="Interstate"/>
              </a:rPr>
              <a:t>Likely interest rate rises</a:t>
            </a:r>
          </a:p>
        </p:txBody>
      </p:sp>
      <p:sp>
        <p:nvSpPr>
          <p:cNvPr id="19" name="TextBox 19"/>
          <p:cNvSpPr txBox="1"/>
          <p:nvPr/>
        </p:nvSpPr>
        <p:spPr>
          <a:xfrm>
            <a:off x="9675615" y="7797479"/>
            <a:ext cx="2224516" cy="212903"/>
          </a:xfrm>
          <a:prstGeom prst="rect">
            <a:avLst/>
          </a:prstGeom>
        </p:spPr>
        <p:txBody>
          <a:bodyPr lIns="0" tIns="0" rIns="0" bIns="0" rtlCol="0" anchor="t">
            <a:spAutoFit/>
          </a:bodyPr>
          <a:lstStyle/>
          <a:p>
            <a:pPr algn="ctr">
              <a:lnSpc>
                <a:spcPts val="1593"/>
              </a:lnSpc>
            </a:pPr>
            <a:r>
              <a:rPr lang="en-US" sz="1600">
                <a:solidFill>
                  <a:srgbClr val="FFF1E5"/>
                </a:solidFill>
                <a:latin typeface="Interstate"/>
                <a:ea typeface="Interstate"/>
                <a:cs typeface="Interstate"/>
                <a:sym typeface="Interstate"/>
              </a:rPr>
              <a:t>Global capital outflows</a:t>
            </a:r>
          </a:p>
        </p:txBody>
      </p:sp>
      <p:sp>
        <p:nvSpPr>
          <p:cNvPr id="20" name="TextBox 20"/>
          <p:cNvSpPr txBox="1"/>
          <p:nvPr/>
        </p:nvSpPr>
        <p:spPr>
          <a:xfrm>
            <a:off x="9675615" y="5665165"/>
            <a:ext cx="2224516" cy="412928"/>
          </a:xfrm>
          <a:prstGeom prst="rect">
            <a:avLst/>
          </a:prstGeom>
        </p:spPr>
        <p:txBody>
          <a:bodyPr lIns="0" tIns="0" rIns="0" bIns="0" rtlCol="0" anchor="t">
            <a:spAutoFit/>
          </a:bodyPr>
          <a:lstStyle/>
          <a:p>
            <a:pPr algn="ctr">
              <a:lnSpc>
                <a:spcPts val="1593"/>
              </a:lnSpc>
            </a:pPr>
            <a:r>
              <a:rPr lang="en-US" sz="1600">
                <a:solidFill>
                  <a:srgbClr val="FFF1E5"/>
                </a:solidFill>
                <a:latin typeface="Interstate"/>
                <a:ea typeface="Interstate"/>
                <a:cs typeface="Interstate"/>
                <a:sym typeface="Interstate"/>
              </a:rPr>
              <a:t>Weak Bonds: Fears of inflation</a:t>
            </a:r>
          </a:p>
        </p:txBody>
      </p:sp>
      <p:sp>
        <p:nvSpPr>
          <p:cNvPr id="21" name="TextBox 21"/>
          <p:cNvSpPr txBox="1"/>
          <p:nvPr/>
        </p:nvSpPr>
        <p:spPr>
          <a:xfrm>
            <a:off x="6552063" y="5665165"/>
            <a:ext cx="2224516" cy="412928"/>
          </a:xfrm>
          <a:prstGeom prst="rect">
            <a:avLst/>
          </a:prstGeom>
        </p:spPr>
        <p:txBody>
          <a:bodyPr lIns="0" tIns="0" rIns="0" bIns="0" rtlCol="0" anchor="t">
            <a:spAutoFit/>
          </a:bodyPr>
          <a:lstStyle/>
          <a:p>
            <a:pPr algn="ctr">
              <a:lnSpc>
                <a:spcPts val="1593"/>
              </a:lnSpc>
            </a:pPr>
            <a:r>
              <a:rPr lang="en-US" sz="1600">
                <a:solidFill>
                  <a:srgbClr val="FFF1E5"/>
                </a:solidFill>
                <a:latin typeface="Interstate"/>
                <a:ea typeface="Interstate"/>
                <a:cs typeface="Interstate"/>
                <a:sym typeface="Interstate"/>
              </a:rPr>
              <a:t>Weak Dollar: Loss of confidence</a:t>
            </a:r>
          </a:p>
        </p:txBody>
      </p:sp>
      <p:sp>
        <p:nvSpPr>
          <p:cNvPr id="22" name="Freeform 22"/>
          <p:cNvSpPr/>
          <p:nvPr/>
        </p:nvSpPr>
        <p:spPr>
          <a:xfrm>
            <a:off x="15153084" y="1028700"/>
            <a:ext cx="2087757" cy="717429"/>
          </a:xfrm>
          <a:custGeom>
            <a:avLst/>
            <a:gdLst/>
            <a:ahLst/>
            <a:cxnLst/>
            <a:rect l="l" t="t" r="r" b="b"/>
            <a:pathLst>
              <a:path w="2087757" h="717429">
                <a:moveTo>
                  <a:pt x="0" y="0"/>
                </a:moveTo>
                <a:lnTo>
                  <a:pt x="2087757" y="0"/>
                </a:lnTo>
                <a:lnTo>
                  <a:pt x="2087757" y="717429"/>
                </a:lnTo>
                <a:lnTo>
                  <a:pt x="0" y="71742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TextBox 2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4" name="TextBox 2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grpSp>
        <p:nvGrpSpPr>
          <p:cNvPr id="2" name="Group 2"/>
          <p:cNvGrpSpPr/>
          <p:nvPr/>
        </p:nvGrpSpPr>
        <p:grpSpPr>
          <a:xfrm>
            <a:off x="11430000" y="0"/>
            <a:ext cx="6858000" cy="10287000"/>
            <a:chOff x="0" y="0"/>
            <a:chExt cx="9144000" cy="13716000"/>
          </a:xfrm>
        </p:grpSpPr>
        <p:sp>
          <p:nvSpPr>
            <p:cNvPr id="3" name="Freeform 3" descr="preencoded.png"/>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alphaModFix amt="52000"/>
              </a:blip>
              <a:stretch>
                <a:fillRect/>
              </a:stretch>
            </a:blipFill>
          </p:spPr>
          <p:txBody>
            <a:bodyPr/>
            <a:lstStyle/>
            <a:p>
              <a:endParaRPr lang="en-GB"/>
            </a:p>
          </p:txBody>
        </p:sp>
      </p:grpSp>
      <p:sp>
        <p:nvSpPr>
          <p:cNvPr id="4" name="Freeform 4" descr="preencoded.png"/>
          <p:cNvSpPr/>
          <p:nvPr/>
        </p:nvSpPr>
        <p:spPr>
          <a:xfrm>
            <a:off x="805901" y="2559691"/>
            <a:ext cx="9789614" cy="1683839"/>
          </a:xfrm>
          <a:custGeom>
            <a:avLst/>
            <a:gdLst/>
            <a:ahLst/>
            <a:cxnLst/>
            <a:rect l="l" t="t" r="r" b="b"/>
            <a:pathLst>
              <a:path w="9789614" h="1683839">
                <a:moveTo>
                  <a:pt x="0" y="0"/>
                </a:moveTo>
                <a:lnTo>
                  <a:pt x="9789614" y="0"/>
                </a:lnTo>
                <a:lnTo>
                  <a:pt x="9789614" y="1683839"/>
                </a:lnTo>
                <a:lnTo>
                  <a:pt x="0" y="1683839"/>
                </a:lnTo>
                <a:lnTo>
                  <a:pt x="0" y="0"/>
                </a:lnTo>
                <a:close/>
              </a:path>
            </a:pathLst>
          </a:custGeom>
          <a:blipFill>
            <a:blip>
              <a:extLst>
                <a:ext uri="{96DAC541-7B7A-43D3-8B79-37D633B846F1}">
                  <asvg:svgBlip xmlns:asvg="http://schemas.microsoft.com/office/drawing/2016/SVG/main" r:embed="rId4"/>
                </a:ext>
              </a:extLst>
            </a:blip>
            <a:stretch>
              <a:fillRect t="-51" b="-50"/>
            </a:stretch>
          </a:blipFill>
        </p:spPr>
        <p:txBody>
          <a:bodyPr/>
          <a:lstStyle/>
          <a:p>
            <a:endParaRPr lang="en-GB"/>
          </a:p>
        </p:txBody>
      </p:sp>
      <p:sp>
        <p:nvSpPr>
          <p:cNvPr id="5" name="Freeform 5" descr="preencoded.png"/>
          <p:cNvSpPr/>
          <p:nvPr/>
        </p:nvSpPr>
        <p:spPr>
          <a:xfrm>
            <a:off x="805901" y="4433440"/>
            <a:ext cx="9789614" cy="1683839"/>
          </a:xfrm>
          <a:custGeom>
            <a:avLst/>
            <a:gdLst/>
            <a:ahLst/>
            <a:cxnLst/>
            <a:rect l="l" t="t" r="r" b="b"/>
            <a:pathLst>
              <a:path w="9789614" h="1683839">
                <a:moveTo>
                  <a:pt x="0" y="0"/>
                </a:moveTo>
                <a:lnTo>
                  <a:pt x="9789614" y="0"/>
                </a:lnTo>
                <a:lnTo>
                  <a:pt x="9789614" y="1683839"/>
                </a:lnTo>
                <a:lnTo>
                  <a:pt x="0" y="1683839"/>
                </a:lnTo>
                <a:lnTo>
                  <a:pt x="0" y="0"/>
                </a:lnTo>
                <a:close/>
              </a:path>
            </a:pathLst>
          </a:custGeom>
          <a:blipFill>
            <a:blip>
              <a:extLst>
                <a:ext uri="{96DAC541-7B7A-43D3-8B79-37D633B846F1}">
                  <asvg:svgBlip xmlns:asvg="http://schemas.microsoft.com/office/drawing/2016/SVG/main" r:embed="rId4"/>
                </a:ext>
              </a:extLst>
            </a:blip>
            <a:stretch>
              <a:fillRect t="-51" b="-50"/>
            </a:stretch>
          </a:blipFill>
        </p:spPr>
        <p:txBody>
          <a:bodyPr/>
          <a:lstStyle/>
          <a:p>
            <a:endParaRPr lang="en-GB"/>
          </a:p>
        </p:txBody>
      </p:sp>
      <p:sp>
        <p:nvSpPr>
          <p:cNvPr id="6" name="Freeform 6" descr="preencoded.png"/>
          <p:cNvSpPr/>
          <p:nvPr/>
        </p:nvSpPr>
        <p:spPr>
          <a:xfrm>
            <a:off x="805901" y="6307188"/>
            <a:ext cx="9789614" cy="1683839"/>
          </a:xfrm>
          <a:custGeom>
            <a:avLst/>
            <a:gdLst/>
            <a:ahLst/>
            <a:cxnLst/>
            <a:rect l="l" t="t" r="r" b="b"/>
            <a:pathLst>
              <a:path w="9789614" h="1683839">
                <a:moveTo>
                  <a:pt x="0" y="0"/>
                </a:moveTo>
                <a:lnTo>
                  <a:pt x="9789614" y="0"/>
                </a:lnTo>
                <a:lnTo>
                  <a:pt x="9789614" y="1683839"/>
                </a:lnTo>
                <a:lnTo>
                  <a:pt x="0" y="1683839"/>
                </a:lnTo>
                <a:lnTo>
                  <a:pt x="0" y="0"/>
                </a:lnTo>
                <a:close/>
              </a:path>
            </a:pathLst>
          </a:custGeom>
          <a:blipFill>
            <a:blip>
              <a:extLst>
                <a:ext uri="{96DAC541-7B7A-43D3-8B79-37D633B846F1}">
                  <asvg:svgBlip xmlns:asvg="http://schemas.microsoft.com/office/drawing/2016/SVG/main" r:embed="rId4"/>
                </a:ext>
              </a:extLst>
            </a:blip>
            <a:stretch>
              <a:fillRect t="-51" b="-50"/>
            </a:stretch>
          </a:blipFill>
        </p:spPr>
        <p:txBody>
          <a:bodyPr/>
          <a:lstStyle/>
          <a:p>
            <a:endParaRPr lang="en-GB"/>
          </a:p>
        </p:txBody>
      </p:sp>
      <p:grpSp>
        <p:nvGrpSpPr>
          <p:cNvPr id="7" name="Group 7"/>
          <p:cNvGrpSpPr/>
          <p:nvPr/>
        </p:nvGrpSpPr>
        <p:grpSpPr>
          <a:xfrm>
            <a:off x="834476" y="8204749"/>
            <a:ext cx="9761039" cy="1146277"/>
            <a:chOff x="0" y="0"/>
            <a:chExt cx="13014719" cy="1528369"/>
          </a:xfrm>
        </p:grpSpPr>
        <p:sp>
          <p:nvSpPr>
            <p:cNvPr id="8" name="Freeform 8"/>
            <p:cNvSpPr/>
            <p:nvPr/>
          </p:nvSpPr>
          <p:spPr>
            <a:xfrm>
              <a:off x="0" y="0"/>
              <a:ext cx="13014706" cy="1528318"/>
            </a:xfrm>
            <a:custGeom>
              <a:avLst/>
              <a:gdLst/>
              <a:ahLst/>
              <a:cxnLst/>
              <a:rect l="l" t="t" r="r" b="b"/>
              <a:pathLst>
                <a:path w="13014706" h="1528318">
                  <a:moveTo>
                    <a:pt x="0" y="47625"/>
                  </a:moveTo>
                  <a:cubicBezTo>
                    <a:pt x="0" y="21336"/>
                    <a:pt x="21336" y="0"/>
                    <a:pt x="47625" y="0"/>
                  </a:cubicBezTo>
                  <a:lnTo>
                    <a:pt x="12967081" y="0"/>
                  </a:lnTo>
                  <a:cubicBezTo>
                    <a:pt x="12993370" y="0"/>
                    <a:pt x="13014706" y="21336"/>
                    <a:pt x="13014706" y="47625"/>
                  </a:cubicBezTo>
                  <a:lnTo>
                    <a:pt x="13014706" y="1480693"/>
                  </a:lnTo>
                  <a:cubicBezTo>
                    <a:pt x="13014706" y="1506982"/>
                    <a:pt x="12993370" y="1528318"/>
                    <a:pt x="12967081" y="1528318"/>
                  </a:cubicBezTo>
                  <a:lnTo>
                    <a:pt x="47625" y="1528318"/>
                  </a:lnTo>
                  <a:cubicBezTo>
                    <a:pt x="21336" y="1528318"/>
                    <a:pt x="0" y="1506982"/>
                    <a:pt x="0" y="1480693"/>
                  </a:cubicBezTo>
                  <a:close/>
                </a:path>
              </a:pathLst>
            </a:custGeom>
            <a:solidFill>
              <a:srgbClr val="0A988B"/>
            </a:solidFill>
          </p:spPr>
          <p:txBody>
            <a:bodyPr/>
            <a:lstStyle/>
            <a:p>
              <a:endParaRPr lang="en-GB"/>
            </a:p>
          </p:txBody>
        </p:sp>
      </p:grpSp>
      <p:grpSp>
        <p:nvGrpSpPr>
          <p:cNvPr id="9" name="Group 9"/>
          <p:cNvGrpSpPr/>
          <p:nvPr/>
        </p:nvGrpSpPr>
        <p:grpSpPr>
          <a:xfrm>
            <a:off x="1072906" y="8522646"/>
            <a:ext cx="297952" cy="238420"/>
            <a:chOff x="0" y="0"/>
            <a:chExt cx="397269" cy="317894"/>
          </a:xfrm>
        </p:grpSpPr>
        <p:sp>
          <p:nvSpPr>
            <p:cNvPr id="10" name="Freeform 10" descr="preencoded.png"/>
            <p:cNvSpPr/>
            <p:nvPr/>
          </p:nvSpPr>
          <p:spPr>
            <a:xfrm>
              <a:off x="0" y="0"/>
              <a:ext cx="397256" cy="317881"/>
            </a:xfrm>
            <a:custGeom>
              <a:avLst/>
              <a:gdLst/>
              <a:ahLst/>
              <a:cxnLst/>
              <a:rect l="l" t="t" r="r" b="b"/>
              <a:pathLst>
                <a:path w="397256" h="317881">
                  <a:moveTo>
                    <a:pt x="0" y="0"/>
                  </a:moveTo>
                  <a:lnTo>
                    <a:pt x="397256" y="0"/>
                  </a:lnTo>
                  <a:lnTo>
                    <a:pt x="397256" y="317881"/>
                  </a:lnTo>
                  <a:lnTo>
                    <a:pt x="0" y="317881"/>
                  </a:lnTo>
                  <a:lnTo>
                    <a:pt x="0" y="0"/>
                  </a:lnTo>
                  <a:close/>
                </a:path>
              </a:pathLst>
            </a:custGeom>
            <a:blipFill>
              <a:blip r:embed="rId5"/>
              <a:stretch>
                <a:fillRect t="-391" r="-3" b="-395"/>
              </a:stretch>
            </a:blipFill>
          </p:spPr>
          <p:txBody>
            <a:bodyPr/>
            <a:lstStyle/>
            <a:p>
              <a:endParaRPr lang="en-GB"/>
            </a:p>
          </p:txBody>
        </p:sp>
      </p:grpSp>
      <p:sp>
        <p:nvSpPr>
          <p:cNvPr id="11" name="Freeform 11"/>
          <p:cNvSpPr/>
          <p:nvPr/>
        </p:nvSpPr>
        <p:spPr>
          <a:xfrm>
            <a:off x="14496087" y="922803"/>
            <a:ext cx="2763213" cy="949540"/>
          </a:xfrm>
          <a:custGeom>
            <a:avLst/>
            <a:gdLst/>
            <a:ahLst/>
            <a:cxnLst/>
            <a:rect l="l" t="t" r="r" b="b"/>
            <a:pathLst>
              <a:path w="2763213" h="949540">
                <a:moveTo>
                  <a:pt x="0" y="0"/>
                </a:moveTo>
                <a:lnTo>
                  <a:pt x="2763213" y="0"/>
                </a:lnTo>
                <a:lnTo>
                  <a:pt x="2763213" y="949541"/>
                </a:lnTo>
                <a:lnTo>
                  <a:pt x="0" y="94954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834476" y="693534"/>
            <a:ext cx="8656739" cy="934974"/>
          </a:xfrm>
          <a:prstGeom prst="rect">
            <a:avLst/>
          </a:prstGeom>
        </p:spPr>
        <p:txBody>
          <a:bodyPr lIns="0" tIns="0" rIns="0" bIns="0" rtlCol="0" anchor="t">
            <a:spAutoFit/>
          </a:bodyPr>
          <a:lstStyle/>
          <a:p>
            <a:pPr algn="l">
              <a:lnSpc>
                <a:spcPts val="7488"/>
              </a:lnSpc>
            </a:pPr>
            <a:r>
              <a:rPr lang="en-US" sz="6000">
                <a:solidFill>
                  <a:srgbClr val="FFFFFF"/>
                </a:solidFill>
                <a:latin typeface="Interstate"/>
                <a:ea typeface="Interstate"/>
                <a:cs typeface="Interstate"/>
                <a:sym typeface="Interstate"/>
              </a:rPr>
              <a:t>Party Time </a:t>
            </a:r>
          </a:p>
        </p:txBody>
      </p:sp>
      <p:sp>
        <p:nvSpPr>
          <p:cNvPr id="13" name="TextBox 13"/>
          <p:cNvSpPr txBox="1"/>
          <p:nvPr/>
        </p:nvSpPr>
        <p:spPr>
          <a:xfrm>
            <a:off x="834476" y="1965274"/>
            <a:ext cx="10675439" cy="307086"/>
          </a:xfrm>
          <a:prstGeom prst="rect">
            <a:avLst/>
          </a:prstGeom>
        </p:spPr>
        <p:txBody>
          <a:bodyPr lIns="0" tIns="0" rIns="0" bIns="0" rtlCol="0" anchor="t">
            <a:spAutoFit/>
          </a:bodyPr>
          <a:lstStyle/>
          <a:p>
            <a:pPr algn="l">
              <a:lnSpc>
                <a:spcPts val="2592"/>
              </a:lnSpc>
            </a:pPr>
            <a:r>
              <a:rPr lang="en-US" sz="1800" b="1">
                <a:solidFill>
                  <a:srgbClr val="0A988B"/>
                </a:solidFill>
                <a:latin typeface="Interstate Bold"/>
                <a:ea typeface="Interstate Bold"/>
                <a:cs typeface="Interstate Bold"/>
                <a:sym typeface="Interstate Bold"/>
              </a:rPr>
              <a:t>Stock markets.</a:t>
            </a:r>
            <a:r>
              <a:rPr lang="en-US" sz="1800">
                <a:solidFill>
                  <a:srgbClr val="CAD6DE"/>
                </a:solidFill>
                <a:latin typeface="Interstate"/>
                <a:ea typeface="Interstate"/>
                <a:cs typeface="Interstate"/>
                <a:sym typeface="Interstate"/>
              </a:rPr>
              <a:t> Entirely unbothered.</a:t>
            </a:r>
          </a:p>
        </p:txBody>
      </p:sp>
      <p:sp>
        <p:nvSpPr>
          <p:cNvPr id="14" name="TextBox 14"/>
          <p:cNvSpPr txBox="1"/>
          <p:nvPr/>
        </p:nvSpPr>
        <p:spPr>
          <a:xfrm>
            <a:off x="1187206" y="2817171"/>
            <a:ext cx="2763589" cy="339014"/>
          </a:xfrm>
          <a:prstGeom prst="rect">
            <a:avLst/>
          </a:prstGeom>
        </p:spPr>
        <p:txBody>
          <a:bodyPr lIns="0" tIns="0" rIns="0" bIns="0" rtlCol="0" anchor="t">
            <a:spAutoFit/>
          </a:bodyPr>
          <a:lstStyle/>
          <a:p>
            <a:pPr algn="l">
              <a:lnSpc>
                <a:spcPts val="2745"/>
              </a:lnSpc>
            </a:pPr>
            <a:r>
              <a:rPr lang="en-US" sz="2200">
                <a:solidFill>
                  <a:srgbClr val="FFF1E5"/>
                </a:solidFill>
                <a:latin typeface="Interstate"/>
                <a:ea typeface="Interstate"/>
                <a:cs typeface="Interstate"/>
                <a:sym typeface="Interstate"/>
              </a:rPr>
              <a:t>The AI Listings Boom</a:t>
            </a:r>
          </a:p>
        </p:txBody>
      </p:sp>
      <p:sp>
        <p:nvSpPr>
          <p:cNvPr id="15" name="TextBox 15"/>
          <p:cNvSpPr txBox="1"/>
          <p:nvPr/>
        </p:nvSpPr>
        <p:spPr>
          <a:xfrm>
            <a:off x="1187206" y="3253235"/>
            <a:ext cx="9141323" cy="630936"/>
          </a:xfrm>
          <a:prstGeom prst="rect">
            <a:avLst/>
          </a:prstGeom>
        </p:spPr>
        <p:txBody>
          <a:bodyPr lIns="0" tIns="0" rIns="0" bIns="0" rtlCol="0" anchor="t">
            <a:spAutoFit/>
          </a:bodyPr>
          <a:lstStyle/>
          <a:p>
            <a:pPr algn="l">
              <a:lnSpc>
                <a:spcPts val="2592"/>
              </a:lnSpc>
            </a:pPr>
            <a:r>
              <a:rPr lang="en-US" sz="1800">
                <a:solidFill>
                  <a:srgbClr val="FFF1E5"/>
                </a:solidFill>
                <a:latin typeface="Interstate"/>
                <a:ea typeface="Interstate"/>
                <a:cs typeface="Interstate"/>
                <a:sym typeface="Interstate"/>
              </a:rPr>
              <a:t>Massive new stock-market listings, mostly clustered around AI. The entire financial system is geared around making sure those listings go well.</a:t>
            </a:r>
          </a:p>
        </p:txBody>
      </p:sp>
      <p:sp>
        <p:nvSpPr>
          <p:cNvPr id="16" name="TextBox 16"/>
          <p:cNvSpPr txBox="1"/>
          <p:nvPr/>
        </p:nvSpPr>
        <p:spPr>
          <a:xfrm>
            <a:off x="1187206" y="4690910"/>
            <a:ext cx="2121098" cy="339014"/>
          </a:xfrm>
          <a:prstGeom prst="rect">
            <a:avLst/>
          </a:prstGeom>
        </p:spPr>
        <p:txBody>
          <a:bodyPr lIns="0" tIns="0" rIns="0" bIns="0" rtlCol="0" anchor="t">
            <a:spAutoFit/>
          </a:bodyPr>
          <a:lstStyle/>
          <a:p>
            <a:pPr algn="l">
              <a:lnSpc>
                <a:spcPts val="2745"/>
              </a:lnSpc>
            </a:pPr>
            <a:r>
              <a:rPr lang="en-US" sz="2200">
                <a:solidFill>
                  <a:srgbClr val="FFF1E5"/>
                </a:solidFill>
                <a:latin typeface="Interstate"/>
                <a:ea typeface="Interstate"/>
                <a:cs typeface="Interstate"/>
                <a:sym typeface="Interstate"/>
              </a:rPr>
              <a:t>Supply Pressure</a:t>
            </a:r>
          </a:p>
        </p:txBody>
      </p:sp>
      <p:sp>
        <p:nvSpPr>
          <p:cNvPr id="17" name="TextBox 17"/>
          <p:cNvSpPr txBox="1"/>
          <p:nvPr/>
        </p:nvSpPr>
        <p:spPr>
          <a:xfrm>
            <a:off x="1187206" y="5126984"/>
            <a:ext cx="9141323" cy="630936"/>
          </a:xfrm>
          <a:prstGeom prst="rect">
            <a:avLst/>
          </a:prstGeom>
        </p:spPr>
        <p:txBody>
          <a:bodyPr lIns="0" tIns="0" rIns="0" bIns="0" rtlCol="0" anchor="t">
            <a:spAutoFit/>
          </a:bodyPr>
          <a:lstStyle/>
          <a:p>
            <a:pPr algn="l">
              <a:lnSpc>
                <a:spcPts val="2592"/>
              </a:lnSpc>
            </a:pPr>
            <a:r>
              <a:rPr lang="en-US" sz="1800">
                <a:solidFill>
                  <a:srgbClr val="FFF1E5"/>
                </a:solidFill>
                <a:latin typeface="Interstate"/>
                <a:ea typeface="Interstate"/>
                <a:cs typeface="Interstate"/>
                <a:sym typeface="Interstate"/>
              </a:rPr>
              <a:t>When you ignite a massive increase in the supply of stocks, you can get lower prices — some weak spots are already appearing.</a:t>
            </a:r>
          </a:p>
        </p:txBody>
      </p:sp>
      <p:sp>
        <p:nvSpPr>
          <p:cNvPr id="18" name="TextBox 18"/>
          <p:cNvSpPr txBox="1"/>
          <p:nvPr/>
        </p:nvSpPr>
        <p:spPr>
          <a:xfrm>
            <a:off x="1187206" y="6564659"/>
            <a:ext cx="1986409" cy="339014"/>
          </a:xfrm>
          <a:prstGeom prst="rect">
            <a:avLst/>
          </a:prstGeom>
        </p:spPr>
        <p:txBody>
          <a:bodyPr lIns="0" tIns="0" rIns="0" bIns="0" rtlCol="0" anchor="t">
            <a:spAutoFit/>
          </a:bodyPr>
          <a:lstStyle/>
          <a:p>
            <a:pPr algn="l">
              <a:lnSpc>
                <a:spcPts val="2745"/>
              </a:lnSpc>
            </a:pPr>
            <a:r>
              <a:rPr lang="en-US" sz="2200">
                <a:solidFill>
                  <a:srgbClr val="FFF1E5"/>
                </a:solidFill>
                <a:latin typeface="Interstate"/>
                <a:ea typeface="Interstate"/>
                <a:cs typeface="Interstate"/>
                <a:sym typeface="Interstate"/>
              </a:rPr>
              <a:t>A Last Hurrah?</a:t>
            </a:r>
          </a:p>
        </p:txBody>
      </p:sp>
      <p:sp>
        <p:nvSpPr>
          <p:cNvPr id="19" name="TextBox 19"/>
          <p:cNvSpPr txBox="1"/>
          <p:nvPr/>
        </p:nvSpPr>
        <p:spPr>
          <a:xfrm>
            <a:off x="1187206" y="7000723"/>
            <a:ext cx="9141323" cy="954786"/>
          </a:xfrm>
          <a:prstGeom prst="rect">
            <a:avLst/>
          </a:prstGeom>
        </p:spPr>
        <p:txBody>
          <a:bodyPr lIns="0" tIns="0" rIns="0" bIns="0" rtlCol="0" anchor="t">
            <a:spAutoFit/>
          </a:bodyPr>
          <a:lstStyle/>
          <a:p>
            <a:pPr algn="l">
              <a:lnSpc>
                <a:spcPts val="2592"/>
              </a:lnSpc>
            </a:pPr>
            <a:r>
              <a:rPr lang="en-US" sz="1800">
                <a:solidFill>
                  <a:srgbClr val="FFF1E5"/>
                </a:solidFill>
                <a:latin typeface="Interstate"/>
                <a:ea typeface="Interstate"/>
                <a:cs typeface="Interstate"/>
                <a:sym typeface="Interstate"/>
              </a:rPr>
              <a:t>This carnival atmosphere is deeply unnerving. Don't be surprised to see a weak patch in markets in the coming months — especially as US inflation proves conspicuously sticky.</a:t>
            </a:r>
          </a:p>
        </p:txBody>
      </p:sp>
      <p:sp>
        <p:nvSpPr>
          <p:cNvPr id="20" name="TextBox 20"/>
          <p:cNvSpPr txBox="1"/>
          <p:nvPr/>
        </p:nvSpPr>
        <p:spPr>
          <a:xfrm>
            <a:off x="1609277" y="8397183"/>
            <a:ext cx="8747817" cy="630936"/>
          </a:xfrm>
          <a:prstGeom prst="rect">
            <a:avLst/>
          </a:prstGeom>
        </p:spPr>
        <p:txBody>
          <a:bodyPr lIns="0" tIns="0" rIns="0" bIns="0" rtlCol="0" anchor="t">
            <a:spAutoFit/>
          </a:bodyPr>
          <a:lstStyle/>
          <a:p>
            <a:pPr algn="l">
              <a:lnSpc>
                <a:spcPts val="2592"/>
              </a:lnSpc>
            </a:pPr>
            <a:r>
              <a:rPr lang="en-US" sz="1800">
                <a:solidFill>
                  <a:srgbClr val="FFFFFF"/>
                </a:solidFill>
                <a:latin typeface="Interstate"/>
                <a:ea typeface="Interstate"/>
                <a:cs typeface="Interstate"/>
                <a:sym typeface="Interstate"/>
              </a:rPr>
              <a:t>Trump wants Kevin Warsh to cut rates. Warsh may end up having to </a:t>
            </a:r>
            <a:r>
              <a:rPr lang="en-US" sz="1800" b="1">
                <a:solidFill>
                  <a:srgbClr val="FFFFFF"/>
                </a:solidFill>
                <a:latin typeface="Interstate Bold"/>
                <a:ea typeface="Interstate Bold"/>
                <a:cs typeface="Interstate Bold"/>
                <a:sym typeface="Interstate Bold"/>
              </a:rPr>
              <a:t>raise</a:t>
            </a:r>
            <a:r>
              <a:rPr lang="en-US" sz="1800">
                <a:solidFill>
                  <a:srgbClr val="FFFFFF"/>
                </a:solidFill>
                <a:latin typeface="Interstate"/>
                <a:ea typeface="Interstate"/>
                <a:cs typeface="Interstate"/>
                <a:sym typeface="Interstate"/>
              </a:rPr>
              <a:t> them. That's never what stock markets like to see.</a:t>
            </a:r>
          </a:p>
        </p:txBody>
      </p:sp>
      <p:sp>
        <p:nvSpPr>
          <p:cNvPr id="21" name="TextBox 21"/>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2" name="TextBox 22"/>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2349"/>
        </a:solidFill>
        <a:effectLst/>
      </p:bgPr>
    </p:bg>
    <p:spTree>
      <p:nvGrpSpPr>
        <p:cNvPr id="1" name=""/>
        <p:cNvGrpSpPr/>
        <p:nvPr/>
      </p:nvGrpSpPr>
      <p:grpSpPr>
        <a:xfrm>
          <a:off x="0" y="0"/>
          <a:ext cx="0" cy="0"/>
          <a:chOff x="0" y="0"/>
          <a:chExt cx="0" cy="0"/>
        </a:xfrm>
      </p:grpSpPr>
      <p:sp>
        <p:nvSpPr>
          <p:cNvPr id="2" name="TextBox 2"/>
          <p:cNvSpPr txBox="1"/>
          <p:nvPr/>
        </p:nvSpPr>
        <p:spPr>
          <a:xfrm>
            <a:off x="1047150" y="2152650"/>
            <a:ext cx="9166771" cy="861822"/>
          </a:xfrm>
          <a:prstGeom prst="rect">
            <a:avLst/>
          </a:prstGeom>
        </p:spPr>
        <p:txBody>
          <a:bodyPr lIns="0" tIns="0" rIns="0" bIns="0" rtlCol="0" anchor="t">
            <a:spAutoFit/>
          </a:bodyPr>
          <a:lstStyle/>
          <a:p>
            <a:pPr algn="l">
              <a:lnSpc>
                <a:spcPts val="6864"/>
              </a:lnSpc>
            </a:pPr>
            <a:r>
              <a:rPr lang="en-US" sz="5500">
                <a:solidFill>
                  <a:srgbClr val="FFFFFF"/>
                </a:solidFill>
                <a:latin typeface="Interstate"/>
                <a:ea typeface="Interstate"/>
                <a:cs typeface="Interstate"/>
                <a:sym typeface="Interstate"/>
              </a:rPr>
              <a:t>The State of Play: Mid-2026</a:t>
            </a:r>
          </a:p>
        </p:txBody>
      </p:sp>
      <p:grpSp>
        <p:nvGrpSpPr>
          <p:cNvPr id="3" name="Group 3"/>
          <p:cNvGrpSpPr/>
          <p:nvPr/>
        </p:nvGrpSpPr>
        <p:grpSpPr>
          <a:xfrm>
            <a:off x="1047150" y="3659686"/>
            <a:ext cx="16193691" cy="3272905"/>
            <a:chOff x="0" y="0"/>
            <a:chExt cx="21591588" cy="4363873"/>
          </a:xfrm>
        </p:grpSpPr>
        <p:sp>
          <p:nvSpPr>
            <p:cNvPr id="4" name="Freeform 4"/>
            <p:cNvSpPr/>
            <p:nvPr/>
          </p:nvSpPr>
          <p:spPr>
            <a:xfrm>
              <a:off x="0" y="0"/>
              <a:ext cx="21591524" cy="4363794"/>
            </a:xfrm>
            <a:custGeom>
              <a:avLst/>
              <a:gdLst/>
              <a:ahLst/>
              <a:cxnLst/>
              <a:rect l="l" t="t" r="r" b="b"/>
              <a:pathLst>
                <a:path w="21591524" h="4363794">
                  <a:moveTo>
                    <a:pt x="0" y="62114"/>
                  </a:moveTo>
                  <a:cubicBezTo>
                    <a:pt x="0" y="27826"/>
                    <a:pt x="26797" y="0"/>
                    <a:pt x="59817" y="0"/>
                  </a:cubicBezTo>
                  <a:lnTo>
                    <a:pt x="21531706" y="0"/>
                  </a:lnTo>
                  <a:cubicBezTo>
                    <a:pt x="21564727" y="0"/>
                    <a:pt x="21591524" y="27826"/>
                    <a:pt x="21591524" y="62114"/>
                  </a:cubicBezTo>
                  <a:lnTo>
                    <a:pt x="21591524" y="4301680"/>
                  </a:lnTo>
                  <a:cubicBezTo>
                    <a:pt x="21591524" y="4335968"/>
                    <a:pt x="21564727" y="4363794"/>
                    <a:pt x="21531706" y="4363794"/>
                  </a:cubicBezTo>
                  <a:lnTo>
                    <a:pt x="59817" y="4363794"/>
                  </a:lnTo>
                  <a:cubicBezTo>
                    <a:pt x="26797" y="4363794"/>
                    <a:pt x="0" y="4335968"/>
                    <a:pt x="0" y="4301680"/>
                  </a:cubicBezTo>
                  <a:close/>
                </a:path>
              </a:pathLst>
            </a:custGeom>
            <a:solidFill>
              <a:srgbClr val="0A988B"/>
            </a:solidFill>
          </p:spPr>
          <p:txBody>
            <a:bodyPr/>
            <a:lstStyle/>
            <a:p>
              <a:endParaRPr lang="en-GB"/>
            </a:p>
          </p:txBody>
        </p:sp>
      </p:grpSp>
      <p:grpSp>
        <p:nvGrpSpPr>
          <p:cNvPr id="5" name="Group 5"/>
          <p:cNvGrpSpPr/>
          <p:nvPr/>
        </p:nvGrpSpPr>
        <p:grpSpPr>
          <a:xfrm>
            <a:off x="1047150" y="3659686"/>
            <a:ext cx="5397846" cy="3272905"/>
            <a:chOff x="0" y="0"/>
            <a:chExt cx="7197128" cy="4363873"/>
          </a:xfrm>
        </p:grpSpPr>
        <p:sp>
          <p:nvSpPr>
            <p:cNvPr id="6" name="Freeform 6"/>
            <p:cNvSpPr/>
            <p:nvPr/>
          </p:nvSpPr>
          <p:spPr>
            <a:xfrm>
              <a:off x="0" y="0"/>
              <a:ext cx="7197090" cy="4363924"/>
            </a:xfrm>
            <a:custGeom>
              <a:avLst/>
              <a:gdLst/>
              <a:ahLst/>
              <a:cxnLst/>
              <a:rect l="l" t="t" r="r" b="b"/>
              <a:pathLst>
                <a:path w="7197090" h="4363924">
                  <a:moveTo>
                    <a:pt x="0" y="0"/>
                  </a:moveTo>
                  <a:lnTo>
                    <a:pt x="7197090" y="0"/>
                  </a:lnTo>
                  <a:lnTo>
                    <a:pt x="7197090" y="4363924"/>
                  </a:lnTo>
                  <a:lnTo>
                    <a:pt x="0" y="4363924"/>
                  </a:lnTo>
                  <a:close/>
                </a:path>
              </a:pathLst>
            </a:custGeom>
            <a:solidFill>
              <a:srgbClr val="0A988B"/>
            </a:solidFill>
          </p:spPr>
          <p:txBody>
            <a:bodyPr/>
            <a:lstStyle/>
            <a:p>
              <a:endParaRPr lang="en-GB"/>
            </a:p>
          </p:txBody>
        </p:sp>
      </p:grpSp>
      <p:sp>
        <p:nvSpPr>
          <p:cNvPr id="7" name="TextBox 7"/>
          <p:cNvSpPr txBox="1"/>
          <p:nvPr/>
        </p:nvSpPr>
        <p:spPr>
          <a:xfrm>
            <a:off x="1346302" y="3939778"/>
            <a:ext cx="4391768" cy="421691"/>
          </a:xfrm>
          <a:prstGeom prst="rect">
            <a:avLst/>
          </a:prstGeom>
        </p:spPr>
        <p:txBody>
          <a:bodyPr lIns="0" tIns="0" rIns="0" bIns="0" rtlCol="0" anchor="t">
            <a:spAutoFit/>
          </a:bodyPr>
          <a:lstStyle/>
          <a:p>
            <a:pPr algn="l">
              <a:lnSpc>
                <a:spcPts val="3369"/>
              </a:lnSpc>
            </a:pPr>
            <a:r>
              <a:rPr lang="en-US" sz="2700">
                <a:solidFill>
                  <a:srgbClr val="011E41"/>
                </a:solidFill>
                <a:latin typeface="Interstate"/>
                <a:ea typeface="Interstate"/>
                <a:cs typeface="Interstate"/>
                <a:sym typeface="Interstate"/>
              </a:rPr>
              <a:t>⚡ Energy Specialists</a:t>
            </a:r>
          </a:p>
        </p:txBody>
      </p:sp>
      <p:sp>
        <p:nvSpPr>
          <p:cNvPr id="8" name="TextBox 8"/>
          <p:cNvSpPr txBox="1"/>
          <p:nvPr/>
        </p:nvSpPr>
        <p:spPr>
          <a:xfrm>
            <a:off x="1346302" y="4511573"/>
            <a:ext cx="4799562" cy="2256053"/>
          </a:xfrm>
          <a:prstGeom prst="rect">
            <a:avLst/>
          </a:prstGeom>
        </p:spPr>
        <p:txBody>
          <a:bodyPr lIns="0" tIns="0" rIns="0" bIns="0" rtlCol="0" anchor="t">
            <a:spAutoFit/>
          </a:bodyPr>
          <a:lstStyle/>
          <a:p>
            <a:pPr algn="l">
              <a:lnSpc>
                <a:spcPts val="3670"/>
              </a:lnSpc>
            </a:pPr>
            <a:r>
              <a:rPr lang="en-US" sz="2300" b="1">
                <a:solidFill>
                  <a:srgbClr val="011E41"/>
                </a:solidFill>
                <a:latin typeface="Interstate Bold"/>
                <a:ea typeface="Interstate Bold"/>
                <a:cs typeface="Interstate Bold"/>
                <a:sym typeface="Interstate Bold"/>
              </a:rPr>
              <a:t>Totally freaking out.</a:t>
            </a:r>
            <a:r>
              <a:rPr lang="en-US" sz="2300">
                <a:solidFill>
                  <a:srgbClr val="011E41"/>
                </a:solidFill>
                <a:latin typeface="Interstate"/>
                <a:ea typeface="Interstate"/>
                <a:cs typeface="Interstate"/>
                <a:sym typeface="Interstate"/>
              </a:rPr>
              <a:t> Strait of Hormuz risk. Running down of global reserves. Potential $150/barrel oil. Worst may still be to come.</a:t>
            </a:r>
          </a:p>
        </p:txBody>
      </p:sp>
      <p:grpSp>
        <p:nvGrpSpPr>
          <p:cNvPr id="9" name="Group 9"/>
          <p:cNvGrpSpPr/>
          <p:nvPr/>
        </p:nvGrpSpPr>
        <p:grpSpPr>
          <a:xfrm>
            <a:off x="6445006" y="3659686"/>
            <a:ext cx="5397846" cy="3272905"/>
            <a:chOff x="0" y="0"/>
            <a:chExt cx="7197128" cy="4363873"/>
          </a:xfrm>
        </p:grpSpPr>
        <p:sp>
          <p:nvSpPr>
            <p:cNvPr id="10" name="Freeform 10"/>
            <p:cNvSpPr/>
            <p:nvPr/>
          </p:nvSpPr>
          <p:spPr>
            <a:xfrm>
              <a:off x="0" y="0"/>
              <a:ext cx="7197090" cy="4363924"/>
            </a:xfrm>
            <a:custGeom>
              <a:avLst/>
              <a:gdLst/>
              <a:ahLst/>
              <a:cxnLst/>
              <a:rect l="l" t="t" r="r" b="b"/>
              <a:pathLst>
                <a:path w="7197090" h="4363924">
                  <a:moveTo>
                    <a:pt x="0" y="0"/>
                  </a:moveTo>
                  <a:lnTo>
                    <a:pt x="7197090" y="0"/>
                  </a:lnTo>
                  <a:lnTo>
                    <a:pt x="7197090" y="4363924"/>
                  </a:lnTo>
                  <a:lnTo>
                    <a:pt x="0" y="4363924"/>
                  </a:lnTo>
                  <a:close/>
                </a:path>
              </a:pathLst>
            </a:custGeom>
            <a:solidFill>
              <a:srgbClr val="62CBC9"/>
            </a:solidFill>
          </p:spPr>
          <p:txBody>
            <a:bodyPr/>
            <a:lstStyle/>
            <a:p>
              <a:endParaRPr lang="en-GB"/>
            </a:p>
          </p:txBody>
        </p:sp>
      </p:grpSp>
      <p:grpSp>
        <p:nvGrpSpPr>
          <p:cNvPr id="11" name="Group 11"/>
          <p:cNvGrpSpPr/>
          <p:nvPr/>
        </p:nvGrpSpPr>
        <p:grpSpPr>
          <a:xfrm>
            <a:off x="6445006" y="3659686"/>
            <a:ext cx="39563" cy="3272905"/>
            <a:chOff x="0" y="0"/>
            <a:chExt cx="50800" cy="4202506"/>
          </a:xfrm>
        </p:grpSpPr>
        <p:sp>
          <p:nvSpPr>
            <p:cNvPr id="12" name="Freeform 12"/>
            <p:cNvSpPr/>
            <p:nvPr/>
          </p:nvSpPr>
          <p:spPr>
            <a:xfrm>
              <a:off x="0" y="0"/>
              <a:ext cx="50800" cy="4202557"/>
            </a:xfrm>
            <a:custGeom>
              <a:avLst/>
              <a:gdLst/>
              <a:ahLst/>
              <a:cxnLst/>
              <a:rect l="l" t="t" r="r" b="b"/>
              <a:pathLst>
                <a:path w="50800" h="4202557">
                  <a:moveTo>
                    <a:pt x="0" y="25400"/>
                  </a:moveTo>
                  <a:cubicBezTo>
                    <a:pt x="0" y="11430"/>
                    <a:pt x="11430" y="0"/>
                    <a:pt x="25400" y="0"/>
                  </a:cubicBezTo>
                  <a:cubicBezTo>
                    <a:pt x="39370" y="0"/>
                    <a:pt x="50800" y="11430"/>
                    <a:pt x="50800" y="25400"/>
                  </a:cubicBezTo>
                  <a:lnTo>
                    <a:pt x="50800" y="4177157"/>
                  </a:lnTo>
                  <a:cubicBezTo>
                    <a:pt x="50800" y="4191127"/>
                    <a:pt x="39370" y="4202557"/>
                    <a:pt x="25400" y="4202557"/>
                  </a:cubicBezTo>
                  <a:cubicBezTo>
                    <a:pt x="11430" y="4202557"/>
                    <a:pt x="0" y="4191127"/>
                    <a:pt x="0" y="4177157"/>
                  </a:cubicBezTo>
                  <a:close/>
                </a:path>
              </a:pathLst>
            </a:custGeom>
            <a:solidFill>
              <a:srgbClr val="49606E"/>
            </a:solidFill>
          </p:spPr>
          <p:txBody>
            <a:bodyPr/>
            <a:lstStyle/>
            <a:p>
              <a:endParaRPr lang="en-GB"/>
            </a:p>
          </p:txBody>
        </p:sp>
      </p:grpSp>
      <p:sp>
        <p:nvSpPr>
          <p:cNvPr id="13" name="TextBox 13"/>
          <p:cNvSpPr txBox="1"/>
          <p:nvPr/>
        </p:nvSpPr>
        <p:spPr>
          <a:xfrm>
            <a:off x="6744148" y="3939778"/>
            <a:ext cx="3960762" cy="421691"/>
          </a:xfrm>
          <a:prstGeom prst="rect">
            <a:avLst/>
          </a:prstGeom>
        </p:spPr>
        <p:txBody>
          <a:bodyPr lIns="0" tIns="0" rIns="0" bIns="0" rtlCol="0" anchor="t">
            <a:spAutoFit/>
          </a:bodyPr>
          <a:lstStyle/>
          <a:p>
            <a:pPr algn="l">
              <a:lnSpc>
                <a:spcPts val="3369"/>
              </a:lnSpc>
            </a:pPr>
            <a:r>
              <a:rPr lang="en-US" sz="2700">
                <a:solidFill>
                  <a:srgbClr val="011E41"/>
                </a:solidFill>
                <a:latin typeface="Interstate"/>
                <a:ea typeface="Interstate"/>
                <a:cs typeface="Interstate"/>
                <a:sym typeface="Interstate"/>
              </a:rPr>
              <a:t>📉 Debt Specialists</a:t>
            </a:r>
          </a:p>
        </p:txBody>
      </p:sp>
      <p:sp>
        <p:nvSpPr>
          <p:cNvPr id="14" name="TextBox 14"/>
          <p:cNvSpPr txBox="1"/>
          <p:nvPr/>
        </p:nvSpPr>
        <p:spPr>
          <a:xfrm>
            <a:off x="6744148" y="4511573"/>
            <a:ext cx="4799562" cy="1798853"/>
          </a:xfrm>
          <a:prstGeom prst="rect">
            <a:avLst/>
          </a:prstGeom>
        </p:spPr>
        <p:txBody>
          <a:bodyPr lIns="0" tIns="0" rIns="0" bIns="0" rtlCol="0" anchor="t">
            <a:spAutoFit/>
          </a:bodyPr>
          <a:lstStyle/>
          <a:p>
            <a:pPr algn="l">
              <a:lnSpc>
                <a:spcPts val="3670"/>
              </a:lnSpc>
            </a:pPr>
            <a:r>
              <a:rPr lang="en-US" sz="2300" b="1">
                <a:solidFill>
                  <a:srgbClr val="011E41"/>
                </a:solidFill>
                <a:latin typeface="Interstate Bold"/>
                <a:ea typeface="Interstate Bold"/>
                <a:cs typeface="Interstate Bold"/>
                <a:sym typeface="Interstate Bold"/>
              </a:rPr>
              <a:t>Mildly freaking out.</a:t>
            </a:r>
            <a:r>
              <a:rPr lang="en-US" sz="2300">
                <a:solidFill>
                  <a:srgbClr val="011E41"/>
                </a:solidFill>
                <a:latin typeface="Interstate"/>
                <a:ea typeface="Interstate"/>
                <a:cs typeface="Interstate"/>
                <a:sym typeface="Interstate"/>
              </a:rPr>
              <a:t> Bonds weak. Borrowing costs elevated globally. Governments piling on new debt. Inflation risk very real.</a:t>
            </a:r>
          </a:p>
        </p:txBody>
      </p:sp>
      <p:grpSp>
        <p:nvGrpSpPr>
          <p:cNvPr id="15" name="Group 15"/>
          <p:cNvGrpSpPr/>
          <p:nvPr/>
        </p:nvGrpSpPr>
        <p:grpSpPr>
          <a:xfrm>
            <a:off x="11842852" y="3659686"/>
            <a:ext cx="39563" cy="3272905"/>
            <a:chOff x="0" y="0"/>
            <a:chExt cx="50800" cy="4202506"/>
          </a:xfrm>
        </p:grpSpPr>
        <p:sp>
          <p:nvSpPr>
            <p:cNvPr id="16" name="Freeform 16"/>
            <p:cNvSpPr/>
            <p:nvPr/>
          </p:nvSpPr>
          <p:spPr>
            <a:xfrm>
              <a:off x="0" y="0"/>
              <a:ext cx="50800" cy="4202557"/>
            </a:xfrm>
            <a:custGeom>
              <a:avLst/>
              <a:gdLst/>
              <a:ahLst/>
              <a:cxnLst/>
              <a:rect l="l" t="t" r="r" b="b"/>
              <a:pathLst>
                <a:path w="50800" h="4202557">
                  <a:moveTo>
                    <a:pt x="0" y="25400"/>
                  </a:moveTo>
                  <a:cubicBezTo>
                    <a:pt x="0" y="11430"/>
                    <a:pt x="11430" y="0"/>
                    <a:pt x="25400" y="0"/>
                  </a:cubicBezTo>
                  <a:cubicBezTo>
                    <a:pt x="39370" y="0"/>
                    <a:pt x="50800" y="11430"/>
                    <a:pt x="50800" y="25400"/>
                  </a:cubicBezTo>
                  <a:lnTo>
                    <a:pt x="50800" y="4177157"/>
                  </a:lnTo>
                  <a:cubicBezTo>
                    <a:pt x="50800" y="4191127"/>
                    <a:pt x="39370" y="4202557"/>
                    <a:pt x="25400" y="4202557"/>
                  </a:cubicBezTo>
                  <a:cubicBezTo>
                    <a:pt x="11430" y="4202557"/>
                    <a:pt x="0" y="4191127"/>
                    <a:pt x="0" y="4177157"/>
                  </a:cubicBezTo>
                  <a:close/>
                </a:path>
              </a:pathLst>
            </a:custGeom>
            <a:solidFill>
              <a:srgbClr val="49606E"/>
            </a:solidFill>
          </p:spPr>
          <p:txBody>
            <a:bodyPr/>
            <a:lstStyle/>
            <a:p>
              <a:endParaRPr lang="en-GB"/>
            </a:p>
          </p:txBody>
        </p:sp>
      </p:grpSp>
      <p:sp>
        <p:nvSpPr>
          <p:cNvPr id="17" name="TextBox 17"/>
          <p:cNvSpPr txBox="1"/>
          <p:nvPr/>
        </p:nvSpPr>
        <p:spPr>
          <a:xfrm>
            <a:off x="12141994" y="3939778"/>
            <a:ext cx="3641674" cy="421691"/>
          </a:xfrm>
          <a:prstGeom prst="rect">
            <a:avLst/>
          </a:prstGeom>
        </p:spPr>
        <p:txBody>
          <a:bodyPr lIns="0" tIns="0" rIns="0" bIns="0" rtlCol="0" anchor="t">
            <a:spAutoFit/>
          </a:bodyPr>
          <a:lstStyle/>
          <a:p>
            <a:pPr algn="l">
              <a:lnSpc>
                <a:spcPts val="3369"/>
              </a:lnSpc>
            </a:pPr>
            <a:r>
              <a:rPr lang="en-US" sz="2700">
                <a:solidFill>
                  <a:srgbClr val="011E41"/>
                </a:solidFill>
                <a:latin typeface="Interstate"/>
                <a:ea typeface="Interstate"/>
                <a:cs typeface="Interstate"/>
                <a:sym typeface="Interstate"/>
              </a:rPr>
              <a:t>📈 Stock Markets</a:t>
            </a:r>
          </a:p>
        </p:txBody>
      </p:sp>
      <p:sp>
        <p:nvSpPr>
          <p:cNvPr id="18" name="TextBox 18"/>
          <p:cNvSpPr txBox="1"/>
          <p:nvPr/>
        </p:nvSpPr>
        <p:spPr>
          <a:xfrm>
            <a:off x="12141994" y="4511573"/>
            <a:ext cx="4799562" cy="1798853"/>
          </a:xfrm>
          <a:prstGeom prst="rect">
            <a:avLst/>
          </a:prstGeom>
        </p:spPr>
        <p:txBody>
          <a:bodyPr lIns="0" tIns="0" rIns="0" bIns="0" rtlCol="0" anchor="t">
            <a:spAutoFit/>
          </a:bodyPr>
          <a:lstStyle/>
          <a:p>
            <a:pPr algn="l">
              <a:lnSpc>
                <a:spcPts val="3670"/>
              </a:lnSpc>
            </a:pPr>
            <a:r>
              <a:rPr lang="en-US" sz="2300" b="1">
                <a:solidFill>
                  <a:srgbClr val="011E41"/>
                </a:solidFill>
                <a:latin typeface="Interstate Bold"/>
                <a:ea typeface="Interstate Bold"/>
                <a:cs typeface="Interstate Bold"/>
                <a:sym typeface="Interstate Bold"/>
              </a:rPr>
              <a:t>Party time.</a:t>
            </a:r>
            <a:r>
              <a:rPr lang="en-US" sz="2300">
                <a:solidFill>
                  <a:srgbClr val="011E41"/>
                </a:solidFill>
                <a:latin typeface="Interstate"/>
                <a:ea typeface="Interstate"/>
                <a:cs typeface="Interstate"/>
                <a:sym typeface="Interstate"/>
              </a:rPr>
              <a:t> AI listings boom. Exuberance. Extraordinary spectacle. Quite amazing to witness — and quite unnerving.</a:t>
            </a:r>
          </a:p>
        </p:txBody>
      </p:sp>
      <p:sp>
        <p:nvSpPr>
          <p:cNvPr id="19" name="TextBox 19"/>
          <p:cNvSpPr txBox="1"/>
          <p:nvPr/>
        </p:nvSpPr>
        <p:spPr>
          <a:xfrm>
            <a:off x="1047150" y="7062340"/>
            <a:ext cx="16193691" cy="884453"/>
          </a:xfrm>
          <a:prstGeom prst="rect">
            <a:avLst/>
          </a:prstGeom>
        </p:spPr>
        <p:txBody>
          <a:bodyPr lIns="0" tIns="0" rIns="0" bIns="0" rtlCol="0" anchor="t">
            <a:spAutoFit/>
          </a:bodyPr>
          <a:lstStyle/>
          <a:p>
            <a:pPr algn="l">
              <a:lnSpc>
                <a:spcPts val="3670"/>
              </a:lnSpc>
            </a:pPr>
            <a:r>
              <a:rPr lang="en-US" sz="2300">
                <a:solidFill>
                  <a:srgbClr val="FFF1E5"/>
                </a:solidFill>
                <a:latin typeface="Interstate"/>
                <a:ea typeface="Interstate"/>
                <a:cs typeface="Interstate"/>
                <a:sym typeface="Interstate"/>
              </a:rPr>
              <a:t>Nobody knows how energy prices will pan out. Benchmark oil </a:t>
            </a:r>
            <a:r>
              <a:rPr lang="en-US" sz="2300" i="1">
                <a:solidFill>
                  <a:srgbClr val="FFF1E5"/>
                </a:solidFill>
                <a:latin typeface="Interstate Italics"/>
                <a:ea typeface="Interstate Italics"/>
                <a:cs typeface="Interstate Italics"/>
                <a:sym typeface="Interstate Italics"/>
              </a:rPr>
              <a:t>could</a:t>
            </a:r>
            <a:r>
              <a:rPr lang="en-US" sz="2300">
                <a:solidFill>
                  <a:srgbClr val="FFF1E5"/>
                </a:solidFill>
                <a:latin typeface="Interstate"/>
                <a:ea typeface="Interstate"/>
                <a:cs typeface="Interstate"/>
                <a:sym typeface="Interstate"/>
              </a:rPr>
              <a:t> shoot to $150 a barrel. The sheer disconnect between these three worlds is one of the most peculiar market environments ever seen.</a:t>
            </a:r>
          </a:p>
        </p:txBody>
      </p:sp>
      <p:sp>
        <p:nvSpPr>
          <p:cNvPr id="20" name="Freeform 20"/>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1" name="TextBox 21"/>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2" name="TextBox 22"/>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grpSp>
        <p:nvGrpSpPr>
          <p:cNvPr id="2" name="Group 2"/>
          <p:cNvGrpSpPr/>
          <p:nvPr/>
        </p:nvGrpSpPr>
        <p:grpSpPr>
          <a:xfrm>
            <a:off x="878834" y="793994"/>
            <a:ext cx="2281095" cy="477593"/>
            <a:chOff x="0" y="0"/>
            <a:chExt cx="3041460" cy="636791"/>
          </a:xfrm>
        </p:grpSpPr>
        <p:sp>
          <p:nvSpPr>
            <p:cNvPr id="3" name="Freeform 3"/>
            <p:cNvSpPr/>
            <p:nvPr/>
          </p:nvSpPr>
          <p:spPr>
            <a:xfrm>
              <a:off x="0" y="0"/>
              <a:ext cx="3041523" cy="636905"/>
            </a:xfrm>
            <a:custGeom>
              <a:avLst/>
              <a:gdLst/>
              <a:ahLst/>
              <a:cxnLst/>
              <a:rect l="l" t="t" r="r" b="b"/>
              <a:pathLst>
                <a:path w="3041523" h="636905">
                  <a:moveTo>
                    <a:pt x="0" y="41275"/>
                  </a:moveTo>
                  <a:cubicBezTo>
                    <a:pt x="0" y="18415"/>
                    <a:pt x="18415" y="0"/>
                    <a:pt x="41275" y="0"/>
                  </a:cubicBezTo>
                  <a:lnTo>
                    <a:pt x="3000248" y="0"/>
                  </a:lnTo>
                  <a:cubicBezTo>
                    <a:pt x="3022981" y="0"/>
                    <a:pt x="3041523" y="18415"/>
                    <a:pt x="3041523" y="41275"/>
                  </a:cubicBezTo>
                  <a:lnTo>
                    <a:pt x="3041523" y="595630"/>
                  </a:lnTo>
                  <a:cubicBezTo>
                    <a:pt x="3041523" y="618363"/>
                    <a:pt x="3023108" y="636905"/>
                    <a:pt x="3000248" y="636905"/>
                  </a:cubicBezTo>
                  <a:lnTo>
                    <a:pt x="41275" y="636905"/>
                  </a:lnTo>
                  <a:cubicBezTo>
                    <a:pt x="18415" y="636778"/>
                    <a:pt x="0" y="618363"/>
                    <a:pt x="0" y="595630"/>
                  </a:cubicBezTo>
                  <a:close/>
                </a:path>
              </a:pathLst>
            </a:custGeom>
            <a:blipFill>
              <a:blip r:embed="rId3">
                <a:alphaModFix amt="0"/>
              </a:blip>
              <a:stretch>
                <a:fillRect t="-43057" r="2" b="-43039"/>
              </a:stretch>
            </a:blipFill>
            <a:ln w="9526" cap="sq">
              <a:solidFill>
                <a:srgbClr val="62CBC9"/>
              </a:solidFill>
              <a:prstDash val="solid"/>
              <a:miter/>
            </a:ln>
          </p:spPr>
          <p:txBody>
            <a:bodyPr/>
            <a:lstStyle/>
            <a:p>
              <a:endParaRPr lang="en-GB"/>
            </a:p>
          </p:txBody>
        </p:sp>
      </p:grpSp>
      <p:grpSp>
        <p:nvGrpSpPr>
          <p:cNvPr id="4" name="Group 4"/>
          <p:cNvGrpSpPr/>
          <p:nvPr/>
        </p:nvGrpSpPr>
        <p:grpSpPr>
          <a:xfrm>
            <a:off x="883596" y="3156795"/>
            <a:ext cx="567928" cy="567928"/>
            <a:chOff x="0" y="0"/>
            <a:chExt cx="757238" cy="757238"/>
          </a:xfrm>
        </p:grpSpPr>
        <p:sp>
          <p:nvSpPr>
            <p:cNvPr id="5" name="Freeform 5"/>
            <p:cNvSpPr/>
            <p:nvPr/>
          </p:nvSpPr>
          <p:spPr>
            <a:xfrm>
              <a:off x="0" y="0"/>
              <a:ext cx="757301" cy="757301"/>
            </a:xfrm>
            <a:custGeom>
              <a:avLst/>
              <a:gdLst/>
              <a:ahLst/>
              <a:cxnLst/>
              <a:rect l="l" t="t" r="r" b="b"/>
              <a:pathLst>
                <a:path w="757301" h="757301">
                  <a:moveTo>
                    <a:pt x="0" y="50546"/>
                  </a:moveTo>
                  <a:cubicBezTo>
                    <a:pt x="0" y="22606"/>
                    <a:pt x="22606" y="0"/>
                    <a:pt x="50546" y="0"/>
                  </a:cubicBezTo>
                  <a:lnTo>
                    <a:pt x="706755" y="0"/>
                  </a:lnTo>
                  <a:cubicBezTo>
                    <a:pt x="734695" y="0"/>
                    <a:pt x="757301" y="22606"/>
                    <a:pt x="757301" y="50546"/>
                  </a:cubicBezTo>
                  <a:lnTo>
                    <a:pt x="757301" y="706755"/>
                  </a:lnTo>
                  <a:cubicBezTo>
                    <a:pt x="757301" y="734695"/>
                    <a:pt x="734695" y="757301"/>
                    <a:pt x="706755" y="757301"/>
                  </a:cubicBezTo>
                  <a:lnTo>
                    <a:pt x="50546" y="757301"/>
                  </a:lnTo>
                  <a:cubicBezTo>
                    <a:pt x="22606" y="757174"/>
                    <a:pt x="0" y="734568"/>
                    <a:pt x="0" y="706755"/>
                  </a:cubicBezTo>
                  <a:close/>
                </a:path>
              </a:pathLst>
            </a:custGeom>
            <a:solidFill>
              <a:srgbClr val="304755"/>
            </a:solidFill>
          </p:spPr>
          <p:txBody>
            <a:bodyPr/>
            <a:lstStyle/>
            <a:p>
              <a:endParaRPr lang="en-GB"/>
            </a:p>
          </p:txBody>
        </p:sp>
      </p:grpSp>
      <p:grpSp>
        <p:nvGrpSpPr>
          <p:cNvPr id="6" name="Group 6"/>
          <p:cNvGrpSpPr/>
          <p:nvPr/>
        </p:nvGrpSpPr>
        <p:grpSpPr>
          <a:xfrm>
            <a:off x="883596" y="5285184"/>
            <a:ext cx="567928" cy="567928"/>
            <a:chOff x="0" y="0"/>
            <a:chExt cx="757238" cy="757238"/>
          </a:xfrm>
        </p:grpSpPr>
        <p:sp>
          <p:nvSpPr>
            <p:cNvPr id="7" name="Freeform 7"/>
            <p:cNvSpPr/>
            <p:nvPr/>
          </p:nvSpPr>
          <p:spPr>
            <a:xfrm>
              <a:off x="0" y="0"/>
              <a:ext cx="757301" cy="757301"/>
            </a:xfrm>
            <a:custGeom>
              <a:avLst/>
              <a:gdLst/>
              <a:ahLst/>
              <a:cxnLst/>
              <a:rect l="l" t="t" r="r" b="b"/>
              <a:pathLst>
                <a:path w="757301" h="757301">
                  <a:moveTo>
                    <a:pt x="0" y="50546"/>
                  </a:moveTo>
                  <a:cubicBezTo>
                    <a:pt x="0" y="22606"/>
                    <a:pt x="22606" y="0"/>
                    <a:pt x="50546" y="0"/>
                  </a:cubicBezTo>
                  <a:lnTo>
                    <a:pt x="706755" y="0"/>
                  </a:lnTo>
                  <a:cubicBezTo>
                    <a:pt x="734695" y="0"/>
                    <a:pt x="757301" y="22606"/>
                    <a:pt x="757301" y="50546"/>
                  </a:cubicBezTo>
                  <a:lnTo>
                    <a:pt x="757301" y="706755"/>
                  </a:lnTo>
                  <a:cubicBezTo>
                    <a:pt x="757301" y="734695"/>
                    <a:pt x="734695" y="757301"/>
                    <a:pt x="706755" y="757301"/>
                  </a:cubicBezTo>
                  <a:lnTo>
                    <a:pt x="50546" y="757301"/>
                  </a:lnTo>
                  <a:cubicBezTo>
                    <a:pt x="22606" y="757174"/>
                    <a:pt x="0" y="734568"/>
                    <a:pt x="0" y="706755"/>
                  </a:cubicBezTo>
                  <a:close/>
                </a:path>
              </a:pathLst>
            </a:custGeom>
            <a:solidFill>
              <a:srgbClr val="304755"/>
            </a:solidFill>
          </p:spPr>
          <p:txBody>
            <a:bodyPr/>
            <a:lstStyle/>
            <a:p>
              <a:endParaRPr lang="en-GB"/>
            </a:p>
          </p:txBody>
        </p:sp>
      </p:grpSp>
      <p:grpSp>
        <p:nvGrpSpPr>
          <p:cNvPr id="8" name="Group 8"/>
          <p:cNvGrpSpPr/>
          <p:nvPr/>
        </p:nvGrpSpPr>
        <p:grpSpPr>
          <a:xfrm>
            <a:off x="883596" y="7413574"/>
            <a:ext cx="567928" cy="567928"/>
            <a:chOff x="0" y="0"/>
            <a:chExt cx="757238" cy="757238"/>
          </a:xfrm>
        </p:grpSpPr>
        <p:sp>
          <p:nvSpPr>
            <p:cNvPr id="9" name="Freeform 9"/>
            <p:cNvSpPr/>
            <p:nvPr/>
          </p:nvSpPr>
          <p:spPr>
            <a:xfrm>
              <a:off x="0" y="0"/>
              <a:ext cx="757301" cy="757301"/>
            </a:xfrm>
            <a:custGeom>
              <a:avLst/>
              <a:gdLst/>
              <a:ahLst/>
              <a:cxnLst/>
              <a:rect l="l" t="t" r="r" b="b"/>
              <a:pathLst>
                <a:path w="757301" h="757301">
                  <a:moveTo>
                    <a:pt x="0" y="50546"/>
                  </a:moveTo>
                  <a:cubicBezTo>
                    <a:pt x="0" y="22606"/>
                    <a:pt x="22606" y="0"/>
                    <a:pt x="50546" y="0"/>
                  </a:cubicBezTo>
                  <a:lnTo>
                    <a:pt x="706755" y="0"/>
                  </a:lnTo>
                  <a:cubicBezTo>
                    <a:pt x="734695" y="0"/>
                    <a:pt x="757301" y="22606"/>
                    <a:pt x="757301" y="50546"/>
                  </a:cubicBezTo>
                  <a:lnTo>
                    <a:pt x="757301" y="706755"/>
                  </a:lnTo>
                  <a:cubicBezTo>
                    <a:pt x="757301" y="734695"/>
                    <a:pt x="734695" y="757301"/>
                    <a:pt x="706755" y="757301"/>
                  </a:cubicBezTo>
                  <a:lnTo>
                    <a:pt x="50546" y="757301"/>
                  </a:lnTo>
                  <a:cubicBezTo>
                    <a:pt x="22606" y="757174"/>
                    <a:pt x="0" y="734568"/>
                    <a:pt x="0" y="706755"/>
                  </a:cubicBezTo>
                  <a:close/>
                </a:path>
              </a:pathLst>
            </a:custGeom>
            <a:solidFill>
              <a:srgbClr val="304755"/>
            </a:solidFill>
          </p:spPr>
          <p:txBody>
            <a:bodyPr/>
            <a:lstStyle/>
            <a:p>
              <a:endParaRPr lang="en-GB"/>
            </a:p>
          </p:txBody>
        </p:sp>
      </p:grpSp>
      <p:sp>
        <p:nvSpPr>
          <p:cNvPr id="10" name="Freeform 10"/>
          <p:cNvSpPr/>
          <p:nvPr/>
        </p:nvSpPr>
        <p:spPr>
          <a:xfrm>
            <a:off x="10860576" y="27709"/>
            <a:ext cx="7427424" cy="10259291"/>
          </a:xfrm>
          <a:custGeom>
            <a:avLst/>
            <a:gdLst/>
            <a:ahLst/>
            <a:cxnLst/>
            <a:rect l="l" t="t" r="r" b="b"/>
            <a:pathLst>
              <a:path w="7427424" h="10259291">
                <a:moveTo>
                  <a:pt x="0" y="0"/>
                </a:moveTo>
                <a:lnTo>
                  <a:pt x="7427424" y="0"/>
                </a:lnTo>
                <a:lnTo>
                  <a:pt x="7427424" y="10259291"/>
                </a:lnTo>
                <a:lnTo>
                  <a:pt x="0" y="10259291"/>
                </a:lnTo>
                <a:lnTo>
                  <a:pt x="0" y="0"/>
                </a:lnTo>
                <a:close/>
              </a:path>
            </a:pathLst>
          </a:custGeom>
          <a:blipFill>
            <a:blip r:embed="rId4">
              <a:alphaModFix amt="80000"/>
            </a:blip>
            <a:stretch>
              <a:fillRect l="-61699" r="-47733" b="-1019"/>
            </a:stretch>
          </a:blipFill>
        </p:spPr>
        <p:txBody>
          <a:bodyPr/>
          <a:lstStyle/>
          <a:p>
            <a:endParaRPr lang="en-GB"/>
          </a:p>
        </p:txBody>
      </p:sp>
      <p:sp>
        <p:nvSpPr>
          <p:cNvPr id="11" name="Freeform 11"/>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2"/>
          <p:cNvSpPr txBox="1"/>
          <p:nvPr/>
        </p:nvSpPr>
        <p:spPr>
          <a:xfrm>
            <a:off x="1044473" y="836266"/>
            <a:ext cx="2864196" cy="271272"/>
          </a:xfrm>
          <a:prstGeom prst="rect">
            <a:avLst/>
          </a:prstGeom>
        </p:spPr>
        <p:txBody>
          <a:bodyPr lIns="0" tIns="0" rIns="0" bIns="0" rtlCol="0" anchor="t">
            <a:spAutoFit/>
          </a:bodyPr>
          <a:lstStyle/>
          <a:p>
            <a:pPr algn="l">
              <a:lnSpc>
                <a:spcPts val="2214"/>
              </a:lnSpc>
            </a:pPr>
            <a:r>
              <a:rPr lang="en-US" sz="1500">
                <a:solidFill>
                  <a:srgbClr val="0A988B"/>
                </a:solidFill>
                <a:latin typeface="Interstate"/>
                <a:ea typeface="Interstate"/>
                <a:cs typeface="Interstate"/>
                <a:sym typeface="Interstate"/>
              </a:rPr>
              <a:t>MARKETS &amp; REAL LIFE</a:t>
            </a:r>
          </a:p>
        </p:txBody>
      </p:sp>
      <p:sp>
        <p:nvSpPr>
          <p:cNvPr id="13" name="TextBox 13"/>
          <p:cNvSpPr txBox="1"/>
          <p:nvPr/>
        </p:nvSpPr>
        <p:spPr>
          <a:xfrm>
            <a:off x="883596" y="1332900"/>
            <a:ext cx="9662817" cy="714908"/>
          </a:xfrm>
          <a:prstGeom prst="rect">
            <a:avLst/>
          </a:prstGeom>
        </p:spPr>
        <p:txBody>
          <a:bodyPr lIns="0" tIns="0" rIns="0" bIns="0" rtlCol="0" anchor="t">
            <a:spAutoFit/>
          </a:bodyPr>
          <a:lstStyle/>
          <a:p>
            <a:pPr algn="l">
              <a:lnSpc>
                <a:spcPts val="5740"/>
              </a:lnSpc>
            </a:pPr>
            <a:r>
              <a:rPr lang="en-US" sz="4600">
                <a:solidFill>
                  <a:srgbClr val="FFFFFF"/>
                </a:solidFill>
                <a:latin typeface="Interstate"/>
                <a:ea typeface="Interstate"/>
                <a:cs typeface="Interstate"/>
                <a:sym typeface="Interstate"/>
              </a:rPr>
              <a:t>Markets Don't Exist in a Vacuum</a:t>
            </a:r>
          </a:p>
        </p:txBody>
      </p:sp>
      <p:sp>
        <p:nvSpPr>
          <p:cNvPr id="14" name="TextBox 14"/>
          <p:cNvSpPr txBox="1"/>
          <p:nvPr/>
        </p:nvSpPr>
        <p:spPr>
          <a:xfrm>
            <a:off x="1664494" y="3234033"/>
            <a:ext cx="5278934" cy="357454"/>
          </a:xfrm>
          <a:prstGeom prst="rect">
            <a:avLst/>
          </a:prstGeom>
        </p:spPr>
        <p:txBody>
          <a:bodyPr lIns="0" tIns="0" rIns="0" bIns="0" rtlCol="0" anchor="t">
            <a:spAutoFit/>
          </a:bodyPr>
          <a:lstStyle/>
          <a:p>
            <a:pPr algn="l">
              <a:lnSpc>
                <a:spcPts val="2870"/>
              </a:lnSpc>
            </a:pPr>
            <a:r>
              <a:rPr lang="en-US" sz="2300">
                <a:solidFill>
                  <a:srgbClr val="FFF1E5"/>
                </a:solidFill>
                <a:latin typeface="Interstate"/>
                <a:ea typeface="Interstate"/>
                <a:cs typeface="Interstate"/>
                <a:sym typeface="Interstate"/>
              </a:rPr>
              <a:t>Trump's U-Turn on Tariffs (April 2025)</a:t>
            </a:r>
          </a:p>
        </p:txBody>
      </p:sp>
      <p:sp>
        <p:nvSpPr>
          <p:cNvPr id="15" name="TextBox 15"/>
          <p:cNvSpPr txBox="1"/>
          <p:nvPr/>
        </p:nvSpPr>
        <p:spPr>
          <a:xfrm>
            <a:off x="1664494" y="3685432"/>
            <a:ext cx="8881910" cy="1047826"/>
          </a:xfrm>
          <a:prstGeom prst="rect">
            <a:avLst/>
          </a:prstGeom>
        </p:spPr>
        <p:txBody>
          <a:bodyPr lIns="0" tIns="0" rIns="0" bIns="0" rtlCol="0" anchor="t">
            <a:spAutoFit/>
          </a:bodyPr>
          <a:lstStyle/>
          <a:p>
            <a:pPr algn="l">
              <a:lnSpc>
                <a:spcPts val="2804"/>
              </a:lnSpc>
            </a:pPr>
            <a:r>
              <a:rPr lang="en-US" sz="1900" dirty="0">
                <a:solidFill>
                  <a:srgbClr val="FFF1E5"/>
                </a:solidFill>
                <a:latin typeface="Interstate"/>
                <a:ea typeface="Interstate"/>
                <a:cs typeface="Interstate"/>
                <a:sym typeface="Interstate"/>
              </a:rPr>
              <a:t>It was a wobble in US government bond markets — investors refusing to buy US Treasuries — that forced Trump to abandon his "ludicrous" trade tariffs. He called the market "yippy." What actually happened was a financial veto.</a:t>
            </a:r>
          </a:p>
        </p:txBody>
      </p:sp>
      <p:sp>
        <p:nvSpPr>
          <p:cNvPr id="16" name="TextBox 16"/>
          <p:cNvSpPr txBox="1"/>
          <p:nvPr/>
        </p:nvSpPr>
        <p:spPr>
          <a:xfrm>
            <a:off x="1664494" y="5362423"/>
            <a:ext cx="4085034" cy="357454"/>
          </a:xfrm>
          <a:prstGeom prst="rect">
            <a:avLst/>
          </a:prstGeom>
        </p:spPr>
        <p:txBody>
          <a:bodyPr lIns="0" tIns="0" rIns="0" bIns="0" rtlCol="0" anchor="t">
            <a:spAutoFit/>
          </a:bodyPr>
          <a:lstStyle/>
          <a:p>
            <a:pPr algn="l">
              <a:lnSpc>
                <a:spcPts val="2870"/>
              </a:lnSpc>
            </a:pPr>
            <a:r>
              <a:rPr lang="en-US" sz="2300">
                <a:solidFill>
                  <a:srgbClr val="FFF1E5"/>
                </a:solidFill>
                <a:latin typeface="Interstate"/>
                <a:ea typeface="Interstate"/>
                <a:cs typeface="Interstate"/>
                <a:sym typeface="Interstate"/>
              </a:rPr>
              <a:t>Inflation Punishes Incumbents</a:t>
            </a:r>
          </a:p>
        </p:txBody>
      </p:sp>
      <p:sp>
        <p:nvSpPr>
          <p:cNvPr id="17" name="TextBox 17"/>
          <p:cNvSpPr txBox="1"/>
          <p:nvPr/>
        </p:nvSpPr>
        <p:spPr>
          <a:xfrm>
            <a:off x="1664494" y="5813822"/>
            <a:ext cx="8881910" cy="1047826"/>
          </a:xfrm>
          <a:prstGeom prst="rect">
            <a:avLst/>
          </a:prstGeom>
        </p:spPr>
        <p:txBody>
          <a:bodyPr lIns="0" tIns="0" rIns="0" bIns="0" rtlCol="0" anchor="t">
            <a:spAutoFit/>
          </a:bodyPr>
          <a:lstStyle/>
          <a:p>
            <a:pPr algn="l">
              <a:lnSpc>
                <a:spcPts val="2804"/>
              </a:lnSpc>
            </a:pPr>
            <a:r>
              <a:rPr lang="en-US" sz="1900" dirty="0">
                <a:solidFill>
                  <a:srgbClr val="FFF1E5"/>
                </a:solidFill>
                <a:latin typeface="Interstate"/>
                <a:ea typeface="Interstate"/>
                <a:cs typeface="Interstate"/>
                <a:sym typeface="Interstate"/>
              </a:rPr>
              <a:t>In every major election in recent years, investors have punished incumbent parties whenever inflation takes hold. November's US mid-terms will test whether the US public will swallow the rise in energy and food prices.</a:t>
            </a:r>
          </a:p>
        </p:txBody>
      </p:sp>
      <p:sp>
        <p:nvSpPr>
          <p:cNvPr id="18" name="TextBox 18"/>
          <p:cNvSpPr txBox="1"/>
          <p:nvPr/>
        </p:nvSpPr>
        <p:spPr>
          <a:xfrm>
            <a:off x="1664494" y="7490812"/>
            <a:ext cx="2570857" cy="357454"/>
          </a:xfrm>
          <a:prstGeom prst="rect">
            <a:avLst/>
          </a:prstGeom>
        </p:spPr>
        <p:txBody>
          <a:bodyPr lIns="0" tIns="0" rIns="0" bIns="0" rtlCol="0" anchor="t">
            <a:spAutoFit/>
          </a:bodyPr>
          <a:lstStyle/>
          <a:p>
            <a:pPr algn="l">
              <a:lnSpc>
                <a:spcPts val="2870"/>
              </a:lnSpc>
            </a:pPr>
            <a:r>
              <a:rPr lang="en-US" sz="2300">
                <a:solidFill>
                  <a:srgbClr val="FFF1E5"/>
                </a:solidFill>
                <a:latin typeface="Interstate"/>
                <a:ea typeface="Interstate"/>
                <a:cs typeface="Interstate"/>
                <a:sym typeface="Interstate"/>
              </a:rPr>
              <a:t>The UK Gilt Market</a:t>
            </a:r>
          </a:p>
        </p:txBody>
      </p:sp>
      <p:sp>
        <p:nvSpPr>
          <p:cNvPr id="19" name="TextBox 19"/>
          <p:cNvSpPr txBox="1"/>
          <p:nvPr/>
        </p:nvSpPr>
        <p:spPr>
          <a:xfrm>
            <a:off x="1664494" y="7942212"/>
            <a:ext cx="8881910" cy="1400251"/>
          </a:xfrm>
          <a:prstGeom prst="rect">
            <a:avLst/>
          </a:prstGeom>
        </p:spPr>
        <p:txBody>
          <a:bodyPr lIns="0" tIns="0" rIns="0" bIns="0" rtlCol="0" anchor="t">
            <a:spAutoFit/>
          </a:bodyPr>
          <a:lstStyle/>
          <a:p>
            <a:pPr algn="l">
              <a:lnSpc>
                <a:spcPts val="2804"/>
              </a:lnSpc>
            </a:pPr>
            <a:r>
              <a:rPr lang="en-US" sz="1900">
                <a:solidFill>
                  <a:srgbClr val="FFF1E5"/>
                </a:solidFill>
                <a:latin typeface="Interstate"/>
                <a:ea typeface="Interstate"/>
                <a:cs typeface="Interstate"/>
                <a:sym typeface="Interstate"/>
              </a:rPr>
              <a:t>A small but heavily indebted market, regularly battered by global forces. The UK simply cannot afford to let borrowing costs push much higher. Politicians of all stripes struggle to understand this — and the resulting distrust of bond markets is poorly-informed and factually wrong.</a:t>
            </a:r>
          </a:p>
        </p:txBody>
      </p:sp>
      <p:sp>
        <p:nvSpPr>
          <p:cNvPr id="20" name="TextBox 20"/>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1" name="TextBox 21"/>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TextBox 2"/>
          <p:cNvSpPr txBox="1"/>
          <p:nvPr/>
        </p:nvSpPr>
        <p:spPr>
          <a:xfrm>
            <a:off x="1047150" y="1000573"/>
            <a:ext cx="13334477" cy="1728597"/>
          </a:xfrm>
          <a:prstGeom prst="rect">
            <a:avLst/>
          </a:prstGeom>
        </p:spPr>
        <p:txBody>
          <a:bodyPr lIns="0" tIns="0" rIns="0" bIns="0" rtlCol="0" anchor="t">
            <a:spAutoFit/>
          </a:bodyPr>
          <a:lstStyle/>
          <a:p>
            <a:pPr algn="l">
              <a:lnSpc>
                <a:spcPts val="6864"/>
              </a:lnSpc>
            </a:pPr>
            <a:r>
              <a:rPr lang="en-US" sz="5500">
                <a:solidFill>
                  <a:srgbClr val="FFFFFF"/>
                </a:solidFill>
                <a:latin typeface="Interstate"/>
                <a:ea typeface="Interstate"/>
                <a:cs typeface="Interstate"/>
                <a:sym typeface="Interstate"/>
              </a:rPr>
              <a:t>Bond Markets: The Controlling Mechanism</a:t>
            </a:r>
          </a:p>
        </p:txBody>
      </p:sp>
      <p:grpSp>
        <p:nvGrpSpPr>
          <p:cNvPr id="3" name="Group 3"/>
          <p:cNvGrpSpPr/>
          <p:nvPr/>
        </p:nvGrpSpPr>
        <p:grpSpPr>
          <a:xfrm>
            <a:off x="831799" y="3237900"/>
            <a:ext cx="8162630" cy="6019800"/>
            <a:chOff x="0" y="0"/>
            <a:chExt cx="10883506" cy="8026400"/>
          </a:xfrm>
        </p:grpSpPr>
        <p:sp>
          <p:nvSpPr>
            <p:cNvPr id="4" name="Freeform 4"/>
            <p:cNvSpPr/>
            <p:nvPr/>
          </p:nvSpPr>
          <p:spPr>
            <a:xfrm>
              <a:off x="0" y="0"/>
              <a:ext cx="10883392" cy="8026400"/>
            </a:xfrm>
            <a:custGeom>
              <a:avLst/>
              <a:gdLst/>
              <a:ahLst/>
              <a:cxnLst/>
              <a:rect l="l" t="t" r="r" b="b"/>
              <a:pathLst>
                <a:path w="10883392" h="8026400">
                  <a:moveTo>
                    <a:pt x="0" y="59817"/>
                  </a:moveTo>
                  <a:cubicBezTo>
                    <a:pt x="0" y="26797"/>
                    <a:pt x="26797" y="0"/>
                    <a:pt x="59817" y="0"/>
                  </a:cubicBezTo>
                  <a:lnTo>
                    <a:pt x="10823575" y="0"/>
                  </a:lnTo>
                  <a:cubicBezTo>
                    <a:pt x="10856595" y="0"/>
                    <a:pt x="10883392" y="26797"/>
                    <a:pt x="10883392" y="59817"/>
                  </a:cubicBezTo>
                  <a:lnTo>
                    <a:pt x="10883392" y="7966583"/>
                  </a:lnTo>
                  <a:cubicBezTo>
                    <a:pt x="10883392" y="7999602"/>
                    <a:pt x="10856595" y="8026400"/>
                    <a:pt x="10823575" y="8026400"/>
                  </a:cubicBezTo>
                  <a:lnTo>
                    <a:pt x="59817" y="8026400"/>
                  </a:lnTo>
                  <a:cubicBezTo>
                    <a:pt x="26797" y="8026400"/>
                    <a:pt x="0" y="7999603"/>
                    <a:pt x="0" y="7966583"/>
                  </a:cubicBezTo>
                  <a:close/>
                </a:path>
              </a:pathLst>
            </a:custGeom>
            <a:solidFill>
              <a:srgbClr val="1C3645"/>
            </a:solidFill>
          </p:spPr>
          <p:txBody>
            <a:bodyPr/>
            <a:lstStyle/>
            <a:p>
              <a:endParaRPr lang="en-GB"/>
            </a:p>
          </p:txBody>
        </p:sp>
      </p:grpSp>
      <p:sp>
        <p:nvSpPr>
          <p:cNvPr id="5" name="TextBox 5"/>
          <p:cNvSpPr txBox="1"/>
          <p:nvPr/>
        </p:nvSpPr>
        <p:spPr>
          <a:xfrm>
            <a:off x="1130941" y="3518002"/>
            <a:ext cx="4331643" cy="421691"/>
          </a:xfrm>
          <a:prstGeom prst="rect">
            <a:avLst/>
          </a:prstGeom>
        </p:spPr>
        <p:txBody>
          <a:bodyPr lIns="0" tIns="0" rIns="0" bIns="0" rtlCol="0" anchor="t">
            <a:spAutoFit/>
          </a:bodyPr>
          <a:lstStyle/>
          <a:p>
            <a:pPr algn="l">
              <a:lnSpc>
                <a:spcPts val="3369"/>
              </a:lnSpc>
            </a:pPr>
            <a:r>
              <a:rPr lang="en-US" sz="2700">
                <a:solidFill>
                  <a:srgbClr val="FFFFFF"/>
                </a:solidFill>
                <a:latin typeface="Interstate"/>
                <a:ea typeface="Interstate"/>
                <a:cs typeface="Interstate"/>
                <a:sym typeface="Interstate"/>
              </a:rPr>
              <a:t>Who Actually Owns Bonds?</a:t>
            </a:r>
          </a:p>
        </p:txBody>
      </p:sp>
      <p:sp>
        <p:nvSpPr>
          <p:cNvPr id="6" name="TextBox 6"/>
          <p:cNvSpPr txBox="1"/>
          <p:nvPr/>
        </p:nvSpPr>
        <p:spPr>
          <a:xfrm>
            <a:off x="1130941" y="4190409"/>
            <a:ext cx="8478736" cy="427253"/>
          </a:xfrm>
          <a:prstGeom prst="rect">
            <a:avLst/>
          </a:prstGeom>
        </p:spPr>
        <p:txBody>
          <a:bodyPr lIns="0" tIns="0" rIns="0" bIns="0" rtlCol="0" anchor="t">
            <a:spAutoFit/>
          </a:bodyPr>
          <a:lstStyle/>
          <a:p>
            <a:pPr algn="l">
              <a:lnSpc>
                <a:spcPts val="3670"/>
              </a:lnSpc>
            </a:pPr>
            <a:r>
              <a:rPr lang="en-US" sz="2300" dirty="0">
                <a:solidFill>
                  <a:srgbClr val="FFF1E5"/>
                </a:solidFill>
                <a:latin typeface="Interstate"/>
                <a:ea typeface="Interstate"/>
                <a:cs typeface="Interstate"/>
                <a:sym typeface="Interstate"/>
              </a:rPr>
              <a:t>Not "dreadful grubby speculators." Bond investors are:</a:t>
            </a:r>
          </a:p>
        </p:txBody>
      </p:sp>
      <p:sp>
        <p:nvSpPr>
          <p:cNvPr id="7" name="TextBox 7"/>
          <p:cNvSpPr txBox="1"/>
          <p:nvPr/>
        </p:nvSpPr>
        <p:spPr>
          <a:xfrm>
            <a:off x="1130941" y="4938417"/>
            <a:ext cx="7564336" cy="1341653"/>
          </a:xfrm>
          <a:prstGeom prst="rect">
            <a:avLst/>
          </a:prstGeom>
        </p:spPr>
        <p:txBody>
          <a:bodyPr lIns="0" tIns="0" rIns="0" bIns="0" rtlCol="0" anchor="t">
            <a:spAutoFit/>
          </a:bodyPr>
          <a:lstStyle/>
          <a:p>
            <a:pPr marL="554990" lvl="1" indent="-277495" algn="l">
              <a:lnSpc>
                <a:spcPts val="3670"/>
              </a:lnSpc>
              <a:buFont typeface="Arial"/>
              <a:buChar char="•"/>
            </a:pPr>
            <a:r>
              <a:rPr lang="en-US" sz="2300">
                <a:solidFill>
                  <a:srgbClr val="FFF1E5"/>
                </a:solidFill>
                <a:latin typeface="Interstate"/>
                <a:ea typeface="Interstate"/>
                <a:cs typeface="Interstate"/>
                <a:sym typeface="Interstate"/>
              </a:rPr>
              <a:t>Holders of your pension and mine</a:t>
            </a:r>
          </a:p>
          <a:p>
            <a:pPr marL="554990" lvl="1" indent="-277495" algn="l">
              <a:lnSpc>
                <a:spcPts val="3670"/>
              </a:lnSpc>
              <a:buFont typeface="Arial"/>
              <a:buChar char="•"/>
            </a:pPr>
            <a:r>
              <a:rPr lang="en-US" sz="2300">
                <a:solidFill>
                  <a:srgbClr val="FFF1E5"/>
                </a:solidFill>
                <a:latin typeface="Interstate"/>
                <a:ea typeface="Interstate"/>
                <a:cs typeface="Interstate"/>
                <a:sym typeface="Interstate"/>
              </a:rPr>
              <a:t>Insurance companies</a:t>
            </a:r>
          </a:p>
          <a:p>
            <a:pPr marL="554990" lvl="1" indent="-277495" algn="l">
              <a:lnSpc>
                <a:spcPts val="3670"/>
              </a:lnSpc>
              <a:buFont typeface="Arial"/>
              <a:buChar char="•"/>
            </a:pPr>
            <a:r>
              <a:rPr lang="en-US" sz="2300">
                <a:solidFill>
                  <a:srgbClr val="FFF1E5"/>
                </a:solidFill>
                <a:latin typeface="Interstate"/>
                <a:ea typeface="Interstate"/>
                <a:cs typeface="Interstate"/>
                <a:sym typeface="Interstate"/>
              </a:rPr>
              <a:t>Institutional funds</a:t>
            </a:r>
          </a:p>
        </p:txBody>
      </p:sp>
      <p:sp>
        <p:nvSpPr>
          <p:cNvPr id="8" name="TextBox 8"/>
          <p:cNvSpPr txBox="1"/>
          <p:nvPr/>
        </p:nvSpPr>
        <p:spPr>
          <a:xfrm>
            <a:off x="1130941" y="6853237"/>
            <a:ext cx="7564336" cy="1341653"/>
          </a:xfrm>
          <a:prstGeom prst="rect">
            <a:avLst/>
          </a:prstGeom>
        </p:spPr>
        <p:txBody>
          <a:bodyPr lIns="0" tIns="0" rIns="0" bIns="0" rtlCol="0" anchor="t">
            <a:spAutoFit/>
          </a:bodyPr>
          <a:lstStyle/>
          <a:p>
            <a:pPr algn="l">
              <a:lnSpc>
                <a:spcPts val="3670"/>
              </a:lnSpc>
            </a:pPr>
            <a:r>
              <a:rPr lang="en-US" sz="2300" dirty="0">
                <a:solidFill>
                  <a:srgbClr val="FFF1E5"/>
                </a:solidFill>
                <a:latin typeface="Interstate"/>
                <a:ea typeface="Interstate"/>
                <a:cs typeface="Interstate"/>
                <a:sym typeface="Interstate"/>
              </a:rPr>
              <a:t>We have let a very unhealthy distrust of bond markets take hold. It's poisoning public discourse. And often it's </a:t>
            </a:r>
            <a:r>
              <a:rPr lang="en-US" sz="2300" b="1" dirty="0">
                <a:solidFill>
                  <a:srgbClr val="FFF1E5"/>
                </a:solidFill>
                <a:latin typeface="Interstate Bold"/>
                <a:ea typeface="Interstate Bold"/>
                <a:cs typeface="Interstate Bold"/>
                <a:sym typeface="Interstate Bold"/>
              </a:rPr>
              <a:t>flat-out factually wrong.</a:t>
            </a:r>
          </a:p>
        </p:txBody>
      </p:sp>
      <p:sp>
        <p:nvSpPr>
          <p:cNvPr id="9" name="TextBox 9"/>
          <p:cNvSpPr txBox="1"/>
          <p:nvPr/>
        </p:nvSpPr>
        <p:spPr>
          <a:xfrm>
            <a:off x="9518456" y="3518002"/>
            <a:ext cx="3194596" cy="421691"/>
          </a:xfrm>
          <a:prstGeom prst="rect">
            <a:avLst/>
          </a:prstGeom>
        </p:spPr>
        <p:txBody>
          <a:bodyPr lIns="0" tIns="0" rIns="0" bIns="0" rtlCol="0" anchor="t">
            <a:spAutoFit/>
          </a:bodyPr>
          <a:lstStyle/>
          <a:p>
            <a:pPr algn="l">
              <a:lnSpc>
                <a:spcPts val="3369"/>
              </a:lnSpc>
            </a:pPr>
            <a:r>
              <a:rPr lang="en-US" sz="2700">
                <a:solidFill>
                  <a:srgbClr val="FFFFFF"/>
                </a:solidFill>
                <a:latin typeface="Interstate"/>
                <a:ea typeface="Interstate"/>
                <a:cs typeface="Interstate"/>
                <a:sym typeface="Interstate"/>
              </a:rPr>
              <a:t>The Political Reality</a:t>
            </a:r>
          </a:p>
        </p:txBody>
      </p:sp>
      <p:sp>
        <p:nvSpPr>
          <p:cNvPr id="10" name="TextBox 10"/>
          <p:cNvSpPr txBox="1"/>
          <p:nvPr/>
        </p:nvSpPr>
        <p:spPr>
          <a:xfrm>
            <a:off x="9518456" y="4190409"/>
            <a:ext cx="7731919" cy="2256053"/>
          </a:xfrm>
          <a:prstGeom prst="rect">
            <a:avLst/>
          </a:prstGeom>
        </p:spPr>
        <p:txBody>
          <a:bodyPr lIns="0" tIns="0" rIns="0" bIns="0" rtlCol="0" anchor="t">
            <a:spAutoFit/>
          </a:bodyPr>
          <a:lstStyle/>
          <a:p>
            <a:pPr algn="l">
              <a:lnSpc>
                <a:spcPts val="3670"/>
              </a:lnSpc>
            </a:pPr>
            <a:r>
              <a:rPr lang="en-US" sz="2300">
                <a:solidFill>
                  <a:srgbClr val="FFF1E5"/>
                </a:solidFill>
                <a:latin typeface="Interstate"/>
                <a:ea typeface="Interstate"/>
                <a:cs typeface="Interstate"/>
                <a:sym typeface="Interstate"/>
              </a:rPr>
              <a:t>Financial markets have the power to </a:t>
            </a:r>
            <a:r>
              <a:rPr lang="en-US" sz="2300" b="1">
                <a:solidFill>
                  <a:srgbClr val="FFF1E5"/>
                </a:solidFill>
                <a:latin typeface="Interstate Bold"/>
                <a:ea typeface="Interstate Bold"/>
                <a:cs typeface="Interstate Bold"/>
                <a:sym typeface="Interstate Bold"/>
              </a:rPr>
              <a:t>dictate — or at least contribute to — national politics and geopolitics.</a:t>
            </a:r>
          </a:p>
          <a:p>
            <a:pPr algn="l">
              <a:lnSpc>
                <a:spcPts val="3670"/>
              </a:lnSpc>
            </a:pPr>
            <a:r>
              <a:rPr lang="en-US" sz="2300">
                <a:solidFill>
                  <a:srgbClr val="FFF1E5"/>
                </a:solidFill>
                <a:latin typeface="Interstate"/>
                <a:ea typeface="Interstate"/>
                <a:cs typeface="Interstate"/>
                <a:sym typeface="Interstate"/>
              </a:rPr>
              <a:t>Periods of weakness in stocks and bonds act as a meaningful brake on political ambitions. A controlling mechanism, if you will.</a:t>
            </a:r>
          </a:p>
        </p:txBody>
      </p:sp>
      <p:grpSp>
        <p:nvGrpSpPr>
          <p:cNvPr id="11" name="Group 11"/>
          <p:cNvGrpSpPr/>
          <p:nvPr/>
        </p:nvGrpSpPr>
        <p:grpSpPr>
          <a:xfrm>
            <a:off x="9518456" y="7275757"/>
            <a:ext cx="7731919" cy="1645444"/>
            <a:chOff x="0" y="0"/>
            <a:chExt cx="10309225" cy="2193925"/>
          </a:xfrm>
        </p:grpSpPr>
        <p:sp>
          <p:nvSpPr>
            <p:cNvPr id="12" name="Freeform 12"/>
            <p:cNvSpPr/>
            <p:nvPr/>
          </p:nvSpPr>
          <p:spPr>
            <a:xfrm>
              <a:off x="0" y="0"/>
              <a:ext cx="10309225" cy="2193925"/>
            </a:xfrm>
            <a:custGeom>
              <a:avLst/>
              <a:gdLst/>
              <a:ahLst/>
              <a:cxnLst/>
              <a:rect l="l" t="t" r="r" b="b"/>
              <a:pathLst>
                <a:path w="10309225" h="2193925">
                  <a:moveTo>
                    <a:pt x="0" y="59817"/>
                  </a:moveTo>
                  <a:cubicBezTo>
                    <a:pt x="0" y="26797"/>
                    <a:pt x="26797" y="0"/>
                    <a:pt x="59817" y="0"/>
                  </a:cubicBezTo>
                  <a:lnTo>
                    <a:pt x="10249408" y="0"/>
                  </a:lnTo>
                  <a:cubicBezTo>
                    <a:pt x="10282427" y="0"/>
                    <a:pt x="10309225" y="26797"/>
                    <a:pt x="10309225" y="59817"/>
                  </a:cubicBezTo>
                  <a:lnTo>
                    <a:pt x="10309225" y="2134108"/>
                  </a:lnTo>
                  <a:cubicBezTo>
                    <a:pt x="10309225" y="2167128"/>
                    <a:pt x="10282427" y="2193925"/>
                    <a:pt x="10249408" y="2193925"/>
                  </a:cubicBezTo>
                  <a:lnTo>
                    <a:pt x="59817" y="2193925"/>
                  </a:lnTo>
                  <a:cubicBezTo>
                    <a:pt x="26797" y="2193925"/>
                    <a:pt x="0" y="2167128"/>
                    <a:pt x="0" y="2134108"/>
                  </a:cubicBezTo>
                  <a:close/>
                </a:path>
              </a:pathLst>
            </a:custGeom>
            <a:solidFill>
              <a:srgbClr val="022349"/>
            </a:solidFill>
          </p:spPr>
          <p:txBody>
            <a:bodyPr/>
            <a:lstStyle/>
            <a:p>
              <a:endParaRPr lang="en-GB"/>
            </a:p>
          </p:txBody>
        </p:sp>
      </p:grpSp>
      <p:grpSp>
        <p:nvGrpSpPr>
          <p:cNvPr id="13" name="Group 13"/>
          <p:cNvGrpSpPr/>
          <p:nvPr/>
        </p:nvGrpSpPr>
        <p:grpSpPr>
          <a:xfrm>
            <a:off x="9817598" y="7730728"/>
            <a:ext cx="374009" cy="299142"/>
            <a:chOff x="0" y="0"/>
            <a:chExt cx="498678" cy="398856"/>
          </a:xfrm>
        </p:grpSpPr>
        <p:sp>
          <p:nvSpPr>
            <p:cNvPr id="14" name="Freeform 14" descr="preencoded.png"/>
            <p:cNvSpPr/>
            <p:nvPr/>
          </p:nvSpPr>
          <p:spPr>
            <a:xfrm>
              <a:off x="0" y="0"/>
              <a:ext cx="498729" cy="398907"/>
            </a:xfrm>
            <a:custGeom>
              <a:avLst/>
              <a:gdLst/>
              <a:ahLst/>
              <a:cxnLst/>
              <a:rect l="l" t="t" r="r" b="b"/>
              <a:pathLst>
                <a:path w="498729" h="398907">
                  <a:moveTo>
                    <a:pt x="0" y="0"/>
                  </a:moveTo>
                  <a:lnTo>
                    <a:pt x="498729" y="0"/>
                  </a:lnTo>
                  <a:lnTo>
                    <a:pt x="498729" y="398907"/>
                  </a:lnTo>
                  <a:lnTo>
                    <a:pt x="0" y="398907"/>
                  </a:lnTo>
                  <a:lnTo>
                    <a:pt x="0" y="0"/>
                  </a:lnTo>
                  <a:close/>
                </a:path>
              </a:pathLst>
            </a:custGeom>
            <a:blipFill>
              <a:blip r:embed="rId3"/>
              <a:stretch>
                <a:fillRect l="-313" r="-300" b="12"/>
              </a:stretch>
            </a:blipFill>
          </p:spPr>
          <p:txBody>
            <a:bodyPr/>
            <a:lstStyle/>
            <a:p>
              <a:endParaRPr lang="en-GB"/>
            </a:p>
          </p:txBody>
        </p:sp>
      </p:grpSp>
      <p:sp>
        <p:nvSpPr>
          <p:cNvPr id="15" name="TextBox 15"/>
          <p:cNvSpPr txBox="1"/>
          <p:nvPr/>
        </p:nvSpPr>
        <p:spPr>
          <a:xfrm>
            <a:off x="10490749" y="7533980"/>
            <a:ext cx="6460484" cy="1341653"/>
          </a:xfrm>
          <a:prstGeom prst="rect">
            <a:avLst/>
          </a:prstGeom>
        </p:spPr>
        <p:txBody>
          <a:bodyPr lIns="0" tIns="0" rIns="0" bIns="0" rtlCol="0" anchor="t">
            <a:spAutoFit/>
          </a:bodyPr>
          <a:lstStyle/>
          <a:p>
            <a:pPr algn="l">
              <a:lnSpc>
                <a:spcPts val="3670"/>
              </a:lnSpc>
            </a:pPr>
            <a:r>
              <a:rPr lang="en-US" sz="2300">
                <a:solidFill>
                  <a:srgbClr val="FFFFFF"/>
                </a:solidFill>
                <a:latin typeface="Interstate"/>
                <a:ea typeface="Interstate"/>
                <a:cs typeface="Interstate"/>
                <a:sym typeface="Interstate"/>
              </a:rPr>
              <a:t>This isn't abstract. It has played out in the UK, the US, and across Europe in just the past 18 months.</a:t>
            </a:r>
          </a:p>
        </p:txBody>
      </p:sp>
      <p:sp>
        <p:nvSpPr>
          <p:cNvPr id="16" name="Freeform 16"/>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TextBox 17"/>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8" name="TextBox 18"/>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grpSp>
        <p:nvGrpSpPr>
          <p:cNvPr id="2" name="Group 2"/>
          <p:cNvGrpSpPr/>
          <p:nvPr/>
        </p:nvGrpSpPr>
        <p:grpSpPr>
          <a:xfrm>
            <a:off x="11430000" y="0"/>
            <a:ext cx="6858000" cy="10287000"/>
            <a:chOff x="0" y="0"/>
            <a:chExt cx="9144000" cy="13716000"/>
          </a:xfrm>
        </p:grpSpPr>
        <p:sp>
          <p:nvSpPr>
            <p:cNvPr id="3" name="Freeform 3" descr="preencoded.png"/>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alphaModFix amt="52000"/>
              </a:blip>
              <a:stretch>
                <a:fillRect/>
              </a:stretch>
            </a:blipFill>
          </p:spPr>
          <p:txBody>
            <a:bodyPr/>
            <a:lstStyle/>
            <a:p>
              <a:endParaRPr lang="en-GB"/>
            </a:p>
          </p:txBody>
        </p:sp>
      </p:grpSp>
      <p:grpSp>
        <p:nvGrpSpPr>
          <p:cNvPr id="4" name="Group 4"/>
          <p:cNvGrpSpPr/>
          <p:nvPr/>
        </p:nvGrpSpPr>
        <p:grpSpPr>
          <a:xfrm>
            <a:off x="899960" y="897436"/>
            <a:ext cx="2287343" cy="460029"/>
            <a:chOff x="0" y="0"/>
            <a:chExt cx="3049791" cy="613372"/>
          </a:xfrm>
        </p:grpSpPr>
        <p:sp>
          <p:nvSpPr>
            <p:cNvPr id="5" name="Freeform 5"/>
            <p:cNvSpPr/>
            <p:nvPr/>
          </p:nvSpPr>
          <p:spPr>
            <a:xfrm>
              <a:off x="0" y="0"/>
              <a:ext cx="3049748" cy="613410"/>
            </a:xfrm>
            <a:custGeom>
              <a:avLst/>
              <a:gdLst/>
              <a:ahLst/>
              <a:cxnLst/>
              <a:rect l="l" t="t" r="r" b="b"/>
              <a:pathLst>
                <a:path w="3049748" h="613410">
                  <a:moveTo>
                    <a:pt x="0" y="41148"/>
                  </a:moveTo>
                  <a:cubicBezTo>
                    <a:pt x="0" y="18415"/>
                    <a:pt x="20938" y="0"/>
                    <a:pt x="46786" y="0"/>
                  </a:cubicBezTo>
                  <a:lnTo>
                    <a:pt x="3002962" y="0"/>
                  </a:lnTo>
                  <a:cubicBezTo>
                    <a:pt x="3028809" y="0"/>
                    <a:pt x="3049748" y="18415"/>
                    <a:pt x="3049748" y="41148"/>
                  </a:cubicBezTo>
                  <a:lnTo>
                    <a:pt x="3049748" y="572262"/>
                  </a:lnTo>
                  <a:cubicBezTo>
                    <a:pt x="3049748" y="594995"/>
                    <a:pt x="3028809" y="613410"/>
                    <a:pt x="3002962" y="613410"/>
                  </a:cubicBezTo>
                  <a:lnTo>
                    <a:pt x="46786" y="613410"/>
                  </a:lnTo>
                  <a:cubicBezTo>
                    <a:pt x="20938" y="613410"/>
                    <a:pt x="0" y="594995"/>
                    <a:pt x="0" y="572262"/>
                  </a:cubicBezTo>
                  <a:close/>
                </a:path>
              </a:pathLst>
            </a:custGeom>
            <a:solidFill>
              <a:srgbClr val="62CBC9"/>
            </a:solidFill>
          </p:spPr>
          <p:txBody>
            <a:bodyPr/>
            <a:lstStyle/>
            <a:p>
              <a:endParaRPr lang="en-GB"/>
            </a:p>
          </p:txBody>
        </p:sp>
      </p:grpSp>
      <p:sp>
        <p:nvSpPr>
          <p:cNvPr id="6" name="TextBox 6"/>
          <p:cNvSpPr txBox="1"/>
          <p:nvPr/>
        </p:nvSpPr>
        <p:spPr>
          <a:xfrm>
            <a:off x="1054151" y="926897"/>
            <a:ext cx="2617737" cy="284378"/>
          </a:xfrm>
          <a:prstGeom prst="rect">
            <a:avLst/>
          </a:prstGeom>
        </p:spPr>
        <p:txBody>
          <a:bodyPr lIns="0" tIns="0" rIns="0" bIns="0" rtlCol="0" anchor="t">
            <a:spAutoFit/>
          </a:bodyPr>
          <a:lstStyle/>
          <a:p>
            <a:pPr algn="l">
              <a:lnSpc>
                <a:spcPts val="2380"/>
              </a:lnSpc>
            </a:pPr>
            <a:r>
              <a:rPr lang="en-US" sz="1600">
                <a:solidFill>
                  <a:srgbClr val="FFF1E5"/>
                </a:solidFill>
                <a:latin typeface="Interstate"/>
                <a:ea typeface="Interstate"/>
                <a:cs typeface="Interstate"/>
                <a:sym typeface="Interstate"/>
              </a:rPr>
              <a:t>A CALL TO ACTION</a:t>
            </a:r>
          </a:p>
        </p:txBody>
      </p:sp>
      <p:sp>
        <p:nvSpPr>
          <p:cNvPr id="7" name="TextBox 7"/>
          <p:cNvSpPr txBox="1"/>
          <p:nvPr/>
        </p:nvSpPr>
        <p:spPr>
          <a:xfrm>
            <a:off x="899960" y="1426664"/>
            <a:ext cx="9630070" cy="733349"/>
          </a:xfrm>
          <a:prstGeom prst="rect">
            <a:avLst/>
          </a:prstGeom>
        </p:spPr>
        <p:txBody>
          <a:bodyPr lIns="0" tIns="0" rIns="0" bIns="0" rtlCol="0" anchor="t">
            <a:spAutoFit/>
          </a:bodyPr>
          <a:lstStyle/>
          <a:p>
            <a:pPr algn="l">
              <a:lnSpc>
                <a:spcPts val="5865"/>
              </a:lnSpc>
            </a:pPr>
            <a:r>
              <a:rPr lang="en-US" sz="4700">
                <a:solidFill>
                  <a:srgbClr val="FFFFFF"/>
                </a:solidFill>
                <a:latin typeface="Interstate"/>
                <a:ea typeface="Interstate"/>
                <a:cs typeface="Interstate"/>
                <a:sym typeface="Interstate"/>
              </a:rPr>
              <a:t>The Financial Literacy Crisis</a:t>
            </a:r>
          </a:p>
        </p:txBody>
      </p:sp>
      <p:grpSp>
        <p:nvGrpSpPr>
          <p:cNvPr id="8" name="Group 8"/>
          <p:cNvGrpSpPr/>
          <p:nvPr/>
        </p:nvGrpSpPr>
        <p:grpSpPr>
          <a:xfrm>
            <a:off x="899960" y="2579270"/>
            <a:ext cx="4704607" cy="4201664"/>
            <a:chOff x="0" y="0"/>
            <a:chExt cx="6272809" cy="5602218"/>
          </a:xfrm>
        </p:grpSpPr>
        <p:sp>
          <p:nvSpPr>
            <p:cNvPr id="9" name="Freeform 9"/>
            <p:cNvSpPr/>
            <p:nvPr/>
          </p:nvSpPr>
          <p:spPr>
            <a:xfrm>
              <a:off x="0" y="0"/>
              <a:ext cx="6272784" cy="5602205"/>
            </a:xfrm>
            <a:custGeom>
              <a:avLst/>
              <a:gdLst/>
              <a:ahLst/>
              <a:cxnLst/>
              <a:rect l="l" t="t" r="r" b="b"/>
              <a:pathLst>
                <a:path w="6272784" h="5602205">
                  <a:moveTo>
                    <a:pt x="0" y="54999"/>
                  </a:moveTo>
                  <a:cubicBezTo>
                    <a:pt x="0" y="24580"/>
                    <a:pt x="22987" y="0"/>
                    <a:pt x="51435" y="0"/>
                  </a:cubicBezTo>
                  <a:lnTo>
                    <a:pt x="6221349" y="0"/>
                  </a:lnTo>
                  <a:cubicBezTo>
                    <a:pt x="6249797" y="0"/>
                    <a:pt x="6272784" y="24580"/>
                    <a:pt x="6272784" y="54999"/>
                  </a:cubicBezTo>
                  <a:lnTo>
                    <a:pt x="6272784" y="5547206"/>
                  </a:lnTo>
                  <a:cubicBezTo>
                    <a:pt x="6272784" y="5577625"/>
                    <a:pt x="6249797" y="5602205"/>
                    <a:pt x="6221349" y="5602205"/>
                  </a:cubicBezTo>
                  <a:lnTo>
                    <a:pt x="51435" y="5602205"/>
                  </a:lnTo>
                  <a:cubicBezTo>
                    <a:pt x="22987" y="5602205"/>
                    <a:pt x="0" y="5577625"/>
                    <a:pt x="0" y="5547206"/>
                  </a:cubicBezTo>
                  <a:close/>
                </a:path>
              </a:pathLst>
            </a:custGeom>
            <a:solidFill>
              <a:srgbClr val="304755"/>
            </a:solidFill>
          </p:spPr>
          <p:txBody>
            <a:bodyPr/>
            <a:lstStyle/>
            <a:p>
              <a:endParaRPr lang="en-GB"/>
            </a:p>
          </p:txBody>
        </p:sp>
      </p:grpSp>
      <p:grpSp>
        <p:nvGrpSpPr>
          <p:cNvPr id="10" name="Group 10"/>
          <p:cNvGrpSpPr/>
          <p:nvPr/>
        </p:nvGrpSpPr>
        <p:grpSpPr>
          <a:xfrm>
            <a:off x="1156992" y="2836302"/>
            <a:ext cx="771373" cy="771373"/>
            <a:chOff x="0" y="0"/>
            <a:chExt cx="1028497" cy="1028497"/>
          </a:xfrm>
        </p:grpSpPr>
        <p:sp>
          <p:nvSpPr>
            <p:cNvPr id="11" name="Freeform 11"/>
            <p:cNvSpPr/>
            <p:nvPr/>
          </p:nvSpPr>
          <p:spPr>
            <a:xfrm>
              <a:off x="0" y="0"/>
              <a:ext cx="1028446" cy="1028446"/>
            </a:xfrm>
            <a:custGeom>
              <a:avLst/>
              <a:gdLst/>
              <a:ahLst/>
              <a:cxnLst/>
              <a:rect l="l" t="t" r="r" b="b"/>
              <a:pathLst>
                <a:path w="1028446" h="1028446">
                  <a:moveTo>
                    <a:pt x="0" y="514223"/>
                  </a:moveTo>
                  <a:cubicBezTo>
                    <a:pt x="0" y="230251"/>
                    <a:pt x="230251" y="0"/>
                    <a:pt x="514223" y="0"/>
                  </a:cubicBezTo>
                  <a:cubicBezTo>
                    <a:pt x="798195" y="0"/>
                    <a:pt x="1028446" y="230251"/>
                    <a:pt x="1028446" y="514223"/>
                  </a:cubicBezTo>
                  <a:cubicBezTo>
                    <a:pt x="1028446" y="798195"/>
                    <a:pt x="798322" y="1028446"/>
                    <a:pt x="514223" y="1028446"/>
                  </a:cubicBezTo>
                  <a:cubicBezTo>
                    <a:pt x="230124" y="1028446"/>
                    <a:pt x="0" y="798322"/>
                    <a:pt x="0" y="514223"/>
                  </a:cubicBezTo>
                  <a:close/>
                </a:path>
              </a:pathLst>
            </a:custGeom>
            <a:solidFill>
              <a:srgbClr val="62CBC9"/>
            </a:solidFill>
          </p:spPr>
          <p:txBody>
            <a:bodyPr/>
            <a:lstStyle/>
            <a:p>
              <a:endParaRPr lang="en-GB"/>
            </a:p>
          </p:txBody>
        </p:sp>
      </p:grpSp>
      <p:sp>
        <p:nvSpPr>
          <p:cNvPr id="12" name="Freeform 12" descr="preencoded.png"/>
          <p:cNvSpPr/>
          <p:nvPr/>
        </p:nvSpPr>
        <p:spPr>
          <a:xfrm>
            <a:off x="1369066" y="3048376"/>
            <a:ext cx="347072" cy="347072"/>
          </a:xfrm>
          <a:custGeom>
            <a:avLst/>
            <a:gdLst/>
            <a:ahLst/>
            <a:cxnLst/>
            <a:rect l="l" t="t" r="r" b="b"/>
            <a:pathLst>
              <a:path w="347072" h="347072">
                <a:moveTo>
                  <a:pt x="0" y="0"/>
                </a:moveTo>
                <a:lnTo>
                  <a:pt x="347072" y="0"/>
                </a:lnTo>
                <a:lnTo>
                  <a:pt x="347072" y="347072"/>
                </a:lnTo>
                <a:lnTo>
                  <a:pt x="0" y="347072"/>
                </a:lnTo>
                <a:lnTo>
                  <a:pt x="0" y="0"/>
                </a:lnTo>
                <a:close/>
              </a:path>
            </a:pathLst>
          </a:custGeom>
          <a:blipFill>
            <a:blip>
              <a:extLst>
                <a:ext uri="{96DAC541-7B7A-43D3-8B79-37D633B846F1}">
                  <asvg:svgBlip xmlns:asvg="http://schemas.microsoft.com/office/drawing/2016/SVG/main" r:embed="rId4"/>
                </a:ext>
              </a:extLst>
            </a:blip>
            <a:stretch>
              <a:fillRect t="-5406" b="-5403"/>
            </a:stretch>
          </a:blipFill>
        </p:spPr>
        <p:txBody>
          <a:bodyPr/>
          <a:lstStyle/>
          <a:p>
            <a:endParaRPr lang="en-GB"/>
          </a:p>
        </p:txBody>
      </p:sp>
      <p:sp>
        <p:nvSpPr>
          <p:cNvPr id="13" name="TextBox 13"/>
          <p:cNvSpPr txBox="1"/>
          <p:nvPr/>
        </p:nvSpPr>
        <p:spPr>
          <a:xfrm>
            <a:off x="1156992" y="3819015"/>
            <a:ext cx="3059460" cy="357454"/>
          </a:xfrm>
          <a:prstGeom prst="rect">
            <a:avLst/>
          </a:prstGeom>
        </p:spPr>
        <p:txBody>
          <a:bodyPr lIns="0" tIns="0" rIns="0" bIns="0" rtlCol="0" anchor="t">
            <a:spAutoFit/>
          </a:bodyPr>
          <a:lstStyle/>
          <a:p>
            <a:pPr algn="l">
              <a:lnSpc>
                <a:spcPts val="2870"/>
              </a:lnSpc>
            </a:pPr>
            <a:r>
              <a:rPr lang="en-US" sz="2300">
                <a:solidFill>
                  <a:srgbClr val="FFF1E5"/>
                </a:solidFill>
                <a:latin typeface="Interstate"/>
                <a:ea typeface="Interstate"/>
                <a:cs typeface="Interstate"/>
                <a:sym typeface="Interstate"/>
              </a:rPr>
              <a:t>What the US Got Right</a:t>
            </a:r>
          </a:p>
        </p:txBody>
      </p:sp>
      <p:sp>
        <p:nvSpPr>
          <p:cNvPr id="14" name="TextBox 14"/>
          <p:cNvSpPr txBox="1"/>
          <p:nvPr/>
        </p:nvSpPr>
        <p:spPr>
          <a:xfrm>
            <a:off x="1156992" y="4282016"/>
            <a:ext cx="4190552" cy="2212848"/>
          </a:xfrm>
          <a:prstGeom prst="rect">
            <a:avLst/>
          </a:prstGeom>
        </p:spPr>
        <p:txBody>
          <a:bodyPr lIns="0" tIns="0" rIns="0" bIns="0" rtlCol="0" anchor="t">
            <a:spAutoFit/>
          </a:bodyPr>
          <a:lstStyle/>
          <a:p>
            <a:pPr algn="l">
              <a:lnSpc>
                <a:spcPts val="2976"/>
              </a:lnSpc>
            </a:pPr>
            <a:r>
              <a:rPr lang="en-US" sz="2000">
                <a:solidFill>
                  <a:srgbClr val="FFF1E5"/>
                </a:solidFill>
                <a:latin typeface="Interstate"/>
                <a:ea typeface="Interstate"/>
                <a:cs typeface="Interstate"/>
                <a:sym typeface="Interstate"/>
              </a:rPr>
              <a:t>Decades of fostering public engagement with financial markets. Ordinary people buy stocks. They feel part of the system. It has created an ecosystem that works.</a:t>
            </a:r>
          </a:p>
        </p:txBody>
      </p:sp>
      <p:grpSp>
        <p:nvGrpSpPr>
          <p:cNvPr id="15" name="Group 15"/>
          <p:cNvGrpSpPr/>
          <p:nvPr/>
        </p:nvGrpSpPr>
        <p:grpSpPr>
          <a:xfrm>
            <a:off x="5825423" y="2579270"/>
            <a:ext cx="4704607" cy="4201664"/>
            <a:chOff x="0" y="0"/>
            <a:chExt cx="6272809" cy="5602218"/>
          </a:xfrm>
        </p:grpSpPr>
        <p:sp>
          <p:nvSpPr>
            <p:cNvPr id="16" name="Freeform 16"/>
            <p:cNvSpPr/>
            <p:nvPr/>
          </p:nvSpPr>
          <p:spPr>
            <a:xfrm>
              <a:off x="0" y="0"/>
              <a:ext cx="6272784" cy="5602205"/>
            </a:xfrm>
            <a:custGeom>
              <a:avLst/>
              <a:gdLst/>
              <a:ahLst/>
              <a:cxnLst/>
              <a:rect l="l" t="t" r="r" b="b"/>
              <a:pathLst>
                <a:path w="6272784" h="5602205">
                  <a:moveTo>
                    <a:pt x="0" y="54999"/>
                  </a:moveTo>
                  <a:cubicBezTo>
                    <a:pt x="0" y="24580"/>
                    <a:pt x="22987" y="0"/>
                    <a:pt x="51435" y="0"/>
                  </a:cubicBezTo>
                  <a:lnTo>
                    <a:pt x="6221349" y="0"/>
                  </a:lnTo>
                  <a:cubicBezTo>
                    <a:pt x="6249797" y="0"/>
                    <a:pt x="6272784" y="24580"/>
                    <a:pt x="6272784" y="54999"/>
                  </a:cubicBezTo>
                  <a:lnTo>
                    <a:pt x="6272784" y="5547206"/>
                  </a:lnTo>
                  <a:cubicBezTo>
                    <a:pt x="6272784" y="5577625"/>
                    <a:pt x="6249797" y="5602205"/>
                    <a:pt x="6221349" y="5602205"/>
                  </a:cubicBezTo>
                  <a:lnTo>
                    <a:pt x="51435" y="5602205"/>
                  </a:lnTo>
                  <a:cubicBezTo>
                    <a:pt x="22987" y="5602205"/>
                    <a:pt x="0" y="5577625"/>
                    <a:pt x="0" y="5547206"/>
                  </a:cubicBezTo>
                  <a:close/>
                </a:path>
              </a:pathLst>
            </a:custGeom>
            <a:solidFill>
              <a:srgbClr val="304755"/>
            </a:solidFill>
          </p:spPr>
          <p:txBody>
            <a:bodyPr/>
            <a:lstStyle/>
            <a:p>
              <a:endParaRPr lang="en-GB"/>
            </a:p>
          </p:txBody>
        </p:sp>
      </p:grpSp>
      <p:grpSp>
        <p:nvGrpSpPr>
          <p:cNvPr id="17" name="Group 17"/>
          <p:cNvGrpSpPr/>
          <p:nvPr/>
        </p:nvGrpSpPr>
        <p:grpSpPr>
          <a:xfrm>
            <a:off x="6082455" y="2836302"/>
            <a:ext cx="771373" cy="771373"/>
            <a:chOff x="0" y="0"/>
            <a:chExt cx="1028497" cy="1028497"/>
          </a:xfrm>
        </p:grpSpPr>
        <p:sp>
          <p:nvSpPr>
            <p:cNvPr id="18" name="Freeform 18"/>
            <p:cNvSpPr/>
            <p:nvPr/>
          </p:nvSpPr>
          <p:spPr>
            <a:xfrm>
              <a:off x="0" y="0"/>
              <a:ext cx="1028446" cy="1028446"/>
            </a:xfrm>
            <a:custGeom>
              <a:avLst/>
              <a:gdLst/>
              <a:ahLst/>
              <a:cxnLst/>
              <a:rect l="l" t="t" r="r" b="b"/>
              <a:pathLst>
                <a:path w="1028446" h="1028446">
                  <a:moveTo>
                    <a:pt x="0" y="514223"/>
                  </a:moveTo>
                  <a:cubicBezTo>
                    <a:pt x="0" y="230251"/>
                    <a:pt x="230251" y="0"/>
                    <a:pt x="514223" y="0"/>
                  </a:cubicBezTo>
                  <a:cubicBezTo>
                    <a:pt x="798195" y="0"/>
                    <a:pt x="1028446" y="230251"/>
                    <a:pt x="1028446" y="514223"/>
                  </a:cubicBezTo>
                  <a:cubicBezTo>
                    <a:pt x="1028446" y="798195"/>
                    <a:pt x="798322" y="1028446"/>
                    <a:pt x="514223" y="1028446"/>
                  </a:cubicBezTo>
                  <a:cubicBezTo>
                    <a:pt x="230124" y="1028446"/>
                    <a:pt x="0" y="798322"/>
                    <a:pt x="0" y="514223"/>
                  </a:cubicBezTo>
                  <a:close/>
                </a:path>
              </a:pathLst>
            </a:custGeom>
            <a:solidFill>
              <a:srgbClr val="62CBC9"/>
            </a:solidFill>
          </p:spPr>
          <p:txBody>
            <a:bodyPr/>
            <a:lstStyle/>
            <a:p>
              <a:endParaRPr lang="en-GB"/>
            </a:p>
          </p:txBody>
        </p:sp>
      </p:grpSp>
      <p:sp>
        <p:nvSpPr>
          <p:cNvPr id="19" name="Freeform 19" descr="preencoded.png"/>
          <p:cNvSpPr/>
          <p:nvPr/>
        </p:nvSpPr>
        <p:spPr>
          <a:xfrm>
            <a:off x="6294539" y="3048376"/>
            <a:ext cx="347072" cy="347072"/>
          </a:xfrm>
          <a:custGeom>
            <a:avLst/>
            <a:gdLst/>
            <a:ahLst/>
            <a:cxnLst/>
            <a:rect l="l" t="t" r="r" b="b"/>
            <a:pathLst>
              <a:path w="347072" h="347072">
                <a:moveTo>
                  <a:pt x="0" y="0"/>
                </a:moveTo>
                <a:lnTo>
                  <a:pt x="347072" y="0"/>
                </a:lnTo>
                <a:lnTo>
                  <a:pt x="347072" y="347072"/>
                </a:lnTo>
                <a:lnTo>
                  <a:pt x="0" y="347072"/>
                </a:lnTo>
                <a:lnTo>
                  <a:pt x="0" y="0"/>
                </a:lnTo>
                <a:close/>
              </a:path>
            </a:pathLst>
          </a:custGeom>
          <a:blipFill>
            <a:blip>
              <a:extLst>
                <a:ext uri="{96DAC541-7B7A-43D3-8B79-37D633B846F1}">
                  <asvg:svgBlip xmlns:asvg="http://schemas.microsoft.com/office/drawing/2016/SVG/main" r:embed="rId5"/>
                </a:ext>
              </a:extLst>
            </a:blip>
            <a:stretch>
              <a:fillRect t="-1350" b="-1350"/>
            </a:stretch>
          </a:blipFill>
        </p:spPr>
        <p:txBody>
          <a:bodyPr/>
          <a:lstStyle/>
          <a:p>
            <a:endParaRPr lang="en-GB"/>
          </a:p>
        </p:txBody>
      </p:sp>
      <p:sp>
        <p:nvSpPr>
          <p:cNvPr id="20" name="TextBox 20"/>
          <p:cNvSpPr txBox="1"/>
          <p:nvPr/>
        </p:nvSpPr>
        <p:spPr>
          <a:xfrm>
            <a:off x="6082455" y="3819015"/>
            <a:ext cx="4190552" cy="357454"/>
          </a:xfrm>
          <a:prstGeom prst="rect">
            <a:avLst/>
          </a:prstGeom>
        </p:spPr>
        <p:txBody>
          <a:bodyPr lIns="0" tIns="0" rIns="0" bIns="0" rtlCol="0" anchor="t">
            <a:spAutoFit/>
          </a:bodyPr>
          <a:lstStyle/>
          <a:p>
            <a:pPr algn="l">
              <a:lnSpc>
                <a:spcPts val="2870"/>
              </a:lnSpc>
            </a:pPr>
            <a:r>
              <a:rPr lang="en-US" sz="2300">
                <a:solidFill>
                  <a:srgbClr val="FFF1E5"/>
                </a:solidFill>
                <a:latin typeface="Interstate"/>
                <a:ea typeface="Interstate"/>
                <a:cs typeface="Interstate"/>
                <a:sym typeface="Interstate"/>
              </a:rPr>
              <a:t>What the UK Gets Wrong</a:t>
            </a:r>
          </a:p>
        </p:txBody>
      </p:sp>
      <p:sp>
        <p:nvSpPr>
          <p:cNvPr id="21" name="TextBox 21"/>
          <p:cNvSpPr txBox="1"/>
          <p:nvPr/>
        </p:nvSpPr>
        <p:spPr>
          <a:xfrm>
            <a:off x="6082455" y="4282016"/>
            <a:ext cx="4190552" cy="1841373"/>
          </a:xfrm>
          <a:prstGeom prst="rect">
            <a:avLst/>
          </a:prstGeom>
        </p:spPr>
        <p:txBody>
          <a:bodyPr lIns="0" tIns="0" rIns="0" bIns="0" rtlCol="0" anchor="t">
            <a:spAutoFit/>
          </a:bodyPr>
          <a:lstStyle/>
          <a:p>
            <a:pPr algn="l">
              <a:lnSpc>
                <a:spcPts val="2976"/>
              </a:lnSpc>
            </a:pPr>
            <a:r>
              <a:rPr lang="en-US" sz="2000">
                <a:solidFill>
                  <a:srgbClr val="FFF1E5"/>
                </a:solidFill>
                <a:latin typeface="Interstate"/>
                <a:ea typeface="Interstate"/>
                <a:cs typeface="Interstate"/>
                <a:sym typeface="Interstate"/>
              </a:rPr>
              <a:t>Household wealth tied up in low-interest bank deposits. We bet on football, horses, politics — even crypto. But we don't invest in public markets.</a:t>
            </a:r>
          </a:p>
        </p:txBody>
      </p:sp>
      <p:grpSp>
        <p:nvGrpSpPr>
          <p:cNvPr id="22" name="Group 22"/>
          <p:cNvGrpSpPr/>
          <p:nvPr/>
        </p:nvGrpSpPr>
        <p:grpSpPr>
          <a:xfrm>
            <a:off x="899960" y="7112565"/>
            <a:ext cx="9630070" cy="1673428"/>
            <a:chOff x="0" y="0"/>
            <a:chExt cx="12840094" cy="2231238"/>
          </a:xfrm>
        </p:grpSpPr>
        <p:sp>
          <p:nvSpPr>
            <p:cNvPr id="23" name="Freeform 23"/>
            <p:cNvSpPr/>
            <p:nvPr/>
          </p:nvSpPr>
          <p:spPr>
            <a:xfrm>
              <a:off x="0" y="0"/>
              <a:ext cx="12840081" cy="2231263"/>
            </a:xfrm>
            <a:custGeom>
              <a:avLst/>
              <a:gdLst/>
              <a:ahLst/>
              <a:cxnLst/>
              <a:rect l="l" t="t" r="r" b="b"/>
              <a:pathLst>
                <a:path w="12840081" h="2231263">
                  <a:moveTo>
                    <a:pt x="0" y="51435"/>
                  </a:moveTo>
                  <a:cubicBezTo>
                    <a:pt x="0" y="22987"/>
                    <a:pt x="22987" y="0"/>
                    <a:pt x="51435" y="0"/>
                  </a:cubicBezTo>
                  <a:lnTo>
                    <a:pt x="12788646" y="0"/>
                  </a:lnTo>
                  <a:cubicBezTo>
                    <a:pt x="12817094" y="0"/>
                    <a:pt x="12840081" y="22987"/>
                    <a:pt x="12840081" y="51435"/>
                  </a:cubicBezTo>
                  <a:lnTo>
                    <a:pt x="12840081" y="2179828"/>
                  </a:lnTo>
                  <a:cubicBezTo>
                    <a:pt x="12840081" y="2208276"/>
                    <a:pt x="12817094" y="2231263"/>
                    <a:pt x="12788646" y="2231263"/>
                  </a:cubicBezTo>
                  <a:lnTo>
                    <a:pt x="51435" y="2231263"/>
                  </a:lnTo>
                  <a:cubicBezTo>
                    <a:pt x="22987" y="2231263"/>
                    <a:pt x="0" y="2208276"/>
                    <a:pt x="0" y="2179828"/>
                  </a:cubicBezTo>
                  <a:close/>
                </a:path>
              </a:pathLst>
            </a:custGeom>
            <a:solidFill>
              <a:srgbClr val="450707"/>
            </a:solidFill>
          </p:spPr>
          <p:txBody>
            <a:bodyPr/>
            <a:lstStyle/>
            <a:p>
              <a:endParaRPr lang="en-GB"/>
            </a:p>
          </p:txBody>
        </p:sp>
      </p:grpSp>
      <p:grpSp>
        <p:nvGrpSpPr>
          <p:cNvPr id="24" name="Group 24"/>
          <p:cNvGrpSpPr/>
          <p:nvPr/>
        </p:nvGrpSpPr>
        <p:grpSpPr>
          <a:xfrm>
            <a:off x="1156992" y="7820768"/>
            <a:ext cx="321316" cy="257023"/>
            <a:chOff x="0" y="0"/>
            <a:chExt cx="428422" cy="342697"/>
          </a:xfrm>
        </p:grpSpPr>
        <p:sp>
          <p:nvSpPr>
            <p:cNvPr id="25" name="Freeform 25" descr="preencoded.png"/>
            <p:cNvSpPr/>
            <p:nvPr/>
          </p:nvSpPr>
          <p:spPr>
            <a:xfrm>
              <a:off x="0" y="0"/>
              <a:ext cx="428371" cy="342646"/>
            </a:xfrm>
            <a:custGeom>
              <a:avLst/>
              <a:gdLst/>
              <a:ahLst/>
              <a:cxnLst/>
              <a:rect l="l" t="t" r="r" b="b"/>
              <a:pathLst>
                <a:path w="428371" h="342646">
                  <a:moveTo>
                    <a:pt x="0" y="0"/>
                  </a:moveTo>
                  <a:lnTo>
                    <a:pt x="428371" y="0"/>
                  </a:lnTo>
                  <a:lnTo>
                    <a:pt x="428371" y="342646"/>
                  </a:lnTo>
                  <a:lnTo>
                    <a:pt x="0" y="342646"/>
                  </a:lnTo>
                  <a:lnTo>
                    <a:pt x="0" y="0"/>
                  </a:lnTo>
                  <a:close/>
                </a:path>
              </a:pathLst>
            </a:custGeom>
            <a:blipFill>
              <a:blip r:embed="rId6"/>
              <a:stretch>
                <a:fillRect l="-364" r="-376" b="-14"/>
              </a:stretch>
            </a:blipFill>
          </p:spPr>
          <p:txBody>
            <a:bodyPr/>
            <a:lstStyle/>
            <a:p>
              <a:endParaRPr lang="en-GB"/>
            </a:p>
          </p:txBody>
        </p:sp>
      </p:grpSp>
      <p:sp>
        <p:nvSpPr>
          <p:cNvPr id="26" name="TextBox 26"/>
          <p:cNvSpPr txBox="1"/>
          <p:nvPr/>
        </p:nvSpPr>
        <p:spPr>
          <a:xfrm>
            <a:off x="1813617" y="7185755"/>
            <a:ext cx="8537677" cy="1469898"/>
          </a:xfrm>
          <a:prstGeom prst="rect">
            <a:avLst/>
          </a:prstGeom>
        </p:spPr>
        <p:txBody>
          <a:bodyPr lIns="0" tIns="0" rIns="0" bIns="0" rtlCol="0" anchor="t">
            <a:spAutoFit/>
          </a:bodyPr>
          <a:lstStyle/>
          <a:p>
            <a:pPr algn="l">
              <a:lnSpc>
                <a:spcPts val="2976"/>
              </a:lnSpc>
            </a:pPr>
            <a:r>
              <a:rPr lang="en-US" sz="2000" dirty="0">
                <a:solidFill>
                  <a:srgbClr val="FFFFFF"/>
                </a:solidFill>
                <a:latin typeface="Interstate Light"/>
                <a:ea typeface="Interstate Light"/>
                <a:cs typeface="Interstate Light"/>
                <a:sym typeface="Interstate Light"/>
              </a:rPr>
              <a:t>Only 45% of working-age Britons are saving for a pension. Only 17% of self-employed people have any pension at all. Among the fully self-employed: just 4%. A full state pension is ~£12,000/year. People cannot survive on that.</a:t>
            </a:r>
          </a:p>
        </p:txBody>
      </p:sp>
      <p:sp>
        <p:nvSpPr>
          <p:cNvPr id="27" name="Freeform 27"/>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8" name="TextBox 28"/>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9" name="TextBox 29"/>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TextBox 2"/>
          <p:cNvSpPr txBox="1"/>
          <p:nvPr/>
        </p:nvSpPr>
        <p:spPr>
          <a:xfrm>
            <a:off x="1047150" y="1509265"/>
            <a:ext cx="8628311" cy="861822"/>
          </a:xfrm>
          <a:prstGeom prst="rect">
            <a:avLst/>
          </a:prstGeom>
        </p:spPr>
        <p:txBody>
          <a:bodyPr lIns="0" tIns="0" rIns="0" bIns="0" rtlCol="0" anchor="t">
            <a:spAutoFit/>
          </a:bodyPr>
          <a:lstStyle/>
          <a:p>
            <a:pPr algn="l">
              <a:lnSpc>
                <a:spcPts val="6864"/>
              </a:lnSpc>
            </a:pPr>
            <a:r>
              <a:rPr lang="en-US" sz="5500" b="1">
                <a:solidFill>
                  <a:srgbClr val="FFFFFF"/>
                </a:solidFill>
                <a:latin typeface="Interstate Bold"/>
                <a:ea typeface="Interstate Bold"/>
                <a:cs typeface="Interstate Bold"/>
                <a:sym typeface="Interstate Bold"/>
              </a:rPr>
              <a:t>What You Can Do — Today</a:t>
            </a:r>
          </a:p>
        </p:txBody>
      </p:sp>
      <p:grpSp>
        <p:nvGrpSpPr>
          <p:cNvPr id="3" name="Group 3"/>
          <p:cNvGrpSpPr/>
          <p:nvPr/>
        </p:nvGrpSpPr>
        <p:grpSpPr>
          <a:xfrm>
            <a:off x="831799" y="2866577"/>
            <a:ext cx="8162630" cy="5882583"/>
            <a:chOff x="0" y="0"/>
            <a:chExt cx="10883506" cy="7843444"/>
          </a:xfrm>
        </p:grpSpPr>
        <p:sp>
          <p:nvSpPr>
            <p:cNvPr id="4" name="Freeform 4"/>
            <p:cNvSpPr/>
            <p:nvPr/>
          </p:nvSpPr>
          <p:spPr>
            <a:xfrm>
              <a:off x="0" y="0"/>
              <a:ext cx="10883519" cy="7843393"/>
            </a:xfrm>
            <a:custGeom>
              <a:avLst/>
              <a:gdLst/>
              <a:ahLst/>
              <a:cxnLst/>
              <a:rect l="l" t="t" r="r" b="b"/>
              <a:pathLst>
                <a:path w="10883519" h="7843393">
                  <a:moveTo>
                    <a:pt x="0" y="59817"/>
                  </a:moveTo>
                  <a:cubicBezTo>
                    <a:pt x="0" y="26797"/>
                    <a:pt x="26797" y="0"/>
                    <a:pt x="59817" y="0"/>
                  </a:cubicBezTo>
                  <a:lnTo>
                    <a:pt x="10823702" y="0"/>
                  </a:lnTo>
                  <a:cubicBezTo>
                    <a:pt x="10856722" y="0"/>
                    <a:pt x="10883519" y="26797"/>
                    <a:pt x="10883519" y="59817"/>
                  </a:cubicBezTo>
                  <a:lnTo>
                    <a:pt x="10883519" y="7783576"/>
                  </a:lnTo>
                  <a:cubicBezTo>
                    <a:pt x="10883519" y="7816596"/>
                    <a:pt x="10856722" y="7843393"/>
                    <a:pt x="10823702" y="7843393"/>
                  </a:cubicBezTo>
                  <a:lnTo>
                    <a:pt x="59817" y="7843393"/>
                  </a:lnTo>
                  <a:cubicBezTo>
                    <a:pt x="26797" y="7843393"/>
                    <a:pt x="0" y="7816596"/>
                    <a:pt x="0" y="7783576"/>
                  </a:cubicBezTo>
                  <a:close/>
                </a:path>
              </a:pathLst>
            </a:custGeom>
            <a:solidFill>
              <a:srgbClr val="62CBC9"/>
            </a:solidFill>
          </p:spPr>
          <p:txBody>
            <a:bodyPr/>
            <a:lstStyle/>
            <a:p>
              <a:endParaRPr lang="en-GB"/>
            </a:p>
          </p:txBody>
        </p:sp>
      </p:grpSp>
      <p:sp>
        <p:nvSpPr>
          <p:cNvPr id="5" name="TextBox 5"/>
          <p:cNvSpPr txBox="1"/>
          <p:nvPr/>
        </p:nvSpPr>
        <p:spPr>
          <a:xfrm>
            <a:off x="1130941" y="3146669"/>
            <a:ext cx="5224165" cy="421691"/>
          </a:xfrm>
          <a:prstGeom prst="rect">
            <a:avLst/>
          </a:prstGeom>
        </p:spPr>
        <p:txBody>
          <a:bodyPr lIns="0" tIns="0" rIns="0" bIns="0" rtlCol="0" anchor="t">
            <a:spAutoFit/>
          </a:bodyPr>
          <a:lstStyle/>
          <a:p>
            <a:pPr algn="l">
              <a:lnSpc>
                <a:spcPts val="3369"/>
              </a:lnSpc>
            </a:pPr>
            <a:r>
              <a:rPr lang="en-US" sz="2700" b="1">
                <a:solidFill>
                  <a:srgbClr val="011E41"/>
                </a:solidFill>
                <a:latin typeface="Interstate Bold"/>
                <a:ea typeface="Interstate Bold"/>
                <a:cs typeface="Interstate Bold"/>
                <a:sym typeface="Interstate Bold"/>
              </a:rPr>
              <a:t>If You Work in HR or Leadership</a:t>
            </a:r>
          </a:p>
        </p:txBody>
      </p:sp>
      <p:sp>
        <p:nvSpPr>
          <p:cNvPr id="6" name="TextBox 6"/>
          <p:cNvSpPr txBox="1"/>
          <p:nvPr/>
        </p:nvSpPr>
        <p:spPr>
          <a:xfrm>
            <a:off x="1130941" y="3819077"/>
            <a:ext cx="7564336" cy="884453"/>
          </a:xfrm>
          <a:prstGeom prst="rect">
            <a:avLst/>
          </a:prstGeom>
        </p:spPr>
        <p:txBody>
          <a:bodyPr lIns="0" tIns="0" rIns="0" bIns="0" rtlCol="0" anchor="t">
            <a:spAutoFit/>
          </a:bodyPr>
          <a:lstStyle/>
          <a:p>
            <a:pPr algn="l">
              <a:lnSpc>
                <a:spcPts val="3670"/>
              </a:lnSpc>
            </a:pPr>
            <a:r>
              <a:rPr lang="en-US" sz="2300">
                <a:solidFill>
                  <a:srgbClr val="011E41"/>
                </a:solidFill>
                <a:latin typeface="Interstate Light"/>
                <a:ea typeface="Interstate Light"/>
                <a:cs typeface="Interstate Light"/>
                <a:sym typeface="Interstate Light"/>
              </a:rPr>
              <a:t>You are in a position to make a real difference to people's financial futures.</a:t>
            </a:r>
          </a:p>
        </p:txBody>
      </p:sp>
      <p:sp>
        <p:nvSpPr>
          <p:cNvPr id="7" name="TextBox 7"/>
          <p:cNvSpPr txBox="1"/>
          <p:nvPr/>
        </p:nvSpPr>
        <p:spPr>
          <a:xfrm>
            <a:off x="1130941" y="5045869"/>
            <a:ext cx="7564336" cy="2713253"/>
          </a:xfrm>
          <a:prstGeom prst="rect">
            <a:avLst/>
          </a:prstGeom>
        </p:spPr>
        <p:txBody>
          <a:bodyPr lIns="0" tIns="0" rIns="0" bIns="0" rtlCol="0" anchor="t">
            <a:spAutoFit/>
          </a:bodyPr>
          <a:lstStyle/>
          <a:p>
            <a:pPr marL="554990" lvl="1" indent="-277495" algn="l">
              <a:lnSpc>
                <a:spcPts val="3670"/>
              </a:lnSpc>
              <a:buFont typeface="Arial"/>
              <a:buChar char="•"/>
            </a:pPr>
            <a:r>
              <a:rPr lang="en-US" sz="2300" dirty="0">
                <a:solidFill>
                  <a:srgbClr val="011E41"/>
                </a:solidFill>
                <a:latin typeface="Interstate Light"/>
                <a:ea typeface="Interstate Light"/>
                <a:cs typeface="Interstate Light"/>
                <a:sym typeface="Interstate Light"/>
              </a:rPr>
              <a:t>Encourage staff in the strongest possible terms not to opt out of pension contributions</a:t>
            </a:r>
          </a:p>
          <a:p>
            <a:pPr marL="554990" lvl="1" indent="-277495" algn="l">
              <a:lnSpc>
                <a:spcPts val="3670"/>
              </a:lnSpc>
              <a:buFont typeface="Arial"/>
              <a:buChar char="•"/>
            </a:pPr>
            <a:r>
              <a:rPr lang="en-US" sz="2300" dirty="0">
                <a:solidFill>
                  <a:srgbClr val="011E41"/>
                </a:solidFill>
                <a:latin typeface="Interstate Light"/>
                <a:ea typeface="Interstate Light"/>
                <a:cs typeface="Interstate Light"/>
                <a:sym typeface="Interstate Light"/>
              </a:rPr>
              <a:t>Do what you can to keep people investing, even tiny amounts</a:t>
            </a:r>
          </a:p>
          <a:p>
            <a:pPr marL="554990" lvl="1" indent="-277495" algn="l">
              <a:lnSpc>
                <a:spcPts val="3670"/>
              </a:lnSpc>
              <a:buFont typeface="Arial"/>
              <a:buChar char="•"/>
            </a:pPr>
            <a:r>
              <a:rPr lang="en-US" sz="2300" dirty="0">
                <a:solidFill>
                  <a:srgbClr val="011E41"/>
                </a:solidFill>
                <a:latin typeface="Interstate Light"/>
                <a:ea typeface="Interstate Light"/>
                <a:cs typeface="Interstate Light"/>
                <a:sym typeface="Interstate Light"/>
              </a:rPr>
              <a:t>This fosters healthier UK capital markets — and keeps people out of poverty in old age</a:t>
            </a:r>
          </a:p>
        </p:txBody>
      </p:sp>
      <p:sp>
        <p:nvSpPr>
          <p:cNvPr id="8" name="TextBox 8"/>
          <p:cNvSpPr txBox="1"/>
          <p:nvPr/>
        </p:nvSpPr>
        <p:spPr>
          <a:xfrm>
            <a:off x="9518456" y="3146669"/>
            <a:ext cx="2986088" cy="421691"/>
          </a:xfrm>
          <a:prstGeom prst="rect">
            <a:avLst/>
          </a:prstGeom>
        </p:spPr>
        <p:txBody>
          <a:bodyPr lIns="0" tIns="0" rIns="0" bIns="0" rtlCol="0" anchor="t">
            <a:spAutoFit/>
          </a:bodyPr>
          <a:lstStyle/>
          <a:p>
            <a:pPr algn="l">
              <a:lnSpc>
                <a:spcPts val="3369"/>
              </a:lnSpc>
            </a:pPr>
            <a:r>
              <a:rPr lang="en-US" sz="2700">
                <a:solidFill>
                  <a:srgbClr val="FFFFFF"/>
                </a:solidFill>
                <a:latin typeface="Interstate"/>
                <a:ea typeface="Interstate"/>
                <a:cs typeface="Interstate"/>
                <a:sym typeface="Interstate"/>
              </a:rPr>
              <a:t>The Bigger Picture</a:t>
            </a:r>
          </a:p>
        </p:txBody>
      </p:sp>
      <p:sp>
        <p:nvSpPr>
          <p:cNvPr id="9" name="Freeform 9" descr="preencoded.png"/>
          <p:cNvSpPr/>
          <p:nvPr/>
        </p:nvSpPr>
        <p:spPr>
          <a:xfrm>
            <a:off x="9630670" y="3951465"/>
            <a:ext cx="448713" cy="448713"/>
          </a:xfrm>
          <a:custGeom>
            <a:avLst/>
            <a:gdLst/>
            <a:ahLst/>
            <a:cxnLst/>
            <a:rect l="l" t="t" r="r" b="b"/>
            <a:pathLst>
              <a:path w="448713" h="448713">
                <a:moveTo>
                  <a:pt x="0" y="0"/>
                </a:moveTo>
                <a:lnTo>
                  <a:pt x="448714" y="0"/>
                </a:lnTo>
                <a:lnTo>
                  <a:pt x="448714" y="448714"/>
                </a:lnTo>
                <a:lnTo>
                  <a:pt x="0" y="448714"/>
                </a:lnTo>
                <a:lnTo>
                  <a:pt x="0" y="0"/>
                </a:lnTo>
                <a:close/>
              </a:path>
            </a:pathLst>
          </a:custGeom>
          <a:blipFill>
            <a:blip>
              <a:extLst>
                <a:ext uri="{96DAC541-7B7A-43D3-8B79-37D633B846F1}">
                  <asvg:svgBlip xmlns:asvg="http://schemas.microsoft.com/office/drawing/2016/SVG/main" r:embed="rId3"/>
                </a:ext>
              </a:extLst>
            </a:blip>
            <a:stretch>
              <a:fillRect l="-7291" r="-7291"/>
            </a:stretch>
          </a:blipFill>
        </p:spPr>
        <p:txBody>
          <a:bodyPr/>
          <a:lstStyle/>
          <a:p>
            <a:endParaRPr lang="en-GB"/>
          </a:p>
        </p:txBody>
      </p:sp>
      <p:sp>
        <p:nvSpPr>
          <p:cNvPr id="10" name="TextBox 10"/>
          <p:cNvSpPr txBox="1"/>
          <p:nvPr/>
        </p:nvSpPr>
        <p:spPr>
          <a:xfrm>
            <a:off x="10490749" y="3923109"/>
            <a:ext cx="3374231" cy="421691"/>
          </a:xfrm>
          <a:prstGeom prst="rect">
            <a:avLst/>
          </a:prstGeom>
        </p:spPr>
        <p:txBody>
          <a:bodyPr lIns="0" tIns="0" rIns="0" bIns="0" rtlCol="0" anchor="t">
            <a:spAutoFit/>
          </a:bodyPr>
          <a:lstStyle/>
          <a:p>
            <a:pPr algn="l">
              <a:lnSpc>
                <a:spcPts val="3369"/>
              </a:lnSpc>
            </a:pPr>
            <a:r>
              <a:rPr lang="en-US" sz="2700">
                <a:solidFill>
                  <a:srgbClr val="FFF1E5"/>
                </a:solidFill>
                <a:latin typeface="Interstate"/>
                <a:ea typeface="Interstate"/>
                <a:cs typeface="Interstate"/>
                <a:sym typeface="Interstate"/>
              </a:rPr>
              <a:t>Markets are not alien</a:t>
            </a:r>
          </a:p>
        </p:txBody>
      </p:sp>
      <p:sp>
        <p:nvSpPr>
          <p:cNvPr id="11" name="TextBox 11"/>
          <p:cNvSpPr txBox="1"/>
          <p:nvPr/>
        </p:nvSpPr>
        <p:spPr>
          <a:xfrm>
            <a:off x="10490749" y="4595517"/>
            <a:ext cx="6759626" cy="884453"/>
          </a:xfrm>
          <a:prstGeom prst="rect">
            <a:avLst/>
          </a:prstGeom>
        </p:spPr>
        <p:txBody>
          <a:bodyPr lIns="0" tIns="0" rIns="0" bIns="0" rtlCol="0" anchor="t">
            <a:spAutoFit/>
          </a:bodyPr>
          <a:lstStyle/>
          <a:p>
            <a:pPr algn="l">
              <a:lnSpc>
                <a:spcPts val="3670"/>
              </a:lnSpc>
            </a:pPr>
            <a:r>
              <a:rPr lang="en-US" sz="2300">
                <a:solidFill>
                  <a:srgbClr val="FFF1E5"/>
                </a:solidFill>
                <a:latin typeface="Interstate"/>
                <a:ea typeface="Interstate"/>
                <a:cs typeface="Interstate"/>
                <a:sym typeface="Interstate"/>
              </a:rPr>
              <a:t>They are part and parcel of geopolitics, national political constraints, and personal wealth.</a:t>
            </a:r>
          </a:p>
        </p:txBody>
      </p:sp>
      <p:sp>
        <p:nvSpPr>
          <p:cNvPr id="12" name="Freeform 12" descr="preencoded.png"/>
          <p:cNvSpPr/>
          <p:nvPr/>
        </p:nvSpPr>
        <p:spPr>
          <a:xfrm>
            <a:off x="9630670" y="6246543"/>
            <a:ext cx="448713" cy="448713"/>
          </a:xfrm>
          <a:custGeom>
            <a:avLst/>
            <a:gdLst/>
            <a:ahLst/>
            <a:cxnLst/>
            <a:rect l="l" t="t" r="r" b="b"/>
            <a:pathLst>
              <a:path w="448713" h="448713">
                <a:moveTo>
                  <a:pt x="0" y="0"/>
                </a:moveTo>
                <a:lnTo>
                  <a:pt x="448714" y="0"/>
                </a:lnTo>
                <a:lnTo>
                  <a:pt x="448714" y="448713"/>
                </a:lnTo>
                <a:lnTo>
                  <a:pt x="0" y="448713"/>
                </a:lnTo>
                <a:lnTo>
                  <a:pt x="0" y="0"/>
                </a:lnTo>
                <a:close/>
              </a:path>
            </a:pathLst>
          </a:custGeom>
          <a:blipFill>
            <a:blip>
              <a:extLst>
                <a:ext uri="{96DAC541-7B7A-43D3-8B79-37D633B846F1}">
                  <asvg:svgBlip xmlns:asvg="http://schemas.microsoft.com/office/drawing/2016/SVG/main" r:embed="rId3"/>
                </a:ext>
              </a:extLst>
            </a:blip>
            <a:stretch>
              <a:fillRect l="-7291" r="-7291"/>
            </a:stretch>
          </a:blipFill>
        </p:spPr>
        <p:txBody>
          <a:bodyPr/>
          <a:lstStyle/>
          <a:p>
            <a:endParaRPr lang="en-GB"/>
          </a:p>
        </p:txBody>
      </p:sp>
      <p:sp>
        <p:nvSpPr>
          <p:cNvPr id="13" name="TextBox 13"/>
          <p:cNvSpPr txBox="1"/>
          <p:nvPr/>
        </p:nvSpPr>
        <p:spPr>
          <a:xfrm>
            <a:off x="10490749" y="6218187"/>
            <a:ext cx="4001988" cy="421691"/>
          </a:xfrm>
          <a:prstGeom prst="rect">
            <a:avLst/>
          </a:prstGeom>
        </p:spPr>
        <p:txBody>
          <a:bodyPr lIns="0" tIns="0" rIns="0" bIns="0" rtlCol="0" anchor="t">
            <a:spAutoFit/>
          </a:bodyPr>
          <a:lstStyle/>
          <a:p>
            <a:pPr algn="l">
              <a:lnSpc>
                <a:spcPts val="3369"/>
              </a:lnSpc>
            </a:pPr>
            <a:r>
              <a:rPr lang="en-US" sz="2700">
                <a:solidFill>
                  <a:srgbClr val="FFF1E5"/>
                </a:solidFill>
                <a:latin typeface="Interstate"/>
                <a:ea typeface="Interstate"/>
                <a:cs typeface="Interstate"/>
                <a:sym typeface="Interstate"/>
              </a:rPr>
              <a:t>You don't have to obsess</a:t>
            </a:r>
          </a:p>
        </p:txBody>
      </p:sp>
      <p:sp>
        <p:nvSpPr>
          <p:cNvPr id="14" name="TextBox 14"/>
          <p:cNvSpPr txBox="1"/>
          <p:nvPr/>
        </p:nvSpPr>
        <p:spPr>
          <a:xfrm>
            <a:off x="10490749" y="6890595"/>
            <a:ext cx="6759626" cy="1341653"/>
          </a:xfrm>
          <a:prstGeom prst="rect">
            <a:avLst/>
          </a:prstGeom>
        </p:spPr>
        <p:txBody>
          <a:bodyPr lIns="0" tIns="0" rIns="0" bIns="0" rtlCol="0" anchor="t">
            <a:spAutoFit/>
          </a:bodyPr>
          <a:lstStyle/>
          <a:p>
            <a:pPr algn="l">
              <a:lnSpc>
                <a:spcPts val="3670"/>
              </a:lnSpc>
            </a:pPr>
            <a:r>
              <a:rPr lang="en-US" sz="2300">
                <a:solidFill>
                  <a:srgbClr val="FFF1E5"/>
                </a:solidFill>
                <a:latin typeface="Interstate"/>
                <a:ea typeface="Interstate"/>
                <a:cs typeface="Interstate"/>
                <a:sym typeface="Interstate"/>
              </a:rPr>
              <a:t>But you ignore or avoid them at your peril — if you want to understand the world and maintain a decent standard of living.</a:t>
            </a:r>
          </a:p>
        </p:txBody>
      </p:sp>
      <p:sp>
        <p:nvSpPr>
          <p:cNvPr id="15" name="Freeform 15"/>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TextBox 16"/>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7" name="TextBox 17"/>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7000"/>
            </a:blip>
            <a:stretch>
              <a:fillRect l="-335" r="-335"/>
            </a:stretch>
          </a:blipFill>
        </p:spPr>
        <p:txBody>
          <a:bodyPr/>
          <a:lstStyle/>
          <a:p>
            <a:endParaRPr lang="en-GB"/>
          </a:p>
        </p:txBody>
      </p:sp>
      <p:sp>
        <p:nvSpPr>
          <p:cNvPr id="3" name="TextBox 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4" name="TextBox 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5" name="Freeform 5"/>
          <p:cNvSpPr/>
          <p:nvPr/>
        </p:nvSpPr>
        <p:spPr>
          <a:xfrm>
            <a:off x="14496087"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t="-9222" b="-9222"/>
            </a:stretch>
          </a:blipFill>
        </p:spPr>
        <p:txBody>
          <a:bodyPr/>
          <a:lstStyle/>
          <a:p>
            <a:endParaRPr lang="en-GB"/>
          </a:p>
        </p:txBody>
      </p:sp>
      <p:sp>
        <p:nvSpPr>
          <p:cNvPr id="3" name="Freeform 3"/>
          <p:cNvSpPr/>
          <p:nvPr/>
        </p:nvSpPr>
        <p:spPr>
          <a:xfrm>
            <a:off x="1489988" y="4956269"/>
            <a:ext cx="10897974" cy="3855158"/>
          </a:xfrm>
          <a:custGeom>
            <a:avLst/>
            <a:gdLst/>
            <a:ahLst/>
            <a:cxnLst/>
            <a:rect l="l" t="t" r="r" b="b"/>
            <a:pathLst>
              <a:path w="10897974" h="3855158">
                <a:moveTo>
                  <a:pt x="0" y="0"/>
                </a:moveTo>
                <a:lnTo>
                  <a:pt x="10897974" y="0"/>
                </a:lnTo>
                <a:lnTo>
                  <a:pt x="10897974" y="3855158"/>
                </a:lnTo>
                <a:lnTo>
                  <a:pt x="0" y="3855158"/>
                </a:lnTo>
                <a:lnTo>
                  <a:pt x="0" y="0"/>
                </a:lnTo>
                <a:close/>
              </a:path>
            </a:pathLst>
          </a:custGeom>
          <a:blipFill>
            <a:blip r:embed="rId3"/>
            <a:stretch>
              <a:fillRect/>
            </a:stretch>
          </a:blipFill>
        </p:spPr>
        <p:txBody>
          <a:bodyPr/>
          <a:lstStyle/>
          <a:p>
            <a:endParaRPr lang="en-GB"/>
          </a:p>
        </p:txBody>
      </p:sp>
      <p:sp>
        <p:nvSpPr>
          <p:cNvPr id="4" name="Freeform 4"/>
          <p:cNvSpPr/>
          <p:nvPr/>
        </p:nvSpPr>
        <p:spPr>
          <a:xfrm>
            <a:off x="15073203" y="1028700"/>
            <a:ext cx="2186097" cy="1465436"/>
          </a:xfrm>
          <a:custGeom>
            <a:avLst/>
            <a:gdLst/>
            <a:ahLst/>
            <a:cxnLst/>
            <a:rect l="l" t="t" r="r" b="b"/>
            <a:pathLst>
              <a:path w="2186097" h="1465436">
                <a:moveTo>
                  <a:pt x="0" y="0"/>
                </a:moveTo>
                <a:lnTo>
                  <a:pt x="2186097" y="0"/>
                </a:lnTo>
                <a:lnTo>
                  <a:pt x="2186097" y="1465436"/>
                </a:lnTo>
                <a:lnTo>
                  <a:pt x="0" y="1465436"/>
                </a:lnTo>
                <a:lnTo>
                  <a:pt x="0" y="0"/>
                </a:lnTo>
                <a:close/>
              </a:path>
            </a:pathLst>
          </a:custGeom>
          <a:blipFill>
            <a:blip r:embed="rId4"/>
            <a:stretch>
              <a:fillRect t="-9836" b="-6885"/>
            </a:stretch>
          </a:blipFill>
        </p:spPr>
        <p:txBody>
          <a:bodyPr/>
          <a:lstStyle/>
          <a:p>
            <a:endParaRPr lang="en-GB"/>
          </a:p>
        </p:txBody>
      </p:sp>
      <p:sp>
        <p:nvSpPr>
          <p:cNvPr id="5" name="TextBox 5"/>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6" name="TextBox 6"/>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7" name="Freeform 7"/>
          <p:cNvSpPr/>
          <p:nvPr/>
        </p:nvSpPr>
        <p:spPr>
          <a:xfrm>
            <a:off x="1028700" y="1204274"/>
            <a:ext cx="3242637" cy="1114288"/>
          </a:xfrm>
          <a:custGeom>
            <a:avLst/>
            <a:gdLst/>
            <a:ahLst/>
            <a:cxnLst/>
            <a:rect l="l" t="t" r="r" b="b"/>
            <a:pathLst>
              <a:path w="3242637" h="1114288">
                <a:moveTo>
                  <a:pt x="0" y="0"/>
                </a:moveTo>
                <a:lnTo>
                  <a:pt x="3242637" y="0"/>
                </a:lnTo>
                <a:lnTo>
                  <a:pt x="3242637" y="1114288"/>
                </a:lnTo>
                <a:lnTo>
                  <a:pt x="0" y="1114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grpSp>
        <p:nvGrpSpPr>
          <p:cNvPr id="2" name="Group 2"/>
          <p:cNvGrpSpPr/>
          <p:nvPr/>
        </p:nvGrpSpPr>
        <p:grpSpPr>
          <a:xfrm>
            <a:off x="1973291" y="4502955"/>
            <a:ext cx="3676096" cy="4755345"/>
            <a:chOff x="0" y="0"/>
            <a:chExt cx="968190" cy="1252437"/>
          </a:xfrm>
        </p:grpSpPr>
        <p:sp>
          <p:nvSpPr>
            <p:cNvPr id="3" name="Freeform 3"/>
            <p:cNvSpPr/>
            <p:nvPr/>
          </p:nvSpPr>
          <p:spPr>
            <a:xfrm>
              <a:off x="0" y="0"/>
              <a:ext cx="968190" cy="1252437"/>
            </a:xfrm>
            <a:custGeom>
              <a:avLst/>
              <a:gdLst/>
              <a:ahLst/>
              <a:cxnLst/>
              <a:rect l="l" t="t" r="r" b="b"/>
              <a:pathLst>
                <a:path w="968190" h="1252437">
                  <a:moveTo>
                    <a:pt x="0" y="0"/>
                  </a:moveTo>
                  <a:lnTo>
                    <a:pt x="968190" y="0"/>
                  </a:lnTo>
                  <a:lnTo>
                    <a:pt x="968190" y="1252437"/>
                  </a:lnTo>
                  <a:lnTo>
                    <a:pt x="0" y="1252437"/>
                  </a:lnTo>
                  <a:close/>
                </a:path>
              </a:pathLst>
            </a:custGeom>
            <a:solidFill>
              <a:srgbClr val="00A9A8"/>
            </a:solidFill>
          </p:spPr>
          <p:txBody>
            <a:bodyPr/>
            <a:lstStyle/>
            <a:p>
              <a:endParaRPr lang="en-GB"/>
            </a:p>
          </p:txBody>
        </p:sp>
        <p:sp>
          <p:nvSpPr>
            <p:cNvPr id="4" name="TextBox 4"/>
            <p:cNvSpPr txBox="1"/>
            <p:nvPr/>
          </p:nvSpPr>
          <p:spPr>
            <a:xfrm>
              <a:off x="0" y="-57150"/>
              <a:ext cx="968190" cy="1309587"/>
            </a:xfrm>
            <a:prstGeom prst="rect">
              <a:avLst/>
            </a:prstGeom>
          </p:spPr>
          <p:txBody>
            <a:bodyPr lIns="50800" tIns="50800" rIns="50800" bIns="50800" rtlCol="0" anchor="ctr"/>
            <a:lstStyle/>
            <a:p>
              <a:pPr algn="ctr">
                <a:lnSpc>
                  <a:spcPts val="3149"/>
                </a:lnSpc>
              </a:pPr>
              <a:r>
                <a:rPr lang="en-US" sz="2099">
                  <a:solidFill>
                    <a:srgbClr val="000000"/>
                  </a:solidFill>
                  <a:latin typeface="Interstate Light"/>
                  <a:ea typeface="Interstate Light"/>
                  <a:cs typeface="Interstate Light"/>
                  <a:sym typeface="Interstate Light"/>
                </a:rPr>
                <a:t>Structural damage</a:t>
              </a:r>
            </a:p>
            <a:p>
              <a:pPr algn="ctr">
                <a:lnSpc>
                  <a:spcPts val="3149"/>
                </a:lnSpc>
              </a:pPr>
              <a:r>
                <a:rPr lang="en-US" sz="2099">
                  <a:solidFill>
                    <a:srgbClr val="000000"/>
                  </a:solidFill>
                  <a:latin typeface="Interstate Light"/>
                  <a:ea typeface="Interstate Light"/>
                  <a:cs typeface="Interstate Light"/>
                  <a:sym typeface="Interstate Light"/>
                </a:rPr>
                <a:t>already done</a:t>
              </a:r>
            </a:p>
            <a:p>
              <a:pPr algn="ctr">
                <a:lnSpc>
                  <a:spcPts val="3149"/>
                </a:lnSpc>
              </a:pPr>
              <a:endParaRPr lang="en-US" sz="2099">
                <a:solidFill>
                  <a:srgbClr val="000000"/>
                </a:solidFill>
                <a:latin typeface="Interstate Light"/>
                <a:ea typeface="Interstate Light"/>
                <a:cs typeface="Interstate Light"/>
                <a:sym typeface="Interstate Light"/>
              </a:endParaRPr>
            </a:p>
            <a:p>
              <a:pPr algn="ctr">
                <a:lnSpc>
                  <a:spcPts val="3149"/>
                </a:lnSpc>
              </a:pPr>
              <a:r>
                <a:rPr lang="en-US" sz="2099">
                  <a:solidFill>
                    <a:srgbClr val="000000"/>
                  </a:solidFill>
                  <a:latin typeface="Interstate Light"/>
                  <a:ea typeface="Interstate Light"/>
                  <a:cs typeface="Interstate Light"/>
                  <a:sym typeface="Interstate Light"/>
                </a:rPr>
                <a:t>Consumer confidence</a:t>
              </a:r>
            </a:p>
            <a:p>
              <a:pPr algn="ctr">
                <a:lnSpc>
                  <a:spcPts val="3149"/>
                </a:lnSpc>
              </a:pPr>
              <a:r>
                <a:rPr lang="en-US" sz="2099">
                  <a:solidFill>
                    <a:srgbClr val="000000"/>
                  </a:solidFill>
                  <a:latin typeface="Interstate Light"/>
                  <a:ea typeface="Interstate Light"/>
                  <a:cs typeface="Interstate Light"/>
                  <a:sym typeface="Interstate Light"/>
                </a:rPr>
                <a:t>never recovered</a:t>
              </a:r>
            </a:p>
            <a:p>
              <a:pPr algn="ctr">
                <a:lnSpc>
                  <a:spcPts val="3149"/>
                </a:lnSpc>
              </a:pPr>
              <a:endParaRPr lang="en-US" sz="2099">
                <a:solidFill>
                  <a:srgbClr val="000000"/>
                </a:solidFill>
                <a:latin typeface="Interstate Light"/>
                <a:ea typeface="Interstate Light"/>
                <a:cs typeface="Interstate Light"/>
                <a:sym typeface="Interstate Light"/>
              </a:endParaRPr>
            </a:p>
            <a:p>
              <a:pPr algn="ctr">
                <a:lnSpc>
                  <a:spcPts val="3149"/>
                </a:lnSpc>
              </a:pPr>
              <a:r>
                <a:rPr lang="en-US" sz="2099">
                  <a:solidFill>
                    <a:srgbClr val="000000"/>
                  </a:solidFill>
                  <a:latin typeface="Interstate Light"/>
                  <a:ea typeface="Interstate Light"/>
                  <a:cs typeface="Interstate Light"/>
                  <a:sym typeface="Interstate Light"/>
                </a:rPr>
                <a:t>Russia losing up to 35,000</a:t>
              </a:r>
            </a:p>
            <a:p>
              <a:pPr algn="ctr">
                <a:lnSpc>
                  <a:spcPts val="3149"/>
                </a:lnSpc>
              </a:pPr>
              <a:r>
                <a:rPr lang="en-US" sz="2099">
                  <a:solidFill>
                    <a:srgbClr val="000000"/>
                  </a:solidFill>
                  <a:latin typeface="Interstate Light"/>
                  <a:ea typeface="Interstate Light"/>
                  <a:cs typeface="Interstate Light"/>
                  <a:sym typeface="Interstate Light"/>
                </a:rPr>
                <a:t>soldiers per month</a:t>
              </a:r>
            </a:p>
          </p:txBody>
        </p:sp>
      </p:grpSp>
      <p:grpSp>
        <p:nvGrpSpPr>
          <p:cNvPr id="5" name="Group 5"/>
          <p:cNvGrpSpPr/>
          <p:nvPr/>
        </p:nvGrpSpPr>
        <p:grpSpPr>
          <a:xfrm>
            <a:off x="7305952" y="4502955"/>
            <a:ext cx="3676096" cy="4755345"/>
            <a:chOff x="0" y="0"/>
            <a:chExt cx="968190" cy="1252437"/>
          </a:xfrm>
        </p:grpSpPr>
        <p:sp>
          <p:nvSpPr>
            <p:cNvPr id="6" name="Freeform 6"/>
            <p:cNvSpPr/>
            <p:nvPr/>
          </p:nvSpPr>
          <p:spPr>
            <a:xfrm>
              <a:off x="0" y="0"/>
              <a:ext cx="968190" cy="1252437"/>
            </a:xfrm>
            <a:custGeom>
              <a:avLst/>
              <a:gdLst/>
              <a:ahLst/>
              <a:cxnLst/>
              <a:rect l="l" t="t" r="r" b="b"/>
              <a:pathLst>
                <a:path w="968190" h="1252437">
                  <a:moveTo>
                    <a:pt x="0" y="0"/>
                  </a:moveTo>
                  <a:lnTo>
                    <a:pt x="968190" y="0"/>
                  </a:lnTo>
                  <a:lnTo>
                    <a:pt x="968190" y="1252437"/>
                  </a:lnTo>
                  <a:lnTo>
                    <a:pt x="0" y="1252437"/>
                  </a:lnTo>
                  <a:close/>
                </a:path>
              </a:pathLst>
            </a:custGeom>
            <a:solidFill>
              <a:srgbClr val="00A9A8"/>
            </a:solidFill>
          </p:spPr>
          <p:txBody>
            <a:bodyPr/>
            <a:lstStyle/>
            <a:p>
              <a:endParaRPr lang="en-GB"/>
            </a:p>
          </p:txBody>
        </p:sp>
        <p:sp>
          <p:nvSpPr>
            <p:cNvPr id="7" name="TextBox 7"/>
            <p:cNvSpPr txBox="1"/>
            <p:nvPr/>
          </p:nvSpPr>
          <p:spPr>
            <a:xfrm>
              <a:off x="0" y="-57150"/>
              <a:ext cx="968190" cy="1309587"/>
            </a:xfrm>
            <a:prstGeom prst="rect">
              <a:avLst/>
            </a:prstGeom>
          </p:spPr>
          <p:txBody>
            <a:bodyPr lIns="50800" tIns="50800" rIns="50800" bIns="50800" rtlCol="0" anchor="ctr"/>
            <a:lstStyle/>
            <a:p>
              <a:pPr algn="ctr">
                <a:lnSpc>
                  <a:spcPts val="3149"/>
                </a:lnSpc>
              </a:pPr>
              <a:r>
                <a:rPr lang="en-US" sz="2099" dirty="0">
                  <a:solidFill>
                    <a:srgbClr val="000000"/>
                  </a:solidFill>
                  <a:latin typeface="Interstate Light"/>
                  <a:ea typeface="Interstate Light"/>
                  <a:cs typeface="Interstate Light"/>
                  <a:sym typeface="Interstate Light"/>
                </a:rPr>
                <a:t>Active crisis</a:t>
              </a:r>
            </a:p>
            <a:p>
              <a:pPr algn="ctr">
                <a:lnSpc>
                  <a:spcPts val="3149"/>
                </a:lnSpc>
              </a:pPr>
              <a:endParaRPr lang="en-US" sz="2099" dirty="0">
                <a:solidFill>
                  <a:srgbClr val="000000"/>
                </a:solidFill>
                <a:latin typeface="Interstate Light"/>
                <a:ea typeface="Interstate Light"/>
                <a:cs typeface="Interstate Light"/>
                <a:sym typeface="Interstate Light"/>
              </a:endParaRPr>
            </a:p>
            <a:p>
              <a:pPr algn="ctr">
                <a:lnSpc>
                  <a:spcPts val="3149"/>
                </a:lnSpc>
              </a:pPr>
              <a:r>
                <a:rPr lang="en-US" sz="2099" dirty="0">
                  <a:solidFill>
                    <a:srgbClr val="000000"/>
                  </a:solidFill>
                  <a:latin typeface="Interstate Light"/>
                  <a:ea typeface="Interstate Light"/>
                  <a:cs typeface="Interstate Light"/>
                  <a:sym typeface="Interstate Light"/>
                </a:rPr>
                <a:t>Where your summer 2026</a:t>
              </a:r>
            </a:p>
            <a:p>
              <a:pPr algn="ctr">
                <a:lnSpc>
                  <a:spcPts val="3149"/>
                </a:lnSpc>
              </a:pPr>
              <a:r>
                <a:rPr lang="en-US" sz="2099" dirty="0">
                  <a:solidFill>
                    <a:srgbClr val="000000"/>
                  </a:solidFill>
                  <a:latin typeface="Interstate Light"/>
                  <a:ea typeface="Interstate Light"/>
                  <a:cs typeface="Interstate Light"/>
                  <a:sym typeface="Interstate Light"/>
                </a:rPr>
                <a:t>decision tree lives</a:t>
              </a:r>
            </a:p>
            <a:p>
              <a:pPr algn="ctr">
                <a:lnSpc>
                  <a:spcPts val="3149"/>
                </a:lnSpc>
              </a:pPr>
              <a:endParaRPr lang="en-US" sz="2099" dirty="0">
                <a:solidFill>
                  <a:srgbClr val="000000"/>
                </a:solidFill>
                <a:latin typeface="Interstate Light"/>
                <a:ea typeface="Interstate Light"/>
                <a:cs typeface="Interstate Light"/>
                <a:sym typeface="Interstate Light"/>
              </a:endParaRPr>
            </a:p>
            <a:p>
              <a:pPr algn="ctr">
                <a:lnSpc>
                  <a:spcPts val="3149"/>
                </a:lnSpc>
              </a:pPr>
              <a:r>
                <a:rPr lang="en-US" sz="2099" dirty="0">
                  <a:solidFill>
                    <a:srgbClr val="000000"/>
                  </a:solidFill>
                  <a:latin typeface="Interstate Light"/>
                  <a:ea typeface="Interstate Light"/>
                  <a:cs typeface="Interstate Light"/>
                  <a:sym typeface="Interstate Light"/>
                </a:rPr>
                <a:t>Drone production increased</a:t>
              </a:r>
            </a:p>
            <a:p>
              <a:pPr algn="ctr">
                <a:lnSpc>
                  <a:spcPts val="3149"/>
                </a:lnSpc>
              </a:pPr>
              <a:r>
                <a:rPr lang="en-US" sz="2099" dirty="0">
                  <a:solidFill>
                    <a:srgbClr val="000000"/>
                  </a:solidFill>
                  <a:latin typeface="Interstate Light"/>
                  <a:ea typeface="Interstate Light"/>
                  <a:cs typeface="Interstate Light"/>
                  <a:sym typeface="Interstate Light"/>
                </a:rPr>
                <a:t>tenfold during the truce</a:t>
              </a:r>
            </a:p>
            <a:p>
              <a:pPr algn="ctr">
                <a:lnSpc>
                  <a:spcPts val="3149"/>
                </a:lnSpc>
              </a:pPr>
              <a:endParaRPr lang="en-US" sz="2099" dirty="0">
                <a:solidFill>
                  <a:srgbClr val="000000"/>
                </a:solidFill>
                <a:latin typeface="Interstate Light"/>
                <a:ea typeface="Interstate Light"/>
                <a:cs typeface="Interstate Light"/>
                <a:sym typeface="Interstate Light"/>
              </a:endParaRPr>
            </a:p>
            <a:p>
              <a:pPr algn="ctr">
                <a:lnSpc>
                  <a:spcPts val="3149"/>
                </a:lnSpc>
              </a:pPr>
              <a:r>
                <a:rPr lang="en-US" sz="2099" dirty="0">
                  <a:solidFill>
                    <a:srgbClr val="000000"/>
                  </a:solidFill>
                  <a:latin typeface="Interstate Light"/>
                  <a:ea typeface="Interstate Light"/>
                  <a:cs typeface="Interstate Light"/>
                  <a:sym typeface="Interstate Light"/>
                </a:rPr>
                <a:t>One drone costs little to</a:t>
              </a:r>
            </a:p>
            <a:p>
              <a:pPr algn="ctr">
                <a:lnSpc>
                  <a:spcPts val="3149"/>
                </a:lnSpc>
              </a:pPr>
              <a:r>
                <a:rPr lang="en-US" sz="2099" dirty="0">
                  <a:solidFill>
                    <a:srgbClr val="000000"/>
                  </a:solidFill>
                  <a:latin typeface="Interstate Light"/>
                  <a:ea typeface="Interstate Light"/>
                  <a:cs typeface="Interstate Light"/>
                  <a:sym typeface="Interstate Light"/>
                </a:rPr>
                <a:t>build. Shooting it down costs</a:t>
              </a:r>
            </a:p>
            <a:p>
              <a:pPr algn="ctr">
                <a:lnSpc>
                  <a:spcPts val="3149"/>
                </a:lnSpc>
              </a:pPr>
              <a:r>
                <a:rPr lang="en-US" sz="2099" dirty="0">
                  <a:solidFill>
                    <a:srgbClr val="000000"/>
                  </a:solidFill>
                  <a:latin typeface="Interstate Light"/>
                  <a:ea typeface="Interstate Light"/>
                  <a:cs typeface="Interstate Light"/>
                  <a:sym typeface="Interstate Light"/>
                </a:rPr>
                <a:t>ten times more</a:t>
              </a:r>
            </a:p>
          </p:txBody>
        </p:sp>
      </p:grpSp>
      <p:grpSp>
        <p:nvGrpSpPr>
          <p:cNvPr id="8" name="Group 8"/>
          <p:cNvGrpSpPr/>
          <p:nvPr/>
        </p:nvGrpSpPr>
        <p:grpSpPr>
          <a:xfrm>
            <a:off x="12639398" y="4502955"/>
            <a:ext cx="3676096" cy="4755345"/>
            <a:chOff x="0" y="0"/>
            <a:chExt cx="968190" cy="1252437"/>
          </a:xfrm>
        </p:grpSpPr>
        <p:sp>
          <p:nvSpPr>
            <p:cNvPr id="9" name="Freeform 9"/>
            <p:cNvSpPr/>
            <p:nvPr/>
          </p:nvSpPr>
          <p:spPr>
            <a:xfrm>
              <a:off x="0" y="0"/>
              <a:ext cx="968190" cy="1252437"/>
            </a:xfrm>
            <a:custGeom>
              <a:avLst/>
              <a:gdLst/>
              <a:ahLst/>
              <a:cxnLst/>
              <a:rect l="l" t="t" r="r" b="b"/>
              <a:pathLst>
                <a:path w="968190" h="1252437">
                  <a:moveTo>
                    <a:pt x="0" y="0"/>
                  </a:moveTo>
                  <a:lnTo>
                    <a:pt x="968190" y="0"/>
                  </a:lnTo>
                  <a:lnTo>
                    <a:pt x="968190" y="1252437"/>
                  </a:lnTo>
                  <a:lnTo>
                    <a:pt x="0" y="1252437"/>
                  </a:lnTo>
                  <a:close/>
                </a:path>
              </a:pathLst>
            </a:custGeom>
            <a:solidFill>
              <a:srgbClr val="00A9A8"/>
            </a:solidFill>
          </p:spPr>
          <p:txBody>
            <a:bodyPr/>
            <a:lstStyle/>
            <a:p>
              <a:endParaRPr lang="en-GB"/>
            </a:p>
          </p:txBody>
        </p:sp>
        <p:sp>
          <p:nvSpPr>
            <p:cNvPr id="10" name="TextBox 10"/>
            <p:cNvSpPr txBox="1"/>
            <p:nvPr/>
          </p:nvSpPr>
          <p:spPr>
            <a:xfrm>
              <a:off x="0" y="-57150"/>
              <a:ext cx="968190" cy="1309587"/>
            </a:xfrm>
            <a:prstGeom prst="rect">
              <a:avLst/>
            </a:prstGeom>
          </p:spPr>
          <p:txBody>
            <a:bodyPr lIns="88900" tIns="88900" rIns="88900" bIns="88900" rtlCol="0" anchor="ctr"/>
            <a:lstStyle/>
            <a:p>
              <a:pPr algn="ctr">
                <a:lnSpc>
                  <a:spcPts val="3149"/>
                </a:lnSpc>
              </a:pPr>
              <a:r>
                <a:rPr lang="en-US" sz="2099">
                  <a:solidFill>
                    <a:srgbClr val="000000"/>
                  </a:solidFill>
                  <a:latin typeface="Interstate Light"/>
                  <a:ea typeface="Interstate Light"/>
                  <a:cs typeface="Interstate Light"/>
                  <a:sym typeface="Interstate Light"/>
                </a:rPr>
                <a:t>More global damage than</a:t>
              </a:r>
            </a:p>
            <a:p>
              <a:pPr algn="ctr">
                <a:lnSpc>
                  <a:spcPts val="3149"/>
                </a:lnSpc>
              </a:pPr>
              <a:r>
                <a:rPr lang="en-US" sz="2099">
                  <a:solidFill>
                    <a:srgbClr val="000000"/>
                  </a:solidFill>
                  <a:latin typeface="Interstate Light"/>
                  <a:ea typeface="Interstate Light"/>
                  <a:cs typeface="Interstate Light"/>
                  <a:sym typeface="Interstate Light"/>
                </a:rPr>
                <a:t>Hormuz closure</a:t>
              </a:r>
            </a:p>
            <a:p>
              <a:pPr algn="ctr">
                <a:lnSpc>
                  <a:spcPts val="3149"/>
                </a:lnSpc>
              </a:pPr>
              <a:endParaRPr lang="en-US" sz="2099">
                <a:solidFill>
                  <a:srgbClr val="000000"/>
                </a:solidFill>
                <a:latin typeface="Interstate Light"/>
                <a:ea typeface="Interstate Light"/>
                <a:cs typeface="Interstate Light"/>
                <a:sym typeface="Interstate Light"/>
              </a:endParaRPr>
            </a:p>
            <a:p>
              <a:pPr algn="ctr">
                <a:lnSpc>
                  <a:spcPts val="3149"/>
                </a:lnSpc>
              </a:pPr>
              <a:r>
                <a:rPr lang="en-US" sz="2099">
                  <a:solidFill>
                    <a:srgbClr val="000000"/>
                  </a:solidFill>
                  <a:latin typeface="Interstate Light"/>
                  <a:ea typeface="Interstate Light"/>
                  <a:cs typeface="Interstate Light"/>
                  <a:sym typeface="Interstate Light"/>
                </a:rPr>
                <a:t>China recruiting active-duty</a:t>
              </a:r>
            </a:p>
            <a:p>
              <a:pPr algn="ctr">
                <a:lnSpc>
                  <a:spcPts val="3149"/>
                </a:lnSpc>
              </a:pPr>
              <a:r>
                <a:rPr lang="en-US" sz="2099">
                  <a:solidFill>
                    <a:srgbClr val="000000"/>
                  </a:solidFill>
                  <a:latin typeface="Interstate Light"/>
                  <a:ea typeface="Interstate Light"/>
                  <a:cs typeface="Interstate Light"/>
                  <a:sym typeface="Interstate Light"/>
                </a:rPr>
                <a:t>soldiers to film surrender</a:t>
              </a:r>
            </a:p>
            <a:p>
              <a:pPr algn="ctr">
                <a:lnSpc>
                  <a:spcPts val="3149"/>
                </a:lnSpc>
              </a:pPr>
              <a:r>
                <a:rPr lang="en-US" sz="2099">
                  <a:solidFill>
                    <a:srgbClr val="000000"/>
                  </a:solidFill>
                  <a:latin typeface="Interstate Light"/>
                  <a:ea typeface="Interstate Light"/>
                  <a:cs typeface="Interstate Light"/>
                  <a:sym typeface="Interstate Light"/>
                </a:rPr>
                <a:t>videos</a:t>
              </a:r>
            </a:p>
            <a:p>
              <a:pPr algn="ctr">
                <a:lnSpc>
                  <a:spcPts val="3149"/>
                </a:lnSpc>
              </a:pPr>
              <a:endParaRPr lang="en-US" sz="2099">
                <a:solidFill>
                  <a:srgbClr val="000000"/>
                </a:solidFill>
                <a:latin typeface="Interstate Light"/>
                <a:ea typeface="Interstate Light"/>
                <a:cs typeface="Interstate Light"/>
                <a:sym typeface="Interstate Light"/>
              </a:endParaRPr>
            </a:p>
            <a:p>
              <a:pPr algn="ctr">
                <a:lnSpc>
                  <a:spcPts val="3149"/>
                </a:lnSpc>
              </a:pPr>
              <a:r>
                <a:rPr lang="en-US" sz="2099">
                  <a:solidFill>
                    <a:srgbClr val="000000"/>
                  </a:solidFill>
                  <a:latin typeface="Interstate Light"/>
                  <a:ea typeface="Interstate Light"/>
                  <a:cs typeface="Interstate Light"/>
                  <a:sym typeface="Interstate Light"/>
                </a:rPr>
                <a:t>The goal is victory before a</a:t>
              </a:r>
            </a:p>
            <a:p>
              <a:pPr algn="ctr">
                <a:lnSpc>
                  <a:spcPts val="3149"/>
                </a:lnSpc>
              </a:pPr>
              <a:r>
                <a:rPr lang="en-US" sz="2099">
                  <a:solidFill>
                    <a:srgbClr val="000000"/>
                  </a:solidFill>
                  <a:latin typeface="Interstate Light"/>
                  <a:ea typeface="Interstate Light"/>
                  <a:cs typeface="Interstate Light"/>
                  <a:sym typeface="Interstate Light"/>
                </a:rPr>
                <a:t>single shot is fired</a:t>
              </a:r>
            </a:p>
          </p:txBody>
        </p:sp>
      </p:grpSp>
      <p:sp>
        <p:nvSpPr>
          <p:cNvPr id="11" name="Freeform 11"/>
          <p:cNvSpPr/>
          <p:nvPr/>
        </p:nvSpPr>
        <p:spPr>
          <a:xfrm>
            <a:off x="2893315" y="4040572"/>
            <a:ext cx="1655427" cy="1102928"/>
          </a:xfrm>
          <a:custGeom>
            <a:avLst/>
            <a:gdLst/>
            <a:ahLst/>
            <a:cxnLst/>
            <a:rect l="l" t="t" r="r" b="b"/>
            <a:pathLst>
              <a:path w="1655427" h="1102928">
                <a:moveTo>
                  <a:pt x="0" y="0"/>
                </a:moveTo>
                <a:lnTo>
                  <a:pt x="1655427" y="0"/>
                </a:lnTo>
                <a:lnTo>
                  <a:pt x="1655427" y="1102928"/>
                </a:lnTo>
                <a:lnTo>
                  <a:pt x="0" y="1102928"/>
                </a:lnTo>
                <a:lnTo>
                  <a:pt x="0" y="0"/>
                </a:lnTo>
                <a:close/>
              </a:path>
            </a:pathLst>
          </a:custGeom>
          <a:blipFill>
            <a:blip r:embed="rId2"/>
            <a:stretch>
              <a:fillRect/>
            </a:stretch>
          </a:blipFill>
        </p:spPr>
        <p:txBody>
          <a:bodyPr/>
          <a:lstStyle/>
          <a:p>
            <a:endParaRPr lang="en-GB"/>
          </a:p>
        </p:txBody>
      </p:sp>
      <p:sp>
        <p:nvSpPr>
          <p:cNvPr id="12" name="Freeform 12"/>
          <p:cNvSpPr/>
          <p:nvPr/>
        </p:nvSpPr>
        <p:spPr>
          <a:xfrm>
            <a:off x="8302874" y="3668501"/>
            <a:ext cx="1683037" cy="963539"/>
          </a:xfrm>
          <a:custGeom>
            <a:avLst/>
            <a:gdLst/>
            <a:ahLst/>
            <a:cxnLst/>
            <a:rect l="l" t="t" r="r" b="b"/>
            <a:pathLst>
              <a:path w="1683037" h="963539">
                <a:moveTo>
                  <a:pt x="0" y="0"/>
                </a:moveTo>
                <a:lnTo>
                  <a:pt x="1683038" y="0"/>
                </a:lnTo>
                <a:lnTo>
                  <a:pt x="1683038" y="963539"/>
                </a:lnTo>
                <a:lnTo>
                  <a:pt x="0" y="963539"/>
                </a:lnTo>
                <a:lnTo>
                  <a:pt x="0" y="0"/>
                </a:lnTo>
                <a:close/>
              </a:path>
            </a:pathLst>
          </a:custGeom>
          <a:blipFill>
            <a:blip r:embed="rId3"/>
            <a:stretch>
              <a:fillRect/>
            </a:stretch>
          </a:blipFill>
        </p:spPr>
        <p:txBody>
          <a:bodyPr/>
          <a:lstStyle/>
          <a:p>
            <a:endParaRPr lang="en-GB"/>
          </a:p>
        </p:txBody>
      </p:sp>
      <p:sp>
        <p:nvSpPr>
          <p:cNvPr id="13" name="Freeform 13"/>
          <p:cNvSpPr/>
          <p:nvPr/>
        </p:nvSpPr>
        <p:spPr>
          <a:xfrm>
            <a:off x="13740043" y="3874081"/>
            <a:ext cx="1445308" cy="963539"/>
          </a:xfrm>
          <a:custGeom>
            <a:avLst/>
            <a:gdLst/>
            <a:ahLst/>
            <a:cxnLst/>
            <a:rect l="l" t="t" r="r" b="b"/>
            <a:pathLst>
              <a:path w="1445308" h="963539">
                <a:moveTo>
                  <a:pt x="0" y="0"/>
                </a:moveTo>
                <a:lnTo>
                  <a:pt x="1445309" y="0"/>
                </a:lnTo>
                <a:lnTo>
                  <a:pt x="1445309" y="963538"/>
                </a:lnTo>
                <a:lnTo>
                  <a:pt x="0" y="963538"/>
                </a:lnTo>
                <a:lnTo>
                  <a:pt x="0" y="0"/>
                </a:lnTo>
                <a:close/>
              </a:path>
            </a:pathLst>
          </a:custGeom>
          <a:blipFill>
            <a:blip r:embed="rId4"/>
            <a:stretch>
              <a:fillRect/>
            </a:stretch>
          </a:blipFill>
        </p:spPr>
        <p:txBody>
          <a:bodyPr/>
          <a:lstStyle/>
          <a:p>
            <a:endParaRPr lang="en-GB"/>
          </a:p>
        </p:txBody>
      </p:sp>
      <p:sp>
        <p:nvSpPr>
          <p:cNvPr id="14" name="TextBox 14"/>
          <p:cNvSpPr txBox="1"/>
          <p:nvPr/>
        </p:nvSpPr>
        <p:spPr>
          <a:xfrm>
            <a:off x="1028700" y="895350"/>
            <a:ext cx="11426581" cy="1193800"/>
          </a:xfrm>
          <a:prstGeom prst="rect">
            <a:avLst/>
          </a:prstGeom>
        </p:spPr>
        <p:txBody>
          <a:bodyPr lIns="0" tIns="0" rIns="0" bIns="0" rtlCol="0" anchor="t">
            <a:spAutoFit/>
          </a:bodyPr>
          <a:lstStyle/>
          <a:p>
            <a:pPr algn="l">
              <a:lnSpc>
                <a:spcPts val="9799"/>
              </a:lnSpc>
            </a:pPr>
            <a:r>
              <a:rPr lang="en-US" sz="6999">
                <a:solidFill>
                  <a:srgbClr val="EEEEEE"/>
                </a:solidFill>
                <a:latin typeface="Interstate"/>
                <a:ea typeface="Interstate"/>
                <a:cs typeface="Interstate"/>
                <a:sym typeface="Interstate"/>
              </a:rPr>
              <a:t>Three Conflicts, One Map</a:t>
            </a:r>
          </a:p>
        </p:txBody>
      </p:sp>
      <p:sp>
        <p:nvSpPr>
          <p:cNvPr id="15" name="TextBox 15"/>
          <p:cNvSpPr txBox="1"/>
          <p:nvPr/>
        </p:nvSpPr>
        <p:spPr>
          <a:xfrm>
            <a:off x="2727870" y="2910758"/>
            <a:ext cx="2166938" cy="821055"/>
          </a:xfrm>
          <a:prstGeom prst="rect">
            <a:avLst/>
          </a:prstGeom>
        </p:spPr>
        <p:txBody>
          <a:bodyPr lIns="0" tIns="0" rIns="0" bIns="0" rtlCol="0" anchor="t">
            <a:spAutoFit/>
          </a:bodyPr>
          <a:lstStyle/>
          <a:p>
            <a:pPr algn="ctr">
              <a:lnSpc>
                <a:spcPts val="6719"/>
              </a:lnSpc>
            </a:pPr>
            <a:r>
              <a:rPr lang="en-US" sz="4799" dirty="0">
                <a:solidFill>
                  <a:srgbClr val="FFFFFF"/>
                </a:solidFill>
                <a:latin typeface="Interstate"/>
                <a:ea typeface="Interstate"/>
                <a:cs typeface="Interstate"/>
                <a:sym typeface="Interstate"/>
              </a:rPr>
              <a:t>Ukraine</a:t>
            </a:r>
          </a:p>
        </p:txBody>
      </p:sp>
      <p:sp>
        <p:nvSpPr>
          <p:cNvPr id="16" name="TextBox 16"/>
          <p:cNvSpPr txBox="1"/>
          <p:nvPr/>
        </p:nvSpPr>
        <p:spPr>
          <a:xfrm>
            <a:off x="7998707" y="2847446"/>
            <a:ext cx="2386703" cy="821055"/>
          </a:xfrm>
          <a:prstGeom prst="rect">
            <a:avLst/>
          </a:prstGeom>
        </p:spPr>
        <p:txBody>
          <a:bodyPr wrap="square" lIns="0" tIns="0" rIns="0" bIns="0" rtlCol="0" anchor="t">
            <a:spAutoFit/>
          </a:bodyPr>
          <a:lstStyle/>
          <a:p>
            <a:pPr algn="ctr">
              <a:lnSpc>
                <a:spcPts val="6719"/>
              </a:lnSpc>
            </a:pPr>
            <a:r>
              <a:rPr lang="en-US" sz="4800" dirty="0">
                <a:solidFill>
                  <a:srgbClr val="FFFFFF"/>
                </a:solidFill>
                <a:latin typeface="Interstate"/>
                <a:ea typeface="Interstate"/>
                <a:cs typeface="Interstate"/>
                <a:sym typeface="Interstate"/>
              </a:rPr>
              <a:t>Iran</a:t>
            </a:r>
          </a:p>
        </p:txBody>
      </p:sp>
      <p:sp>
        <p:nvSpPr>
          <p:cNvPr id="17" name="TextBox 17"/>
          <p:cNvSpPr txBox="1"/>
          <p:nvPr/>
        </p:nvSpPr>
        <p:spPr>
          <a:xfrm>
            <a:off x="13284094" y="2847084"/>
            <a:ext cx="2386703" cy="821055"/>
          </a:xfrm>
          <a:prstGeom prst="rect">
            <a:avLst/>
          </a:prstGeom>
        </p:spPr>
        <p:txBody>
          <a:bodyPr wrap="square" lIns="0" tIns="0" rIns="0" bIns="0" rtlCol="0" anchor="t">
            <a:spAutoFit/>
          </a:bodyPr>
          <a:lstStyle/>
          <a:p>
            <a:pPr algn="ctr">
              <a:lnSpc>
                <a:spcPts val="6719"/>
              </a:lnSpc>
            </a:pPr>
            <a:r>
              <a:rPr lang="en-US" sz="4800" dirty="0">
                <a:solidFill>
                  <a:srgbClr val="FFFFFF"/>
                </a:solidFill>
                <a:latin typeface="Interstate"/>
                <a:ea typeface="Interstate"/>
                <a:cs typeface="Interstate"/>
                <a:sym typeface="Interstate"/>
              </a:rPr>
              <a:t>Taiwan</a:t>
            </a:r>
          </a:p>
        </p:txBody>
      </p:sp>
      <p:sp>
        <p:nvSpPr>
          <p:cNvPr id="18" name="Freeform 18"/>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9" name="TextBox 19"/>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0" name="TextBox 20"/>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0" y="-239402"/>
            <a:ext cx="7024312" cy="5546527"/>
          </a:xfrm>
          <a:custGeom>
            <a:avLst/>
            <a:gdLst/>
            <a:ahLst/>
            <a:cxnLst/>
            <a:rect l="l" t="t" r="r" b="b"/>
            <a:pathLst>
              <a:path w="7024312" h="5546527">
                <a:moveTo>
                  <a:pt x="0" y="0"/>
                </a:moveTo>
                <a:lnTo>
                  <a:pt x="7024312" y="0"/>
                </a:lnTo>
                <a:lnTo>
                  <a:pt x="7024312" y="5546527"/>
                </a:lnTo>
                <a:lnTo>
                  <a:pt x="0" y="5546527"/>
                </a:lnTo>
                <a:lnTo>
                  <a:pt x="0" y="0"/>
                </a:lnTo>
                <a:close/>
              </a:path>
            </a:pathLst>
          </a:custGeom>
          <a:blipFill>
            <a:blip r:embed="rId2">
              <a:alphaModFix amt="55000"/>
            </a:blip>
            <a:stretch>
              <a:fillRect l="-9589" r="-9589"/>
            </a:stretch>
          </a:blipFill>
        </p:spPr>
        <p:txBody>
          <a:bodyPr/>
          <a:lstStyle/>
          <a:p>
            <a:endParaRPr lang="en-GB"/>
          </a:p>
        </p:txBody>
      </p:sp>
      <p:sp>
        <p:nvSpPr>
          <p:cNvPr id="3" name="Freeform 3"/>
          <p:cNvSpPr/>
          <p:nvPr/>
        </p:nvSpPr>
        <p:spPr>
          <a:xfrm>
            <a:off x="0" y="5307125"/>
            <a:ext cx="7024312" cy="5736293"/>
          </a:xfrm>
          <a:custGeom>
            <a:avLst/>
            <a:gdLst/>
            <a:ahLst/>
            <a:cxnLst/>
            <a:rect l="l" t="t" r="r" b="b"/>
            <a:pathLst>
              <a:path w="7024312" h="5736293">
                <a:moveTo>
                  <a:pt x="0" y="0"/>
                </a:moveTo>
                <a:lnTo>
                  <a:pt x="7024312" y="0"/>
                </a:lnTo>
                <a:lnTo>
                  <a:pt x="7024312" y="5736293"/>
                </a:lnTo>
                <a:lnTo>
                  <a:pt x="0" y="5736293"/>
                </a:lnTo>
                <a:lnTo>
                  <a:pt x="0" y="0"/>
                </a:lnTo>
                <a:close/>
              </a:path>
            </a:pathLst>
          </a:custGeom>
          <a:blipFill>
            <a:blip r:embed="rId3">
              <a:alphaModFix amt="55000"/>
            </a:blip>
            <a:stretch>
              <a:fillRect l="-22589" r="-22589"/>
            </a:stretch>
          </a:blipFill>
        </p:spPr>
        <p:txBody>
          <a:bodyPr/>
          <a:lstStyle/>
          <a:p>
            <a:endParaRPr lang="en-GB"/>
          </a:p>
        </p:txBody>
      </p:sp>
      <p:sp>
        <p:nvSpPr>
          <p:cNvPr id="4" name="Freeform 4"/>
          <p:cNvSpPr/>
          <p:nvPr/>
        </p:nvSpPr>
        <p:spPr>
          <a:xfrm>
            <a:off x="15206825" y="1028700"/>
            <a:ext cx="2052475" cy="705305"/>
          </a:xfrm>
          <a:custGeom>
            <a:avLst/>
            <a:gdLst/>
            <a:ahLst/>
            <a:cxnLst/>
            <a:rect l="l" t="t" r="r" b="b"/>
            <a:pathLst>
              <a:path w="2052475" h="705305">
                <a:moveTo>
                  <a:pt x="0" y="0"/>
                </a:moveTo>
                <a:lnTo>
                  <a:pt x="2052475" y="0"/>
                </a:lnTo>
                <a:lnTo>
                  <a:pt x="2052475" y="705305"/>
                </a:lnTo>
                <a:lnTo>
                  <a:pt x="0" y="70530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8126427" y="3739515"/>
            <a:ext cx="400971" cy="403247"/>
          </a:xfrm>
          <a:custGeom>
            <a:avLst/>
            <a:gdLst/>
            <a:ahLst/>
            <a:cxnLst/>
            <a:rect l="l" t="t" r="r" b="b"/>
            <a:pathLst>
              <a:path w="400971" h="403247">
                <a:moveTo>
                  <a:pt x="0" y="0"/>
                </a:moveTo>
                <a:lnTo>
                  <a:pt x="400971" y="0"/>
                </a:lnTo>
                <a:lnTo>
                  <a:pt x="400971" y="403246"/>
                </a:lnTo>
                <a:lnTo>
                  <a:pt x="0" y="4032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8126427" y="1719409"/>
            <a:ext cx="9254680" cy="1552576"/>
          </a:xfrm>
          <a:prstGeom prst="rect">
            <a:avLst/>
          </a:prstGeom>
        </p:spPr>
        <p:txBody>
          <a:bodyPr lIns="0" tIns="0" rIns="0" bIns="0" rtlCol="0" anchor="t">
            <a:spAutoFit/>
          </a:bodyPr>
          <a:lstStyle/>
          <a:p>
            <a:pPr algn="l">
              <a:lnSpc>
                <a:spcPts val="6299"/>
              </a:lnSpc>
            </a:pPr>
            <a:r>
              <a:rPr lang="en-US" sz="4499" b="1">
                <a:solidFill>
                  <a:srgbClr val="EEEEEE"/>
                </a:solidFill>
                <a:latin typeface="Interstate Bold"/>
                <a:ea typeface="Interstate Bold"/>
                <a:cs typeface="Interstate Bold"/>
                <a:sym typeface="Interstate Bold"/>
              </a:rPr>
              <a:t>The $10,000 Problem:</a:t>
            </a:r>
          </a:p>
          <a:p>
            <a:pPr algn="l">
              <a:lnSpc>
                <a:spcPts val="6299"/>
              </a:lnSpc>
            </a:pPr>
            <a:r>
              <a:rPr lang="en-US" sz="4499" b="1">
                <a:solidFill>
                  <a:srgbClr val="EEEEEE"/>
                </a:solidFill>
                <a:latin typeface="Interstate Bold"/>
                <a:ea typeface="Interstate Bold"/>
                <a:cs typeface="Interstate Bold"/>
                <a:sym typeface="Interstate Bold"/>
              </a:rPr>
              <a:t>A New Military-Economic Reality</a:t>
            </a:r>
          </a:p>
        </p:txBody>
      </p:sp>
      <p:sp>
        <p:nvSpPr>
          <p:cNvPr id="7" name="TextBox 7"/>
          <p:cNvSpPr txBox="1"/>
          <p:nvPr/>
        </p:nvSpPr>
        <p:spPr>
          <a:xfrm>
            <a:off x="8821538" y="3701415"/>
            <a:ext cx="8437762" cy="5556885"/>
          </a:xfrm>
          <a:prstGeom prst="rect">
            <a:avLst/>
          </a:prstGeom>
        </p:spPr>
        <p:txBody>
          <a:bodyPr lIns="0" tIns="0" rIns="0" bIns="0" rtlCol="0" anchor="t">
            <a:spAutoFit/>
          </a:bodyPr>
          <a:lstStyle/>
          <a:p>
            <a:pPr algn="l">
              <a:lnSpc>
                <a:spcPts val="2939"/>
              </a:lnSpc>
            </a:pPr>
            <a:r>
              <a:rPr lang="en-US" sz="2099">
                <a:solidFill>
                  <a:srgbClr val="EEEEEE"/>
                </a:solidFill>
                <a:latin typeface="Interstate Light"/>
                <a:ea typeface="Interstate Light"/>
                <a:cs typeface="Interstate Light"/>
                <a:sym typeface="Interstate Light"/>
              </a:rPr>
              <a:t>A $10,000 AI-equipped drone now performs missions that previously required a $3 to $5 million missile. This is a global doctrine shift, visible in the Gulf, Ukraine, and Taiwan planning right now.</a:t>
            </a:r>
          </a:p>
          <a:p>
            <a:pPr algn="l">
              <a:lnSpc>
                <a:spcPts val="2939"/>
              </a:lnSpc>
            </a:pPr>
            <a:endParaRPr lang="en-US" sz="2099">
              <a:solidFill>
                <a:srgbClr val="EEEEEE"/>
              </a:solidFill>
              <a:latin typeface="Interstate Light"/>
              <a:ea typeface="Interstate Light"/>
              <a:cs typeface="Interstate Light"/>
              <a:sym typeface="Interstate Light"/>
            </a:endParaRPr>
          </a:p>
          <a:p>
            <a:pPr algn="l">
              <a:lnSpc>
                <a:spcPts val="2939"/>
              </a:lnSpc>
            </a:pPr>
            <a:r>
              <a:rPr lang="en-US" sz="2099">
                <a:solidFill>
                  <a:srgbClr val="EEEEEE"/>
                </a:solidFill>
                <a:latin typeface="Interstate Light"/>
                <a:ea typeface="Interstate Light"/>
                <a:cs typeface="Interstate Light"/>
                <a:sym typeface="Interstate Light"/>
              </a:rPr>
              <a:t>Intercepting one Iranian Shahed drone with a Patriot missile costs roughly $3 to $4 million. The US and Gulf states are already looking for cheaper options because the current economics are unsustainable</a:t>
            </a:r>
          </a:p>
          <a:p>
            <a:pPr algn="l">
              <a:lnSpc>
                <a:spcPts val="2939"/>
              </a:lnSpc>
            </a:pPr>
            <a:endParaRPr lang="en-US" sz="2099">
              <a:solidFill>
                <a:srgbClr val="EEEEEE"/>
              </a:solidFill>
              <a:latin typeface="Interstate Light"/>
              <a:ea typeface="Interstate Light"/>
              <a:cs typeface="Interstate Light"/>
              <a:sym typeface="Interstate Light"/>
            </a:endParaRPr>
          </a:p>
          <a:p>
            <a:pPr algn="l">
              <a:lnSpc>
                <a:spcPts val="2939"/>
              </a:lnSpc>
            </a:pPr>
            <a:r>
              <a:rPr lang="en-US" sz="2099">
                <a:solidFill>
                  <a:srgbClr val="EEEEEE"/>
                </a:solidFill>
                <a:latin typeface="Interstate Light"/>
                <a:ea typeface="Interstate Light"/>
                <a:cs typeface="Interstate Light"/>
                <a:sym typeface="Interstate Light"/>
              </a:rPr>
              <a:t>In Ukraine, drones cause over 70% of casualties. The attacker iterates in 48 to 72 hours; the defender procures over years</a:t>
            </a:r>
          </a:p>
          <a:p>
            <a:pPr algn="l">
              <a:lnSpc>
                <a:spcPts val="2939"/>
              </a:lnSpc>
            </a:pPr>
            <a:endParaRPr lang="en-US" sz="2099">
              <a:solidFill>
                <a:srgbClr val="EEEEEE"/>
              </a:solidFill>
              <a:latin typeface="Interstate Light"/>
              <a:ea typeface="Interstate Light"/>
              <a:cs typeface="Interstate Light"/>
              <a:sym typeface="Interstate Light"/>
            </a:endParaRPr>
          </a:p>
          <a:p>
            <a:pPr algn="l">
              <a:lnSpc>
                <a:spcPts val="2939"/>
              </a:lnSpc>
            </a:pPr>
            <a:r>
              <a:rPr lang="en-US" sz="2099">
                <a:solidFill>
                  <a:srgbClr val="EEEEEE"/>
                </a:solidFill>
                <a:latin typeface="Interstate Light"/>
                <a:ea typeface="Interstate Light"/>
                <a:cs typeface="Interstate Light"/>
                <a:sym typeface="Interstate Light"/>
              </a:rPr>
              <a:t>China is incorporating mass autonomous systems into its Taiwan planning</a:t>
            </a:r>
          </a:p>
          <a:p>
            <a:pPr algn="l">
              <a:lnSpc>
                <a:spcPts val="2939"/>
              </a:lnSpc>
            </a:pPr>
            <a:r>
              <a:rPr lang="en-US" sz="2099">
                <a:solidFill>
                  <a:srgbClr val="EEEEEE"/>
                </a:solidFill>
                <a:latin typeface="Interstate Light"/>
                <a:ea typeface="Interstate Light"/>
                <a:cs typeface="Interstate Light"/>
                <a:sym typeface="Interstate Light"/>
              </a:rPr>
              <a:t>precisely because the cost asymmetry makes conventional defense prohibitively expensive at scale</a:t>
            </a:r>
          </a:p>
        </p:txBody>
      </p:sp>
      <p:sp>
        <p:nvSpPr>
          <p:cNvPr id="8" name="Freeform 8"/>
          <p:cNvSpPr/>
          <p:nvPr/>
        </p:nvSpPr>
        <p:spPr>
          <a:xfrm>
            <a:off x="8126427" y="5246609"/>
            <a:ext cx="400971" cy="403247"/>
          </a:xfrm>
          <a:custGeom>
            <a:avLst/>
            <a:gdLst/>
            <a:ahLst/>
            <a:cxnLst/>
            <a:rect l="l" t="t" r="r" b="b"/>
            <a:pathLst>
              <a:path w="400971" h="403247">
                <a:moveTo>
                  <a:pt x="0" y="0"/>
                </a:moveTo>
                <a:lnTo>
                  <a:pt x="400971" y="0"/>
                </a:lnTo>
                <a:lnTo>
                  <a:pt x="400971" y="403246"/>
                </a:lnTo>
                <a:lnTo>
                  <a:pt x="0" y="4032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8126427" y="6583305"/>
            <a:ext cx="400971" cy="403247"/>
          </a:xfrm>
          <a:custGeom>
            <a:avLst/>
            <a:gdLst/>
            <a:ahLst/>
            <a:cxnLst/>
            <a:rect l="l" t="t" r="r" b="b"/>
            <a:pathLst>
              <a:path w="400971" h="403247">
                <a:moveTo>
                  <a:pt x="0" y="0"/>
                </a:moveTo>
                <a:lnTo>
                  <a:pt x="400971" y="0"/>
                </a:lnTo>
                <a:lnTo>
                  <a:pt x="400971" y="403247"/>
                </a:lnTo>
                <a:lnTo>
                  <a:pt x="0" y="4032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8126427" y="7794968"/>
            <a:ext cx="400971" cy="403247"/>
          </a:xfrm>
          <a:custGeom>
            <a:avLst/>
            <a:gdLst/>
            <a:ahLst/>
            <a:cxnLst/>
            <a:rect l="l" t="t" r="r" b="b"/>
            <a:pathLst>
              <a:path w="400971" h="403247">
                <a:moveTo>
                  <a:pt x="0" y="0"/>
                </a:moveTo>
                <a:lnTo>
                  <a:pt x="400971" y="0"/>
                </a:lnTo>
                <a:lnTo>
                  <a:pt x="400971" y="403247"/>
                </a:lnTo>
                <a:lnTo>
                  <a:pt x="0" y="4032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TextBox 11"/>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2" name="TextBox 12"/>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0" y="-65666"/>
            <a:ext cx="18404739" cy="10352666"/>
          </a:xfrm>
          <a:custGeom>
            <a:avLst/>
            <a:gdLst/>
            <a:ahLst/>
            <a:cxnLst/>
            <a:rect l="l" t="t" r="r" b="b"/>
            <a:pathLst>
              <a:path w="18404739" h="10352666">
                <a:moveTo>
                  <a:pt x="0" y="0"/>
                </a:moveTo>
                <a:lnTo>
                  <a:pt x="18404739" y="0"/>
                </a:lnTo>
                <a:lnTo>
                  <a:pt x="18404739" y="10352666"/>
                </a:lnTo>
                <a:lnTo>
                  <a:pt x="0" y="10352666"/>
                </a:lnTo>
                <a:lnTo>
                  <a:pt x="0" y="0"/>
                </a:lnTo>
                <a:close/>
              </a:path>
            </a:pathLst>
          </a:custGeom>
          <a:blipFill>
            <a:blip r:embed="rId2">
              <a:alphaModFix amt="53000"/>
            </a:blip>
            <a:stretch>
              <a:fillRect/>
            </a:stretch>
          </a:blipFill>
        </p:spPr>
        <p:txBody>
          <a:bodyPr/>
          <a:lstStyle/>
          <a:p>
            <a:endParaRPr lang="en-GB"/>
          </a:p>
        </p:txBody>
      </p:sp>
      <p:sp>
        <p:nvSpPr>
          <p:cNvPr id="3" name="TextBox 3"/>
          <p:cNvSpPr txBox="1"/>
          <p:nvPr/>
        </p:nvSpPr>
        <p:spPr>
          <a:xfrm>
            <a:off x="1028700" y="7586980"/>
            <a:ext cx="16230600" cy="1671320"/>
          </a:xfrm>
          <a:prstGeom prst="rect">
            <a:avLst/>
          </a:prstGeom>
        </p:spPr>
        <p:txBody>
          <a:bodyPr lIns="0" tIns="0" rIns="0" bIns="0" rtlCol="0" anchor="t">
            <a:spAutoFit/>
          </a:bodyPr>
          <a:lstStyle/>
          <a:p>
            <a:pPr algn="l">
              <a:lnSpc>
                <a:spcPts val="4480"/>
              </a:lnSpc>
            </a:pPr>
            <a:r>
              <a:rPr lang="en-US" sz="3200">
                <a:solidFill>
                  <a:srgbClr val="EEEEEE"/>
                </a:solidFill>
                <a:latin typeface="Interstate Light"/>
                <a:ea typeface="Interstate Light"/>
                <a:cs typeface="Interstate Light"/>
                <a:sym typeface="Interstate Light"/>
              </a:rPr>
              <a:t>AI is the first General Purpose Technology (GPT) in history that is dualuse</a:t>
            </a:r>
          </a:p>
          <a:p>
            <a:pPr algn="l">
              <a:lnSpc>
                <a:spcPts val="4480"/>
              </a:lnSpc>
            </a:pPr>
            <a:r>
              <a:rPr lang="en-US" sz="3200">
                <a:solidFill>
                  <a:srgbClr val="EEEEEE"/>
                </a:solidFill>
                <a:latin typeface="Interstate Light"/>
                <a:ea typeface="Interstate Light"/>
                <a:cs typeface="Interstate Light"/>
                <a:sym typeface="Interstate Light"/>
              </a:rPr>
              <a:t>at birth. Electricity arrived as civilian. Nuclear arrived as military. AI</a:t>
            </a:r>
          </a:p>
          <a:p>
            <a:pPr algn="l">
              <a:lnSpc>
                <a:spcPts val="4480"/>
              </a:lnSpc>
            </a:pPr>
            <a:r>
              <a:rPr lang="en-US" sz="3200">
                <a:solidFill>
                  <a:srgbClr val="EEEEEE"/>
                </a:solidFill>
                <a:latin typeface="Interstate Light"/>
                <a:ea typeface="Interstate Light"/>
                <a:cs typeface="Interstate Light"/>
                <a:sym typeface="Interstate Light"/>
              </a:rPr>
              <a:t>arrived as both, simultaneously, on day one.</a:t>
            </a:r>
          </a:p>
        </p:txBody>
      </p:sp>
      <p:sp>
        <p:nvSpPr>
          <p:cNvPr id="4" name="TextBox 4"/>
          <p:cNvSpPr txBox="1"/>
          <p:nvPr/>
        </p:nvSpPr>
        <p:spPr>
          <a:xfrm>
            <a:off x="1068896" y="885825"/>
            <a:ext cx="11711285" cy="1203325"/>
          </a:xfrm>
          <a:prstGeom prst="rect">
            <a:avLst/>
          </a:prstGeom>
        </p:spPr>
        <p:txBody>
          <a:bodyPr lIns="0" tIns="0" rIns="0" bIns="0" rtlCol="0" anchor="t">
            <a:spAutoFit/>
          </a:bodyPr>
          <a:lstStyle/>
          <a:p>
            <a:pPr algn="ctr">
              <a:lnSpc>
                <a:spcPts val="9800"/>
              </a:lnSpc>
            </a:pPr>
            <a:r>
              <a:rPr lang="en-US" sz="7000">
                <a:solidFill>
                  <a:srgbClr val="EEEEEE"/>
                </a:solidFill>
                <a:latin typeface="Interstate"/>
                <a:ea typeface="Interstate"/>
                <a:cs typeface="Interstate"/>
                <a:sym typeface="Interstate"/>
              </a:rPr>
              <a:t>The Unconscious Combatant</a:t>
            </a:r>
          </a:p>
        </p:txBody>
      </p:sp>
      <p:sp>
        <p:nvSpPr>
          <p:cNvPr id="5" name="TextBox 5"/>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6" name="TextBox 6"/>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7" name="Freeform 7"/>
          <p:cNvSpPr/>
          <p:nvPr/>
        </p:nvSpPr>
        <p:spPr>
          <a:xfrm>
            <a:off x="15206825" y="1028700"/>
            <a:ext cx="2052475" cy="705305"/>
          </a:xfrm>
          <a:custGeom>
            <a:avLst/>
            <a:gdLst/>
            <a:ahLst/>
            <a:cxnLst/>
            <a:rect l="l" t="t" r="r" b="b"/>
            <a:pathLst>
              <a:path w="2052475" h="705305">
                <a:moveTo>
                  <a:pt x="0" y="0"/>
                </a:moveTo>
                <a:lnTo>
                  <a:pt x="2052475" y="0"/>
                </a:lnTo>
                <a:lnTo>
                  <a:pt x="2052475" y="705305"/>
                </a:lnTo>
                <a:lnTo>
                  <a:pt x="0" y="70530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grpSp>
        <p:nvGrpSpPr>
          <p:cNvPr id="2" name="Group 2"/>
          <p:cNvGrpSpPr/>
          <p:nvPr/>
        </p:nvGrpSpPr>
        <p:grpSpPr>
          <a:xfrm>
            <a:off x="7754160" y="7469248"/>
            <a:ext cx="4054299" cy="2532939"/>
            <a:chOff x="0" y="0"/>
            <a:chExt cx="1067799" cy="667112"/>
          </a:xfrm>
        </p:grpSpPr>
        <p:sp>
          <p:nvSpPr>
            <p:cNvPr id="3" name="Freeform 3"/>
            <p:cNvSpPr/>
            <p:nvPr/>
          </p:nvSpPr>
          <p:spPr>
            <a:xfrm>
              <a:off x="0" y="0"/>
              <a:ext cx="1067799" cy="667112"/>
            </a:xfrm>
            <a:custGeom>
              <a:avLst/>
              <a:gdLst/>
              <a:ahLst/>
              <a:cxnLst/>
              <a:rect l="l" t="t" r="r" b="b"/>
              <a:pathLst>
                <a:path w="1067799" h="667112">
                  <a:moveTo>
                    <a:pt x="0" y="0"/>
                  </a:moveTo>
                  <a:lnTo>
                    <a:pt x="1067799" y="0"/>
                  </a:lnTo>
                  <a:lnTo>
                    <a:pt x="1067799" y="667112"/>
                  </a:lnTo>
                  <a:lnTo>
                    <a:pt x="0" y="667112"/>
                  </a:lnTo>
                  <a:close/>
                </a:path>
              </a:pathLst>
            </a:custGeom>
            <a:solidFill>
              <a:srgbClr val="FFFFFF"/>
            </a:solidFill>
          </p:spPr>
          <p:txBody>
            <a:bodyPr/>
            <a:lstStyle/>
            <a:p>
              <a:endParaRPr lang="en-GB"/>
            </a:p>
          </p:txBody>
        </p:sp>
        <p:sp>
          <p:nvSpPr>
            <p:cNvPr id="4" name="TextBox 4"/>
            <p:cNvSpPr txBox="1"/>
            <p:nvPr/>
          </p:nvSpPr>
          <p:spPr>
            <a:xfrm>
              <a:off x="0" y="47625"/>
              <a:ext cx="1067799" cy="619487"/>
            </a:xfrm>
            <a:prstGeom prst="rect">
              <a:avLst/>
            </a:prstGeom>
          </p:spPr>
          <p:txBody>
            <a:bodyPr lIns="50800" tIns="50800" rIns="50800" bIns="50800" rtlCol="0" anchor="ctr"/>
            <a:lstStyle/>
            <a:p>
              <a:pPr algn="ctr">
                <a:lnSpc>
                  <a:spcPts val="2099"/>
                </a:lnSpc>
              </a:pPr>
              <a:endParaRPr/>
            </a:p>
          </p:txBody>
        </p:sp>
      </p:grpSp>
      <p:grpSp>
        <p:nvGrpSpPr>
          <p:cNvPr id="5" name="Group 5"/>
          <p:cNvGrpSpPr/>
          <p:nvPr/>
        </p:nvGrpSpPr>
        <p:grpSpPr>
          <a:xfrm>
            <a:off x="9853580" y="2513065"/>
            <a:ext cx="7548894" cy="6232748"/>
            <a:chOff x="0" y="0"/>
            <a:chExt cx="1988186" cy="1641547"/>
          </a:xfrm>
        </p:grpSpPr>
        <p:sp>
          <p:nvSpPr>
            <p:cNvPr id="6" name="Freeform 6"/>
            <p:cNvSpPr/>
            <p:nvPr/>
          </p:nvSpPr>
          <p:spPr>
            <a:xfrm>
              <a:off x="0" y="0"/>
              <a:ext cx="1988186" cy="1641547"/>
            </a:xfrm>
            <a:custGeom>
              <a:avLst/>
              <a:gdLst/>
              <a:ahLst/>
              <a:cxnLst/>
              <a:rect l="l" t="t" r="r" b="b"/>
              <a:pathLst>
                <a:path w="1988186" h="1641547">
                  <a:moveTo>
                    <a:pt x="0" y="0"/>
                  </a:moveTo>
                  <a:lnTo>
                    <a:pt x="1988186" y="0"/>
                  </a:lnTo>
                  <a:lnTo>
                    <a:pt x="1988186" y="1641547"/>
                  </a:lnTo>
                  <a:lnTo>
                    <a:pt x="0" y="1641547"/>
                  </a:lnTo>
                  <a:close/>
                </a:path>
              </a:pathLst>
            </a:custGeom>
            <a:solidFill>
              <a:srgbClr val="FFFFFF"/>
            </a:solidFill>
          </p:spPr>
          <p:txBody>
            <a:bodyPr/>
            <a:lstStyle/>
            <a:p>
              <a:endParaRPr lang="en-GB"/>
            </a:p>
          </p:txBody>
        </p:sp>
        <p:sp>
          <p:nvSpPr>
            <p:cNvPr id="7" name="TextBox 7"/>
            <p:cNvSpPr txBox="1"/>
            <p:nvPr/>
          </p:nvSpPr>
          <p:spPr>
            <a:xfrm>
              <a:off x="0" y="47625"/>
              <a:ext cx="1988186" cy="1593922"/>
            </a:xfrm>
            <a:prstGeom prst="rect">
              <a:avLst/>
            </a:prstGeom>
          </p:spPr>
          <p:txBody>
            <a:bodyPr lIns="50800" tIns="50800" rIns="50800" bIns="50800" rtlCol="0" anchor="ctr"/>
            <a:lstStyle/>
            <a:p>
              <a:pPr algn="ctr">
                <a:lnSpc>
                  <a:spcPts val="2099"/>
                </a:lnSpc>
              </a:pPr>
              <a:endParaRPr/>
            </a:p>
          </p:txBody>
        </p:sp>
      </p:grpSp>
      <p:sp>
        <p:nvSpPr>
          <p:cNvPr id="8" name="Freeform 8"/>
          <p:cNvSpPr/>
          <p:nvPr/>
        </p:nvSpPr>
        <p:spPr>
          <a:xfrm>
            <a:off x="9853580" y="2513065"/>
            <a:ext cx="7466232" cy="6075647"/>
          </a:xfrm>
          <a:custGeom>
            <a:avLst/>
            <a:gdLst/>
            <a:ahLst/>
            <a:cxnLst/>
            <a:rect l="l" t="t" r="r" b="b"/>
            <a:pathLst>
              <a:path w="7466232" h="6075647">
                <a:moveTo>
                  <a:pt x="0" y="0"/>
                </a:moveTo>
                <a:lnTo>
                  <a:pt x="7466232" y="0"/>
                </a:lnTo>
                <a:lnTo>
                  <a:pt x="7466232" y="6075646"/>
                </a:lnTo>
                <a:lnTo>
                  <a:pt x="0" y="6075646"/>
                </a:lnTo>
                <a:lnTo>
                  <a:pt x="0" y="0"/>
                </a:lnTo>
                <a:close/>
              </a:path>
            </a:pathLst>
          </a:custGeom>
          <a:blipFill>
            <a:blip r:embed="rId2"/>
            <a:stretch>
              <a:fillRect/>
            </a:stretch>
          </a:blipFill>
        </p:spPr>
        <p:txBody>
          <a:bodyPr/>
          <a:lstStyle/>
          <a:p>
            <a:endParaRPr lang="en-GB"/>
          </a:p>
        </p:txBody>
      </p:sp>
      <p:sp>
        <p:nvSpPr>
          <p:cNvPr id="9" name="Freeform 9"/>
          <p:cNvSpPr/>
          <p:nvPr/>
        </p:nvSpPr>
        <p:spPr>
          <a:xfrm>
            <a:off x="7754160" y="7469248"/>
            <a:ext cx="4054299" cy="2396786"/>
          </a:xfrm>
          <a:custGeom>
            <a:avLst/>
            <a:gdLst/>
            <a:ahLst/>
            <a:cxnLst/>
            <a:rect l="l" t="t" r="r" b="b"/>
            <a:pathLst>
              <a:path w="4054299" h="2396786">
                <a:moveTo>
                  <a:pt x="0" y="0"/>
                </a:moveTo>
                <a:lnTo>
                  <a:pt x="4054299" y="0"/>
                </a:lnTo>
                <a:lnTo>
                  <a:pt x="4054299" y="2396786"/>
                </a:lnTo>
                <a:lnTo>
                  <a:pt x="0" y="2396786"/>
                </a:lnTo>
                <a:lnTo>
                  <a:pt x="0" y="0"/>
                </a:lnTo>
                <a:close/>
              </a:path>
            </a:pathLst>
          </a:custGeom>
          <a:blipFill>
            <a:blip r:embed="rId3"/>
            <a:stretch>
              <a:fillRect r="-10065" b="-5680"/>
            </a:stretch>
          </a:blipFill>
        </p:spPr>
        <p:txBody>
          <a:bodyPr/>
          <a:lstStyle/>
          <a:p>
            <a:endParaRPr lang="en-GB"/>
          </a:p>
        </p:txBody>
      </p:sp>
      <p:sp>
        <p:nvSpPr>
          <p:cNvPr id="10" name="TextBox 10"/>
          <p:cNvSpPr txBox="1"/>
          <p:nvPr/>
        </p:nvSpPr>
        <p:spPr>
          <a:xfrm>
            <a:off x="1119469" y="3168650"/>
            <a:ext cx="7095017" cy="6000750"/>
          </a:xfrm>
          <a:prstGeom prst="rect">
            <a:avLst/>
          </a:prstGeom>
        </p:spPr>
        <p:txBody>
          <a:bodyPr lIns="0" tIns="0" rIns="0" bIns="0" rtlCol="0" anchor="t">
            <a:spAutoFit/>
          </a:bodyPr>
          <a:lstStyle/>
          <a:p>
            <a:pPr algn="l">
              <a:lnSpc>
                <a:spcPts val="2639"/>
              </a:lnSpc>
            </a:pPr>
            <a:r>
              <a:rPr lang="en-US" sz="2199" b="1" dirty="0">
                <a:solidFill>
                  <a:srgbClr val="F0A693"/>
                </a:solidFill>
                <a:latin typeface="Interstate Bold"/>
                <a:ea typeface="Interstate Bold"/>
                <a:cs typeface="Interstate Bold"/>
                <a:sym typeface="Interstate Bold"/>
              </a:rPr>
              <a:t>Talent as Strategic Asset:</a:t>
            </a:r>
          </a:p>
          <a:p>
            <a:pPr algn="l">
              <a:lnSpc>
                <a:spcPts val="2639"/>
              </a:lnSpc>
            </a:pPr>
            <a:r>
              <a:rPr lang="en-US" sz="2199" dirty="0">
                <a:solidFill>
                  <a:srgbClr val="EEEEEE"/>
                </a:solidFill>
                <a:latin typeface="Interstate Light"/>
                <a:ea typeface="Interstate Light"/>
                <a:cs typeface="Interstate Light"/>
                <a:sym typeface="Interstate Light"/>
              </a:rPr>
              <a:t>AI engineers, semiconductor specialists, and</a:t>
            </a:r>
          </a:p>
          <a:p>
            <a:pPr algn="l">
              <a:lnSpc>
                <a:spcPts val="2639"/>
              </a:lnSpc>
            </a:pPr>
            <a:r>
              <a:rPr lang="en-US" sz="2199" dirty="0">
                <a:solidFill>
                  <a:srgbClr val="EEEEEE"/>
                </a:solidFill>
                <a:latin typeface="Interstate Light"/>
                <a:ea typeface="Interstate Light"/>
                <a:cs typeface="Interstate Light"/>
                <a:sym typeface="Interstate Light"/>
              </a:rPr>
              <a:t>cryptographers are being contested by states. Your</a:t>
            </a:r>
          </a:p>
          <a:p>
            <a:pPr algn="l">
              <a:lnSpc>
                <a:spcPts val="2639"/>
              </a:lnSpc>
            </a:pPr>
            <a:r>
              <a:rPr lang="en-US" sz="2199" dirty="0">
                <a:solidFill>
                  <a:srgbClr val="EEEEEE"/>
                </a:solidFill>
                <a:latin typeface="Interstate Light"/>
                <a:ea typeface="Interstate Light"/>
                <a:cs typeface="Interstate Light"/>
                <a:sym typeface="Interstate Light"/>
              </a:rPr>
              <a:t>talent pipeline is inside a geopolitical competition</a:t>
            </a:r>
          </a:p>
          <a:p>
            <a:pPr algn="l">
              <a:lnSpc>
                <a:spcPts val="2639"/>
              </a:lnSpc>
            </a:pPr>
            <a:r>
              <a:rPr lang="en-US" sz="2199" dirty="0">
                <a:solidFill>
                  <a:srgbClr val="EEEEEE"/>
                </a:solidFill>
                <a:latin typeface="Interstate Light"/>
                <a:ea typeface="Interstate Light"/>
                <a:cs typeface="Interstate Light"/>
                <a:sym typeface="Interstate Light"/>
              </a:rPr>
              <a:t>whether you acknowledge it or not.</a:t>
            </a:r>
          </a:p>
          <a:p>
            <a:pPr algn="l">
              <a:lnSpc>
                <a:spcPts val="2639"/>
              </a:lnSpc>
            </a:pPr>
            <a:endParaRPr lang="en-US" sz="2199" dirty="0">
              <a:solidFill>
                <a:srgbClr val="EEEEEE"/>
              </a:solidFill>
              <a:latin typeface="Interstate Light"/>
              <a:ea typeface="Interstate Light"/>
              <a:cs typeface="Interstate Light"/>
              <a:sym typeface="Interstate Light"/>
            </a:endParaRPr>
          </a:p>
          <a:p>
            <a:pPr algn="l">
              <a:lnSpc>
                <a:spcPts val="2639"/>
              </a:lnSpc>
            </a:pPr>
            <a:r>
              <a:rPr lang="en-US" sz="2199" b="1" dirty="0">
                <a:solidFill>
                  <a:srgbClr val="F0A693"/>
                </a:solidFill>
                <a:latin typeface="Interstate Bold"/>
                <a:ea typeface="Interstate Bold"/>
                <a:cs typeface="Interstate Bold"/>
                <a:sym typeface="Interstate Bold"/>
              </a:rPr>
              <a:t>Cybersecurity Is an HR Risk:</a:t>
            </a:r>
          </a:p>
          <a:p>
            <a:pPr algn="l">
              <a:lnSpc>
                <a:spcPts val="2639"/>
              </a:lnSpc>
            </a:pPr>
            <a:r>
              <a:rPr lang="en-US" sz="2199" dirty="0">
                <a:solidFill>
                  <a:srgbClr val="EEEEEE"/>
                </a:solidFill>
                <a:latin typeface="Interstate Light"/>
                <a:ea typeface="Interstate Light"/>
                <a:cs typeface="Interstate Light"/>
                <a:sym typeface="Interstate Light"/>
              </a:rPr>
              <a:t>The first large-scale AI-autonomous cyberattack</a:t>
            </a:r>
          </a:p>
          <a:p>
            <a:pPr algn="l">
              <a:lnSpc>
                <a:spcPts val="2639"/>
              </a:lnSpc>
            </a:pPr>
            <a:r>
              <a:rPr lang="en-US" sz="2199" dirty="0">
                <a:solidFill>
                  <a:srgbClr val="EEEEEE"/>
                </a:solidFill>
                <a:latin typeface="Interstate Light"/>
                <a:ea typeface="Interstate Light"/>
                <a:cs typeface="Interstate Light"/>
                <a:sym typeface="Interstate Light"/>
              </a:rPr>
              <a:t>performed reconnaissance, credential harvesting, and</a:t>
            </a:r>
          </a:p>
          <a:p>
            <a:pPr algn="l">
              <a:lnSpc>
                <a:spcPts val="2639"/>
              </a:lnSpc>
            </a:pPr>
            <a:r>
              <a:rPr lang="en-US" sz="2199" dirty="0">
                <a:solidFill>
                  <a:srgbClr val="EEEEEE"/>
                </a:solidFill>
                <a:latin typeface="Interstate Light"/>
                <a:ea typeface="Interstate Light"/>
                <a:cs typeface="Interstate Light"/>
                <a:sym typeface="Interstate Light"/>
              </a:rPr>
              <a:t>data extraction without human operators. Your</a:t>
            </a:r>
          </a:p>
          <a:p>
            <a:pPr algn="l">
              <a:lnSpc>
                <a:spcPts val="2639"/>
              </a:lnSpc>
            </a:pPr>
            <a:r>
              <a:rPr lang="en-US" sz="2199" dirty="0">
                <a:solidFill>
                  <a:srgbClr val="EEEEEE"/>
                </a:solidFill>
                <a:latin typeface="Interstate Light"/>
                <a:ea typeface="Interstate Light"/>
                <a:cs typeface="Interstate Light"/>
                <a:sym typeface="Interstate Light"/>
              </a:rPr>
              <a:t>workforce's digital hygiene is a national security</a:t>
            </a:r>
          </a:p>
          <a:p>
            <a:pPr algn="l">
              <a:lnSpc>
                <a:spcPts val="2639"/>
              </a:lnSpc>
            </a:pPr>
            <a:r>
              <a:rPr lang="en-US" sz="2199" dirty="0">
                <a:solidFill>
                  <a:srgbClr val="EEEEEE"/>
                </a:solidFill>
                <a:latin typeface="Interstate Light"/>
                <a:ea typeface="Interstate Light"/>
                <a:cs typeface="Interstate Light"/>
                <a:sym typeface="Interstate Light"/>
              </a:rPr>
              <a:t>variable.</a:t>
            </a:r>
          </a:p>
          <a:p>
            <a:pPr algn="l">
              <a:lnSpc>
                <a:spcPts val="2639"/>
              </a:lnSpc>
            </a:pPr>
            <a:endParaRPr lang="en-US" sz="2199" dirty="0">
              <a:solidFill>
                <a:srgbClr val="EEEEEE"/>
              </a:solidFill>
              <a:latin typeface="Interstate Light"/>
              <a:ea typeface="Interstate Light"/>
              <a:cs typeface="Interstate Light"/>
              <a:sym typeface="Interstate Light"/>
            </a:endParaRPr>
          </a:p>
          <a:p>
            <a:pPr algn="l">
              <a:lnSpc>
                <a:spcPts val="2639"/>
              </a:lnSpc>
            </a:pPr>
            <a:r>
              <a:rPr lang="en-US" sz="2199" b="1" dirty="0">
                <a:solidFill>
                  <a:srgbClr val="F0A693"/>
                </a:solidFill>
                <a:latin typeface="Interstate Bold"/>
                <a:ea typeface="Interstate Bold"/>
                <a:cs typeface="Interstate Bold"/>
                <a:sym typeface="Interstate Bold"/>
              </a:rPr>
              <a:t>Supply Chain Is Workforce:</a:t>
            </a:r>
          </a:p>
          <a:p>
            <a:pPr algn="l">
              <a:lnSpc>
                <a:spcPts val="2639"/>
              </a:lnSpc>
            </a:pPr>
            <a:r>
              <a:rPr lang="en-US" sz="2199" dirty="0">
                <a:solidFill>
                  <a:srgbClr val="EEEEEE"/>
                </a:solidFill>
                <a:latin typeface="Interstate Light"/>
                <a:ea typeface="Interstate Light"/>
                <a:cs typeface="Interstate Light"/>
                <a:sym typeface="Interstate Light"/>
              </a:rPr>
              <a:t>When a Gulf disruption hits logistics costs or Taiwan</a:t>
            </a:r>
          </a:p>
          <a:p>
            <a:pPr algn="l">
              <a:lnSpc>
                <a:spcPts val="2639"/>
              </a:lnSpc>
            </a:pPr>
            <a:r>
              <a:rPr lang="en-US" sz="2199" dirty="0">
                <a:solidFill>
                  <a:srgbClr val="EEEEEE"/>
                </a:solidFill>
                <a:latin typeface="Interstate Light"/>
                <a:ea typeface="Interstate Light"/>
                <a:cs typeface="Interstate Light"/>
                <a:sym typeface="Interstate Light"/>
              </a:rPr>
              <a:t>tensions freeze chip supply, the people managing</a:t>
            </a:r>
          </a:p>
          <a:p>
            <a:pPr algn="l">
              <a:lnSpc>
                <a:spcPts val="2639"/>
              </a:lnSpc>
            </a:pPr>
            <a:r>
              <a:rPr lang="en-US" sz="2199" dirty="0">
                <a:solidFill>
                  <a:srgbClr val="EEEEEE"/>
                </a:solidFill>
                <a:latin typeface="Interstate Light"/>
                <a:ea typeface="Interstate Light"/>
                <a:cs typeface="Interstate Light"/>
                <a:sym typeface="Interstate Light"/>
              </a:rPr>
              <a:t>workforce consequences are in HR. Disruption</a:t>
            </a:r>
          </a:p>
          <a:p>
            <a:pPr algn="l">
              <a:lnSpc>
                <a:spcPts val="2639"/>
              </a:lnSpc>
            </a:pPr>
            <a:r>
              <a:rPr lang="en-US" sz="2199" dirty="0">
                <a:solidFill>
                  <a:srgbClr val="EEEEEE"/>
                </a:solidFill>
                <a:latin typeface="Interstate Light"/>
                <a:ea typeface="Interstate Light"/>
                <a:cs typeface="Interstate Light"/>
                <a:sym typeface="Interstate Light"/>
              </a:rPr>
              <a:t>planning belongs in your function.</a:t>
            </a:r>
          </a:p>
        </p:txBody>
      </p:sp>
      <p:sp>
        <p:nvSpPr>
          <p:cNvPr id="11" name="TextBox 11"/>
          <p:cNvSpPr txBox="1"/>
          <p:nvPr/>
        </p:nvSpPr>
        <p:spPr>
          <a:xfrm>
            <a:off x="1028700" y="895350"/>
            <a:ext cx="16230600" cy="2273300"/>
          </a:xfrm>
          <a:prstGeom prst="rect">
            <a:avLst/>
          </a:prstGeom>
        </p:spPr>
        <p:txBody>
          <a:bodyPr lIns="0" tIns="0" rIns="0" bIns="0" rtlCol="0" anchor="t">
            <a:spAutoFit/>
          </a:bodyPr>
          <a:lstStyle/>
          <a:p>
            <a:pPr algn="l">
              <a:lnSpc>
                <a:spcPts val="9100"/>
              </a:lnSpc>
            </a:pPr>
            <a:r>
              <a:rPr lang="en-US" sz="6500">
                <a:solidFill>
                  <a:srgbClr val="EEEEEE"/>
                </a:solidFill>
                <a:latin typeface="Interstate"/>
                <a:ea typeface="Interstate"/>
                <a:cs typeface="Interstate"/>
                <a:sym typeface="Interstate"/>
              </a:rPr>
              <a:t>Deliberate Disruption of Digital Infrastructure</a:t>
            </a:r>
          </a:p>
        </p:txBody>
      </p:sp>
      <p:sp>
        <p:nvSpPr>
          <p:cNvPr id="12" name="TextBox 12"/>
          <p:cNvSpPr txBox="1"/>
          <p:nvPr/>
        </p:nvSpPr>
        <p:spPr>
          <a:xfrm>
            <a:off x="9853580" y="1963155"/>
            <a:ext cx="7548894" cy="549910"/>
          </a:xfrm>
          <a:prstGeom prst="rect">
            <a:avLst/>
          </a:prstGeom>
        </p:spPr>
        <p:txBody>
          <a:bodyPr lIns="0" tIns="0" rIns="0" bIns="0" rtlCol="0" anchor="t">
            <a:spAutoFit/>
          </a:bodyPr>
          <a:lstStyle/>
          <a:p>
            <a:pPr algn="r">
              <a:lnSpc>
                <a:spcPts val="2239"/>
              </a:lnSpc>
            </a:pPr>
            <a:r>
              <a:rPr lang="en-US" sz="1599">
                <a:solidFill>
                  <a:srgbClr val="EEEEEE"/>
                </a:solidFill>
                <a:latin typeface="Interstate Light"/>
                <a:ea typeface="Interstate Light"/>
                <a:cs typeface="Interstate Light"/>
                <a:sym typeface="Interstate Light"/>
              </a:rPr>
              <a:t>Russian hybrid warfare attacks against critical infrastructure in Europe between January 2018 and November 2025</a:t>
            </a:r>
          </a:p>
        </p:txBody>
      </p:sp>
      <p:sp>
        <p:nvSpPr>
          <p:cNvPr id="13" name="TextBox 1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4" name="TextBox 1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15" name="Freeform 15"/>
          <p:cNvSpPr/>
          <p:nvPr/>
        </p:nvSpPr>
        <p:spPr>
          <a:xfrm>
            <a:off x="15206825" y="1028700"/>
            <a:ext cx="2052475" cy="705305"/>
          </a:xfrm>
          <a:custGeom>
            <a:avLst/>
            <a:gdLst/>
            <a:ahLst/>
            <a:cxnLst/>
            <a:rect l="l" t="t" r="r" b="b"/>
            <a:pathLst>
              <a:path w="2052475" h="705305">
                <a:moveTo>
                  <a:pt x="0" y="0"/>
                </a:moveTo>
                <a:lnTo>
                  <a:pt x="2052475" y="0"/>
                </a:lnTo>
                <a:lnTo>
                  <a:pt x="2052475" y="705305"/>
                </a:lnTo>
                <a:lnTo>
                  <a:pt x="0" y="70530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70338" y="4886021"/>
            <a:ext cx="18986341" cy="6356958"/>
          </a:xfrm>
          <a:custGeom>
            <a:avLst/>
            <a:gdLst/>
            <a:ahLst/>
            <a:cxnLst/>
            <a:rect l="l" t="t" r="r" b="b"/>
            <a:pathLst>
              <a:path w="18986341" h="6356958">
                <a:moveTo>
                  <a:pt x="0" y="0"/>
                </a:moveTo>
                <a:lnTo>
                  <a:pt x="18986341" y="0"/>
                </a:lnTo>
                <a:lnTo>
                  <a:pt x="18986341" y="6356959"/>
                </a:lnTo>
                <a:lnTo>
                  <a:pt x="0" y="6356959"/>
                </a:lnTo>
                <a:lnTo>
                  <a:pt x="0" y="0"/>
                </a:lnTo>
                <a:close/>
              </a:path>
            </a:pathLst>
          </a:custGeom>
          <a:blipFill>
            <a:blip r:embed="rId2">
              <a:alphaModFix amt="47000"/>
            </a:blip>
            <a:stretch>
              <a:fillRect t="-34001" b="-34001"/>
            </a:stretch>
          </a:blipFill>
        </p:spPr>
        <p:txBody>
          <a:bodyPr/>
          <a:lstStyle/>
          <a:p>
            <a:endParaRPr lang="en-GB"/>
          </a:p>
        </p:txBody>
      </p:sp>
      <p:sp>
        <p:nvSpPr>
          <p:cNvPr id="3" name="TextBox 3"/>
          <p:cNvSpPr txBox="1"/>
          <p:nvPr/>
        </p:nvSpPr>
        <p:spPr>
          <a:xfrm>
            <a:off x="1028700" y="8064500"/>
            <a:ext cx="7544693" cy="1193800"/>
          </a:xfrm>
          <a:prstGeom prst="rect">
            <a:avLst/>
          </a:prstGeom>
        </p:spPr>
        <p:txBody>
          <a:bodyPr lIns="0" tIns="0" rIns="0" bIns="0" rtlCol="0" anchor="t">
            <a:spAutoFit/>
          </a:bodyPr>
          <a:lstStyle/>
          <a:p>
            <a:pPr algn="ctr">
              <a:lnSpc>
                <a:spcPts val="9799"/>
              </a:lnSpc>
            </a:pPr>
            <a:r>
              <a:rPr lang="en-US" sz="6999">
                <a:solidFill>
                  <a:srgbClr val="EEEEEE"/>
                </a:solidFill>
                <a:latin typeface="Interstate"/>
                <a:ea typeface="Interstate"/>
                <a:cs typeface="Interstate"/>
                <a:sym typeface="Interstate"/>
              </a:rPr>
              <a:t>Three Frameworks</a:t>
            </a:r>
          </a:p>
        </p:txBody>
      </p:sp>
      <p:sp>
        <p:nvSpPr>
          <p:cNvPr id="4" name="TextBox 4"/>
          <p:cNvSpPr txBox="1"/>
          <p:nvPr/>
        </p:nvSpPr>
        <p:spPr>
          <a:xfrm>
            <a:off x="1028700" y="1482543"/>
            <a:ext cx="4808873" cy="2828925"/>
          </a:xfrm>
          <a:prstGeom prst="rect">
            <a:avLst/>
          </a:prstGeom>
        </p:spPr>
        <p:txBody>
          <a:bodyPr lIns="0" tIns="0" rIns="0" bIns="0" rtlCol="0" anchor="t">
            <a:spAutoFit/>
          </a:bodyPr>
          <a:lstStyle/>
          <a:p>
            <a:pPr algn="l">
              <a:lnSpc>
                <a:spcPts val="2519"/>
              </a:lnSpc>
            </a:pPr>
            <a:r>
              <a:rPr lang="en-US" sz="2099" b="1" dirty="0">
                <a:solidFill>
                  <a:srgbClr val="F0A693"/>
                </a:solidFill>
                <a:latin typeface="Interstate Bold"/>
                <a:ea typeface="Interstate Bold"/>
                <a:cs typeface="Interstate Bold"/>
                <a:sym typeface="Interstate Bold"/>
              </a:rPr>
              <a:t>Geopolitical Literacy Is a Leadership Competency:</a:t>
            </a:r>
          </a:p>
          <a:p>
            <a:pPr algn="l">
              <a:lnSpc>
                <a:spcPts val="2519"/>
              </a:lnSpc>
            </a:pPr>
            <a:endParaRPr lang="en-US" sz="2099" b="1" dirty="0">
              <a:solidFill>
                <a:srgbClr val="F0A693"/>
              </a:solidFill>
              <a:latin typeface="Interstate Bold"/>
              <a:ea typeface="Interstate Bold"/>
              <a:cs typeface="Interstate Bold"/>
              <a:sym typeface="Interstate Bold"/>
            </a:endParaRPr>
          </a:p>
          <a:p>
            <a:pPr algn="l">
              <a:lnSpc>
                <a:spcPts val="2519"/>
              </a:lnSpc>
            </a:pPr>
            <a:r>
              <a:rPr lang="en-US" sz="2099" dirty="0">
                <a:solidFill>
                  <a:srgbClr val="EEEEEE"/>
                </a:solidFill>
                <a:latin typeface="Interstate Light"/>
                <a:ea typeface="Interstate Light"/>
                <a:cs typeface="Interstate Light"/>
                <a:sym typeface="Interstate Light"/>
              </a:rPr>
              <a:t>If geopolitical risk is a board-level variable, the executive development curriculum must reflect it. You cannot build a resilient leadership pipeline by training people only for market cycles and people processes.</a:t>
            </a:r>
          </a:p>
        </p:txBody>
      </p:sp>
      <p:sp>
        <p:nvSpPr>
          <p:cNvPr id="5" name="TextBox 5"/>
          <p:cNvSpPr txBox="1"/>
          <p:nvPr/>
        </p:nvSpPr>
        <p:spPr>
          <a:xfrm>
            <a:off x="6240336" y="1482543"/>
            <a:ext cx="5398870" cy="3143250"/>
          </a:xfrm>
          <a:prstGeom prst="rect">
            <a:avLst/>
          </a:prstGeom>
        </p:spPr>
        <p:txBody>
          <a:bodyPr lIns="0" tIns="0" rIns="0" bIns="0" rtlCol="0" anchor="t">
            <a:spAutoFit/>
          </a:bodyPr>
          <a:lstStyle/>
          <a:p>
            <a:pPr algn="l">
              <a:lnSpc>
                <a:spcPts val="2519"/>
              </a:lnSpc>
            </a:pPr>
            <a:r>
              <a:rPr lang="en-US" sz="2099" b="1" dirty="0">
                <a:solidFill>
                  <a:srgbClr val="F0A693"/>
                </a:solidFill>
                <a:latin typeface="Interstate Bold"/>
                <a:ea typeface="Interstate Bold"/>
                <a:cs typeface="Interstate Bold"/>
                <a:sym typeface="Interstate Bold"/>
              </a:rPr>
              <a:t>AI Governance Is a Human Resources Question:</a:t>
            </a:r>
          </a:p>
          <a:p>
            <a:pPr algn="l">
              <a:lnSpc>
                <a:spcPts val="2519"/>
              </a:lnSpc>
            </a:pPr>
            <a:endParaRPr lang="en-US" sz="2099" b="1" dirty="0">
              <a:solidFill>
                <a:srgbClr val="F0A693"/>
              </a:solidFill>
              <a:latin typeface="Interstate Bold"/>
              <a:ea typeface="Interstate Bold"/>
              <a:cs typeface="Interstate Bold"/>
              <a:sym typeface="Interstate Bold"/>
            </a:endParaRPr>
          </a:p>
          <a:p>
            <a:pPr algn="l">
              <a:lnSpc>
                <a:spcPts val="2519"/>
              </a:lnSpc>
            </a:pPr>
            <a:r>
              <a:rPr lang="en-US" sz="2099" dirty="0">
                <a:solidFill>
                  <a:srgbClr val="EEEEEE"/>
                </a:solidFill>
                <a:latin typeface="Interstate Light"/>
                <a:ea typeface="Interstate Light"/>
                <a:cs typeface="Interstate Light"/>
                <a:sym typeface="Interstate Light"/>
              </a:rPr>
              <a:t>The same foundation models powering enterprise HR tools have been contracted by the Pentagon for military operations. The ethical frameworks and governance structures are questions HR, Legal, and the Board must answer together. Leaving it to IT alone is a governance failure.</a:t>
            </a:r>
          </a:p>
        </p:txBody>
      </p:sp>
      <p:sp>
        <p:nvSpPr>
          <p:cNvPr id="6" name="TextBox 6"/>
          <p:cNvSpPr txBox="1"/>
          <p:nvPr/>
        </p:nvSpPr>
        <p:spPr>
          <a:xfrm>
            <a:off x="12041968" y="1482543"/>
            <a:ext cx="5217332" cy="2514600"/>
          </a:xfrm>
          <a:prstGeom prst="rect">
            <a:avLst/>
          </a:prstGeom>
        </p:spPr>
        <p:txBody>
          <a:bodyPr lIns="0" tIns="0" rIns="0" bIns="0" rtlCol="0" anchor="t">
            <a:spAutoFit/>
          </a:bodyPr>
          <a:lstStyle/>
          <a:p>
            <a:pPr algn="l">
              <a:lnSpc>
                <a:spcPts val="2519"/>
              </a:lnSpc>
            </a:pPr>
            <a:r>
              <a:rPr lang="en-US" sz="2099" b="1" dirty="0">
                <a:solidFill>
                  <a:srgbClr val="F0A693"/>
                </a:solidFill>
                <a:latin typeface="Interstate Bold"/>
                <a:ea typeface="Interstate Bold"/>
                <a:cs typeface="Interstate Bold"/>
                <a:sym typeface="Interstate Bold"/>
              </a:rPr>
              <a:t>Resilience Is the New Retention:</a:t>
            </a:r>
          </a:p>
          <a:p>
            <a:pPr algn="l">
              <a:lnSpc>
                <a:spcPts val="2519"/>
              </a:lnSpc>
            </a:pPr>
            <a:endParaRPr lang="en-US" sz="2099" b="1" dirty="0">
              <a:solidFill>
                <a:srgbClr val="F0A693"/>
              </a:solidFill>
              <a:latin typeface="Interstate Bold"/>
              <a:ea typeface="Interstate Bold"/>
              <a:cs typeface="Interstate Bold"/>
              <a:sym typeface="Interstate Bold"/>
            </a:endParaRPr>
          </a:p>
          <a:p>
            <a:pPr algn="l">
              <a:lnSpc>
                <a:spcPts val="2519"/>
              </a:lnSpc>
            </a:pPr>
            <a:r>
              <a:rPr lang="en-US" sz="2099" dirty="0">
                <a:solidFill>
                  <a:srgbClr val="EEEEEE"/>
                </a:solidFill>
                <a:latin typeface="Interstate Light"/>
                <a:ea typeface="Interstate Light"/>
                <a:cs typeface="Interstate Light"/>
                <a:sym typeface="Interstate Light"/>
              </a:rPr>
              <a:t>In an era of permanent geopolitical friction and AI-generated disinformation, employee trust in institutions is a strategic asset. Psychological safety is no longer a soft metric. It is an </a:t>
            </a:r>
            <a:r>
              <a:rPr lang="en-US" sz="2099" dirty="0" err="1">
                <a:solidFill>
                  <a:srgbClr val="EEEEEE"/>
                </a:solidFill>
                <a:latin typeface="Interstate Light"/>
                <a:ea typeface="Interstate Light"/>
                <a:cs typeface="Interstate Light"/>
                <a:sym typeface="Interstate Light"/>
              </a:rPr>
              <a:t>organisational</a:t>
            </a:r>
            <a:r>
              <a:rPr lang="en-US" sz="2099" dirty="0">
                <a:solidFill>
                  <a:srgbClr val="EEEEEE"/>
                </a:solidFill>
                <a:latin typeface="Interstate Light"/>
                <a:ea typeface="Interstate Light"/>
                <a:cs typeface="Interstate Light"/>
                <a:sym typeface="Interstate Light"/>
              </a:rPr>
              <a:t> resilience variable with a direct line to performance.</a:t>
            </a:r>
          </a:p>
        </p:txBody>
      </p:sp>
      <p:sp>
        <p:nvSpPr>
          <p:cNvPr id="7" name="TextBox 7"/>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8" name="TextBox 8"/>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0" y="-334336"/>
            <a:ext cx="18882375" cy="10621336"/>
          </a:xfrm>
          <a:custGeom>
            <a:avLst/>
            <a:gdLst/>
            <a:ahLst/>
            <a:cxnLst/>
            <a:rect l="l" t="t" r="r" b="b"/>
            <a:pathLst>
              <a:path w="18882375" h="10621336">
                <a:moveTo>
                  <a:pt x="0" y="0"/>
                </a:moveTo>
                <a:lnTo>
                  <a:pt x="18882375" y="0"/>
                </a:lnTo>
                <a:lnTo>
                  <a:pt x="18882375" y="10621336"/>
                </a:lnTo>
                <a:lnTo>
                  <a:pt x="0" y="10621336"/>
                </a:lnTo>
                <a:lnTo>
                  <a:pt x="0" y="0"/>
                </a:lnTo>
                <a:close/>
              </a:path>
            </a:pathLst>
          </a:custGeom>
          <a:blipFill>
            <a:blip r:embed="rId2">
              <a:alphaModFix amt="62000"/>
            </a:blip>
            <a:stretch>
              <a:fillRect/>
            </a:stretch>
          </a:blipFill>
        </p:spPr>
        <p:txBody>
          <a:bodyPr/>
          <a:lstStyle/>
          <a:p>
            <a:endParaRPr lang="en-GB"/>
          </a:p>
        </p:txBody>
      </p:sp>
      <p:sp>
        <p:nvSpPr>
          <p:cNvPr id="3" name="TextBox 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4" name="TextBox 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5" name="Freeform 5"/>
          <p:cNvSpPr/>
          <p:nvPr/>
        </p:nvSpPr>
        <p:spPr>
          <a:xfrm>
            <a:off x="15206825" y="1028700"/>
            <a:ext cx="2052475" cy="705305"/>
          </a:xfrm>
          <a:custGeom>
            <a:avLst/>
            <a:gdLst/>
            <a:ahLst/>
            <a:cxnLst/>
            <a:rect l="l" t="t" r="r" b="b"/>
            <a:pathLst>
              <a:path w="2052475" h="705305">
                <a:moveTo>
                  <a:pt x="0" y="0"/>
                </a:moveTo>
                <a:lnTo>
                  <a:pt x="2052475" y="0"/>
                </a:lnTo>
                <a:lnTo>
                  <a:pt x="2052475" y="705305"/>
                </a:lnTo>
                <a:lnTo>
                  <a:pt x="0" y="70530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4518" y="-106170"/>
            <a:ext cx="18485875" cy="10393170"/>
          </a:xfrm>
          <a:custGeom>
            <a:avLst/>
            <a:gdLst/>
            <a:ahLst/>
            <a:cxnLst/>
            <a:rect l="l" t="t" r="r" b="b"/>
            <a:pathLst>
              <a:path w="18485875" h="10393170">
                <a:moveTo>
                  <a:pt x="0" y="0"/>
                </a:moveTo>
                <a:lnTo>
                  <a:pt x="18485875" y="0"/>
                </a:lnTo>
                <a:lnTo>
                  <a:pt x="18485875" y="10393170"/>
                </a:lnTo>
                <a:lnTo>
                  <a:pt x="0" y="10393170"/>
                </a:lnTo>
                <a:lnTo>
                  <a:pt x="0" y="0"/>
                </a:lnTo>
                <a:close/>
              </a:path>
            </a:pathLst>
          </a:custGeom>
          <a:blipFill>
            <a:blip r:embed="rId2">
              <a:alphaModFix amt="16000"/>
            </a:blip>
            <a:stretch>
              <a:fillRect/>
            </a:stretch>
          </a:blipFill>
        </p:spPr>
        <p:txBody>
          <a:bodyPr/>
          <a:lstStyle/>
          <a:p>
            <a:endParaRPr lang="en-GB"/>
          </a:p>
        </p:txBody>
      </p:sp>
      <p:sp>
        <p:nvSpPr>
          <p:cNvPr id="3" name="TextBox 3"/>
          <p:cNvSpPr txBox="1"/>
          <p:nvPr/>
        </p:nvSpPr>
        <p:spPr>
          <a:xfrm>
            <a:off x="7171358" y="3714750"/>
            <a:ext cx="3945285" cy="2571750"/>
          </a:xfrm>
          <a:prstGeom prst="rect">
            <a:avLst/>
          </a:prstGeom>
        </p:spPr>
        <p:txBody>
          <a:bodyPr lIns="0" tIns="0" rIns="0" bIns="0" rtlCol="0" anchor="t">
            <a:spAutoFit/>
          </a:bodyPr>
          <a:lstStyle/>
          <a:p>
            <a:pPr algn="ctr">
              <a:lnSpc>
                <a:spcPts val="21000"/>
              </a:lnSpc>
            </a:pPr>
            <a:r>
              <a:rPr lang="en-US" sz="15000">
                <a:solidFill>
                  <a:srgbClr val="EEEEEE"/>
                </a:solidFill>
                <a:latin typeface="Interstate"/>
                <a:ea typeface="Interstate"/>
                <a:cs typeface="Interstate"/>
                <a:sym typeface="Interstate"/>
              </a:rPr>
              <a:t>Q&amp;A</a:t>
            </a:r>
          </a:p>
        </p:txBody>
      </p:sp>
      <p:sp>
        <p:nvSpPr>
          <p:cNvPr id="4" name="Freeform 4"/>
          <p:cNvSpPr/>
          <p:nvPr/>
        </p:nvSpPr>
        <p:spPr>
          <a:xfrm>
            <a:off x="1028700" y="1028700"/>
            <a:ext cx="3340707" cy="1148177"/>
          </a:xfrm>
          <a:custGeom>
            <a:avLst/>
            <a:gdLst/>
            <a:ahLst/>
            <a:cxnLst/>
            <a:rect l="l" t="t" r="r" b="b"/>
            <a:pathLst>
              <a:path w="3340707" h="1148177">
                <a:moveTo>
                  <a:pt x="0" y="0"/>
                </a:moveTo>
                <a:lnTo>
                  <a:pt x="3340707" y="0"/>
                </a:lnTo>
                <a:lnTo>
                  <a:pt x="3340707" y="1148177"/>
                </a:lnTo>
                <a:lnTo>
                  <a:pt x="0" y="1148177"/>
                </a:lnTo>
                <a:lnTo>
                  <a:pt x="0" y="0"/>
                </a:lnTo>
                <a:close/>
              </a:path>
            </a:pathLst>
          </a:custGeom>
          <a:blipFill>
            <a:blip r:embed="rId3"/>
            <a:stretch>
              <a:fillRect/>
            </a:stretch>
          </a:blipFill>
        </p:spPr>
        <p:txBody>
          <a:bodyPr/>
          <a:lstStyle/>
          <a:p>
            <a:endParaRPr lang="en-GB"/>
          </a:p>
        </p:txBody>
      </p:sp>
      <p:sp>
        <p:nvSpPr>
          <p:cNvPr id="5" name="Freeform 5"/>
          <p:cNvSpPr/>
          <p:nvPr/>
        </p:nvSpPr>
        <p:spPr>
          <a:xfrm>
            <a:off x="15969630" y="1028700"/>
            <a:ext cx="1289670" cy="1189825"/>
          </a:xfrm>
          <a:custGeom>
            <a:avLst/>
            <a:gdLst/>
            <a:ahLst/>
            <a:cxnLst/>
            <a:rect l="l" t="t" r="r" b="b"/>
            <a:pathLst>
              <a:path w="1289670" h="1189825">
                <a:moveTo>
                  <a:pt x="0" y="0"/>
                </a:moveTo>
                <a:lnTo>
                  <a:pt x="1289670" y="0"/>
                </a:lnTo>
                <a:lnTo>
                  <a:pt x="1289670" y="1189825"/>
                </a:lnTo>
                <a:lnTo>
                  <a:pt x="0" y="1189825"/>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EEEEEE"/>
                </a:solidFill>
                <a:latin typeface="Interstate Light"/>
                <a:ea typeface="Interstate Light"/>
                <a:cs typeface="Interstate Light"/>
                <a:sym typeface="Interstate Light"/>
              </a:rPr>
              <a:t>© Headspring Executive Development</a:t>
            </a:r>
          </a:p>
        </p:txBody>
      </p:sp>
      <p:sp>
        <p:nvSpPr>
          <p:cNvPr id="7" name="TextBox 7"/>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EEEEEE"/>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5092106" y="4956184"/>
            <a:ext cx="2167194" cy="2269180"/>
          </a:xfrm>
          <a:custGeom>
            <a:avLst/>
            <a:gdLst/>
            <a:ahLst/>
            <a:cxnLst/>
            <a:rect l="l" t="t" r="r" b="b"/>
            <a:pathLst>
              <a:path w="2167194" h="2269180">
                <a:moveTo>
                  <a:pt x="0" y="0"/>
                </a:moveTo>
                <a:lnTo>
                  <a:pt x="2167194" y="0"/>
                </a:lnTo>
                <a:lnTo>
                  <a:pt x="2167194" y="2269180"/>
                </a:lnTo>
                <a:lnTo>
                  <a:pt x="0" y="2269180"/>
                </a:lnTo>
                <a:lnTo>
                  <a:pt x="0" y="0"/>
                </a:lnTo>
                <a:close/>
              </a:path>
            </a:pathLst>
          </a:custGeom>
          <a:blipFill>
            <a:blip r:embed="rId2"/>
            <a:stretch>
              <a:fillRect/>
            </a:stretch>
          </a:blipFill>
        </p:spPr>
        <p:txBody>
          <a:bodyPr/>
          <a:lstStyle/>
          <a:p>
            <a:endParaRPr lang="en-GB"/>
          </a:p>
        </p:txBody>
      </p:sp>
      <p:sp>
        <p:nvSpPr>
          <p:cNvPr id="3" name="Freeform 3"/>
          <p:cNvSpPr/>
          <p:nvPr/>
        </p:nvSpPr>
        <p:spPr>
          <a:xfrm>
            <a:off x="1028700" y="923787"/>
            <a:ext cx="3942934" cy="1354935"/>
          </a:xfrm>
          <a:custGeom>
            <a:avLst/>
            <a:gdLst/>
            <a:ahLst/>
            <a:cxnLst/>
            <a:rect l="l" t="t" r="r" b="b"/>
            <a:pathLst>
              <a:path w="3942934" h="1354935">
                <a:moveTo>
                  <a:pt x="0" y="0"/>
                </a:moveTo>
                <a:lnTo>
                  <a:pt x="3942934" y="0"/>
                </a:lnTo>
                <a:lnTo>
                  <a:pt x="3942934" y="1354936"/>
                </a:lnTo>
                <a:lnTo>
                  <a:pt x="0" y="135493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5092106" y="1028700"/>
            <a:ext cx="2167194" cy="1301117"/>
          </a:xfrm>
          <a:custGeom>
            <a:avLst/>
            <a:gdLst/>
            <a:ahLst/>
            <a:cxnLst/>
            <a:rect l="l" t="t" r="r" b="b"/>
            <a:pathLst>
              <a:path w="2167194" h="1301117">
                <a:moveTo>
                  <a:pt x="0" y="0"/>
                </a:moveTo>
                <a:lnTo>
                  <a:pt x="2167194" y="0"/>
                </a:lnTo>
                <a:lnTo>
                  <a:pt x="2167194" y="1301117"/>
                </a:lnTo>
                <a:lnTo>
                  <a:pt x="0" y="1301117"/>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048365" y="4150067"/>
            <a:ext cx="11547957" cy="5477803"/>
          </a:xfrm>
          <a:prstGeom prst="rect">
            <a:avLst/>
          </a:prstGeom>
        </p:spPr>
        <p:txBody>
          <a:bodyPr lIns="0" tIns="0" rIns="0" bIns="0" rtlCol="0" anchor="t">
            <a:spAutoFit/>
          </a:bodyPr>
          <a:lstStyle/>
          <a:p>
            <a:pPr algn="l">
              <a:lnSpc>
                <a:spcPts val="3623"/>
              </a:lnSpc>
            </a:pPr>
            <a:r>
              <a:rPr lang="en-US" sz="2588" dirty="0">
                <a:solidFill>
                  <a:srgbClr val="EEEEEE"/>
                </a:solidFill>
                <a:latin typeface="Interstate Light"/>
                <a:ea typeface="Interstate Light"/>
                <a:cs typeface="Interstate Light"/>
                <a:sym typeface="Interstate Light"/>
              </a:rPr>
              <a:t>For over 130 years, the Financial Times has delivered deep analysis on the forces shaping global business. IE Business School has redefined business education through relentless innovation, consistently ranking among the world’s best.</a:t>
            </a:r>
          </a:p>
          <a:p>
            <a:pPr algn="l">
              <a:lnSpc>
                <a:spcPts val="3623"/>
              </a:lnSpc>
            </a:pPr>
            <a:r>
              <a:rPr lang="en-US" sz="2588" dirty="0">
                <a:solidFill>
                  <a:srgbClr val="EEEEEE"/>
                </a:solidFill>
                <a:latin typeface="Interstate Light"/>
                <a:ea typeface="Interstate Light"/>
                <a:cs typeface="Interstate Light"/>
                <a:sym typeface="Interstate Light"/>
              </a:rPr>
              <a:t>​</a:t>
            </a:r>
          </a:p>
          <a:p>
            <a:pPr algn="l">
              <a:lnSpc>
                <a:spcPts val="3623"/>
              </a:lnSpc>
            </a:pPr>
            <a:r>
              <a:rPr lang="en-US" sz="2588" dirty="0">
                <a:solidFill>
                  <a:srgbClr val="EEEEEE"/>
                </a:solidFill>
                <a:latin typeface="Interstate Light"/>
                <a:ea typeface="Interstate Light"/>
                <a:cs typeface="Interstate Light"/>
                <a:sym typeface="Interstate Light"/>
              </a:rPr>
              <a:t>Together, they power Headspring — a strategic learning partner born from this alliance.​</a:t>
            </a:r>
          </a:p>
          <a:p>
            <a:pPr algn="l">
              <a:lnSpc>
                <a:spcPts val="3623"/>
              </a:lnSpc>
            </a:pPr>
            <a:endParaRPr lang="en-US" sz="2588" dirty="0">
              <a:solidFill>
                <a:srgbClr val="EEEEEE"/>
              </a:solidFill>
              <a:latin typeface="Interstate Light"/>
              <a:ea typeface="Interstate Light"/>
              <a:cs typeface="Interstate Light"/>
              <a:sym typeface="Interstate Light"/>
            </a:endParaRPr>
          </a:p>
          <a:p>
            <a:pPr algn="l">
              <a:lnSpc>
                <a:spcPts val="3623"/>
              </a:lnSpc>
            </a:pPr>
            <a:r>
              <a:rPr lang="en-US" sz="2588" b="1" dirty="0">
                <a:solidFill>
                  <a:srgbClr val="EEEEEE"/>
                </a:solidFill>
                <a:latin typeface="Interstate Bold"/>
                <a:ea typeface="Interstate Bold"/>
                <a:cs typeface="Interstate Bold"/>
                <a:sym typeface="Interstate Bold"/>
              </a:rPr>
              <a:t>At Headspring, we combine FT’s fearless journalism with IE’s excellence in business education to equip leaders with clarity to grow and transform businesses. </a:t>
            </a:r>
          </a:p>
          <a:p>
            <a:pPr algn="l">
              <a:lnSpc>
                <a:spcPts val="3623"/>
              </a:lnSpc>
            </a:pPr>
            <a:endParaRPr lang="en-US" sz="2588" b="1" dirty="0">
              <a:solidFill>
                <a:srgbClr val="EEEEEE"/>
              </a:solidFill>
              <a:latin typeface="Interstate Bold"/>
              <a:ea typeface="Interstate Bold"/>
              <a:cs typeface="Interstate Bold"/>
              <a:sym typeface="Interstate Bold"/>
            </a:endParaRPr>
          </a:p>
        </p:txBody>
      </p:sp>
      <p:sp>
        <p:nvSpPr>
          <p:cNvPr id="6" name="TextBox 6"/>
          <p:cNvSpPr txBox="1"/>
          <p:nvPr/>
        </p:nvSpPr>
        <p:spPr>
          <a:xfrm>
            <a:off x="1038532" y="2278722"/>
            <a:ext cx="9513987" cy="873125"/>
          </a:xfrm>
          <a:prstGeom prst="rect">
            <a:avLst/>
          </a:prstGeom>
        </p:spPr>
        <p:txBody>
          <a:bodyPr lIns="0" tIns="0" rIns="0" bIns="0" rtlCol="0" anchor="t">
            <a:spAutoFit/>
          </a:bodyPr>
          <a:lstStyle/>
          <a:p>
            <a:pPr algn="l">
              <a:lnSpc>
                <a:spcPts val="7000"/>
              </a:lnSpc>
            </a:pPr>
            <a:r>
              <a:rPr lang="en-US" sz="5000" b="1">
                <a:solidFill>
                  <a:srgbClr val="EEEEEE"/>
                </a:solidFill>
                <a:latin typeface="Interstate Bold"/>
                <a:ea typeface="Interstate Bold"/>
                <a:cs typeface="Interstate Bold"/>
                <a:sym typeface="Interstate Bold"/>
              </a:rPr>
              <a:t>CLARITY OVER UNCERTAINTY​</a:t>
            </a:r>
          </a:p>
        </p:txBody>
      </p:sp>
      <p:sp>
        <p:nvSpPr>
          <p:cNvPr id="7" name="TextBox 7"/>
          <p:cNvSpPr txBox="1"/>
          <p:nvPr/>
        </p:nvSpPr>
        <p:spPr>
          <a:xfrm>
            <a:off x="13182600" y="7709535"/>
            <a:ext cx="4076700" cy="1885131"/>
          </a:xfrm>
          <a:prstGeom prst="rect">
            <a:avLst/>
          </a:prstGeom>
        </p:spPr>
        <p:txBody>
          <a:bodyPr wrap="square" lIns="0" tIns="0" rIns="0" bIns="0" rtlCol="0" anchor="t">
            <a:spAutoFit/>
          </a:bodyPr>
          <a:lstStyle/>
          <a:p>
            <a:pPr algn="r">
              <a:lnSpc>
                <a:spcPts val="2099"/>
              </a:lnSpc>
            </a:pPr>
            <a:r>
              <a:rPr lang="en-US" sz="2099" b="1">
                <a:solidFill>
                  <a:srgbClr val="00A9A8"/>
                </a:solidFill>
                <a:latin typeface="Interstate Bold"/>
                <a:ea typeface="Interstate Bold"/>
                <a:cs typeface="Interstate Bold"/>
                <a:sym typeface="Interstate Bold"/>
              </a:rPr>
              <a:t>NICK WINWOOD</a:t>
            </a:r>
            <a:r>
              <a:rPr lang="en-US" sz="2099">
                <a:solidFill>
                  <a:srgbClr val="EEEEEE"/>
                </a:solidFill>
                <a:latin typeface="Interstate Light"/>
                <a:ea typeface="Interstate Light"/>
                <a:cs typeface="Interstate Light"/>
                <a:sym typeface="Interstate Light"/>
              </a:rPr>
              <a:t>​</a:t>
            </a:r>
          </a:p>
          <a:p>
            <a:pPr algn="r">
              <a:lnSpc>
                <a:spcPts val="2099"/>
              </a:lnSpc>
            </a:pPr>
            <a:r>
              <a:rPr lang="en-US" sz="2099">
                <a:solidFill>
                  <a:srgbClr val="EEEEEE"/>
                </a:solidFill>
                <a:latin typeface="Interstate Light"/>
                <a:ea typeface="Interstate Light"/>
                <a:cs typeface="Interstate Light"/>
                <a:sym typeface="Interstate Light"/>
              </a:rPr>
              <a:t>​</a:t>
            </a:r>
          </a:p>
          <a:p>
            <a:pPr algn="r">
              <a:lnSpc>
                <a:spcPts val="2099"/>
              </a:lnSpc>
            </a:pPr>
            <a:r>
              <a:rPr lang="en-US" sz="2099">
                <a:solidFill>
                  <a:srgbClr val="EEEEEE"/>
                </a:solidFill>
                <a:latin typeface="Interstate Light"/>
                <a:ea typeface="Interstate Light"/>
                <a:cs typeface="Interstate Light"/>
                <a:sym typeface="Interstate Light"/>
              </a:rPr>
              <a:t>Vice President, Corporate Partnerships​</a:t>
            </a:r>
          </a:p>
          <a:p>
            <a:pPr algn="r">
              <a:lnSpc>
                <a:spcPts val="2099"/>
              </a:lnSpc>
            </a:pPr>
            <a:r>
              <a:rPr lang="en-US" sz="2099">
                <a:solidFill>
                  <a:srgbClr val="EEEEEE"/>
                </a:solidFill>
                <a:latin typeface="Interstate Light"/>
                <a:ea typeface="Interstate Light"/>
                <a:cs typeface="Interstate Light"/>
                <a:sym typeface="Interstate Light"/>
              </a:rPr>
              <a:t>​</a:t>
            </a:r>
          </a:p>
          <a:p>
            <a:pPr algn="r">
              <a:lnSpc>
                <a:spcPts val="2099"/>
              </a:lnSpc>
            </a:pPr>
            <a:r>
              <a:rPr lang="en-US" sz="2099">
                <a:solidFill>
                  <a:srgbClr val="EEEEEE"/>
                </a:solidFill>
                <a:latin typeface="Interstate Light"/>
                <a:ea typeface="Interstate Light"/>
                <a:cs typeface="Interstate Light"/>
                <a:sym typeface="Interstate Light"/>
              </a:rPr>
              <a:t>Headspring</a:t>
            </a:r>
          </a:p>
          <a:p>
            <a:pPr algn="r">
              <a:lnSpc>
                <a:spcPts val="2099"/>
              </a:lnSpc>
            </a:pPr>
            <a:endParaRPr lang="en-US" sz="2099">
              <a:solidFill>
                <a:srgbClr val="EEEEEE"/>
              </a:solidFill>
              <a:latin typeface="Interstate Light"/>
              <a:ea typeface="Interstate Light"/>
              <a:cs typeface="Interstate Light"/>
              <a:sym typeface="Interstate Light"/>
            </a:endParaRPr>
          </a:p>
        </p:txBody>
      </p:sp>
      <p:sp>
        <p:nvSpPr>
          <p:cNvPr id="8" name="TextBox 8"/>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EEEEEE"/>
                </a:solidFill>
                <a:latin typeface="Interstate Light"/>
                <a:ea typeface="Interstate Light"/>
                <a:cs typeface="Interstate Light"/>
                <a:sym typeface="Interstate Light"/>
              </a:rPr>
              <a:t>© Headspring Executive Development</a:t>
            </a:r>
          </a:p>
        </p:txBody>
      </p:sp>
      <p:sp>
        <p:nvSpPr>
          <p:cNvPr id="9" name="TextBox 9"/>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EEEEEE"/>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5765859" y="1028700"/>
            <a:ext cx="1493441" cy="1168532"/>
          </a:xfrm>
          <a:custGeom>
            <a:avLst/>
            <a:gdLst/>
            <a:ahLst/>
            <a:cxnLst/>
            <a:rect l="l" t="t" r="r" b="b"/>
            <a:pathLst>
              <a:path w="1493441" h="1168532">
                <a:moveTo>
                  <a:pt x="0" y="0"/>
                </a:moveTo>
                <a:lnTo>
                  <a:pt x="1493441" y="0"/>
                </a:lnTo>
                <a:lnTo>
                  <a:pt x="1493441" y="1168532"/>
                </a:lnTo>
                <a:lnTo>
                  <a:pt x="0" y="1168532"/>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028700" y="3361044"/>
            <a:ext cx="3721481" cy="6109049"/>
            <a:chOff x="0" y="0"/>
            <a:chExt cx="980143" cy="1608968"/>
          </a:xfrm>
        </p:grpSpPr>
        <p:sp>
          <p:nvSpPr>
            <p:cNvPr id="4" name="Freeform 4"/>
            <p:cNvSpPr/>
            <p:nvPr/>
          </p:nvSpPr>
          <p:spPr>
            <a:xfrm>
              <a:off x="0" y="0"/>
              <a:ext cx="980143" cy="1608968"/>
            </a:xfrm>
            <a:custGeom>
              <a:avLst/>
              <a:gdLst/>
              <a:ahLst/>
              <a:cxnLst/>
              <a:rect l="l" t="t" r="r" b="b"/>
              <a:pathLst>
                <a:path w="980143" h="1608968">
                  <a:moveTo>
                    <a:pt x="0" y="0"/>
                  </a:moveTo>
                  <a:lnTo>
                    <a:pt x="980143" y="0"/>
                  </a:lnTo>
                  <a:lnTo>
                    <a:pt x="980143" y="1608968"/>
                  </a:lnTo>
                  <a:lnTo>
                    <a:pt x="0" y="1608968"/>
                  </a:lnTo>
                  <a:close/>
                </a:path>
              </a:pathLst>
            </a:custGeom>
            <a:solidFill>
              <a:srgbClr val="00A9A8"/>
            </a:solidFill>
          </p:spPr>
          <p:txBody>
            <a:bodyPr/>
            <a:lstStyle/>
            <a:p>
              <a:endParaRPr lang="en-GB"/>
            </a:p>
          </p:txBody>
        </p:sp>
        <p:sp>
          <p:nvSpPr>
            <p:cNvPr id="5" name="TextBox 5"/>
            <p:cNvSpPr txBox="1"/>
            <p:nvPr/>
          </p:nvSpPr>
          <p:spPr>
            <a:xfrm>
              <a:off x="0" y="-47625"/>
              <a:ext cx="980143" cy="1656593"/>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5634295" y="3329469"/>
            <a:ext cx="6656912" cy="6140625"/>
            <a:chOff x="0" y="0"/>
            <a:chExt cx="1753261" cy="1617284"/>
          </a:xfrm>
        </p:grpSpPr>
        <p:sp>
          <p:nvSpPr>
            <p:cNvPr id="7" name="Freeform 7"/>
            <p:cNvSpPr/>
            <p:nvPr/>
          </p:nvSpPr>
          <p:spPr>
            <a:xfrm>
              <a:off x="0" y="0"/>
              <a:ext cx="1753261" cy="1617284"/>
            </a:xfrm>
            <a:custGeom>
              <a:avLst/>
              <a:gdLst/>
              <a:ahLst/>
              <a:cxnLst/>
              <a:rect l="l" t="t" r="r" b="b"/>
              <a:pathLst>
                <a:path w="1753261" h="1617284">
                  <a:moveTo>
                    <a:pt x="0" y="0"/>
                  </a:moveTo>
                  <a:lnTo>
                    <a:pt x="1753261" y="0"/>
                  </a:lnTo>
                  <a:lnTo>
                    <a:pt x="1753261" y="1617284"/>
                  </a:lnTo>
                  <a:lnTo>
                    <a:pt x="0" y="1617284"/>
                  </a:lnTo>
                  <a:close/>
                </a:path>
              </a:pathLst>
            </a:custGeom>
            <a:solidFill>
              <a:srgbClr val="00A9A8"/>
            </a:solidFill>
          </p:spPr>
          <p:txBody>
            <a:bodyPr/>
            <a:lstStyle/>
            <a:p>
              <a:endParaRPr lang="en-GB"/>
            </a:p>
          </p:txBody>
        </p:sp>
        <p:sp>
          <p:nvSpPr>
            <p:cNvPr id="8" name="TextBox 8"/>
            <p:cNvSpPr txBox="1"/>
            <p:nvPr/>
          </p:nvSpPr>
          <p:spPr>
            <a:xfrm>
              <a:off x="0" y="-47625"/>
              <a:ext cx="1753261" cy="1664909"/>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3177032" y="3329469"/>
            <a:ext cx="3969723" cy="6140625"/>
            <a:chOff x="0" y="0"/>
            <a:chExt cx="1045524" cy="1617284"/>
          </a:xfrm>
        </p:grpSpPr>
        <p:sp>
          <p:nvSpPr>
            <p:cNvPr id="10" name="Freeform 10"/>
            <p:cNvSpPr/>
            <p:nvPr/>
          </p:nvSpPr>
          <p:spPr>
            <a:xfrm>
              <a:off x="0" y="0"/>
              <a:ext cx="1045524" cy="1617284"/>
            </a:xfrm>
            <a:custGeom>
              <a:avLst/>
              <a:gdLst/>
              <a:ahLst/>
              <a:cxnLst/>
              <a:rect l="l" t="t" r="r" b="b"/>
              <a:pathLst>
                <a:path w="1045524" h="1617284">
                  <a:moveTo>
                    <a:pt x="0" y="0"/>
                  </a:moveTo>
                  <a:lnTo>
                    <a:pt x="1045524" y="0"/>
                  </a:lnTo>
                  <a:lnTo>
                    <a:pt x="1045524" y="1617284"/>
                  </a:lnTo>
                  <a:lnTo>
                    <a:pt x="0" y="1617284"/>
                  </a:lnTo>
                  <a:close/>
                </a:path>
              </a:pathLst>
            </a:custGeom>
            <a:solidFill>
              <a:srgbClr val="00A9A8"/>
            </a:solidFill>
          </p:spPr>
          <p:txBody>
            <a:bodyPr/>
            <a:lstStyle/>
            <a:p>
              <a:endParaRPr lang="en-GB"/>
            </a:p>
          </p:txBody>
        </p:sp>
        <p:sp>
          <p:nvSpPr>
            <p:cNvPr id="11" name="TextBox 11"/>
            <p:cNvSpPr txBox="1"/>
            <p:nvPr/>
          </p:nvSpPr>
          <p:spPr>
            <a:xfrm>
              <a:off x="0" y="-47625"/>
              <a:ext cx="1045524" cy="1664909"/>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028700" y="3424195"/>
            <a:ext cx="16230600" cy="6045899"/>
          </a:xfrm>
          <a:custGeom>
            <a:avLst/>
            <a:gdLst/>
            <a:ahLst/>
            <a:cxnLst/>
            <a:rect l="l" t="t" r="r" b="b"/>
            <a:pathLst>
              <a:path w="16230600" h="6045899">
                <a:moveTo>
                  <a:pt x="0" y="0"/>
                </a:moveTo>
                <a:lnTo>
                  <a:pt x="16230600" y="0"/>
                </a:lnTo>
                <a:lnTo>
                  <a:pt x="16230600" y="6045899"/>
                </a:lnTo>
                <a:lnTo>
                  <a:pt x="0" y="6045899"/>
                </a:lnTo>
                <a:lnTo>
                  <a:pt x="0" y="0"/>
                </a:lnTo>
                <a:close/>
              </a:path>
            </a:pathLst>
          </a:custGeom>
          <a:blipFill>
            <a:blip r:embed="rId3"/>
            <a:stretch>
              <a:fillRect/>
            </a:stretch>
          </a:blipFill>
        </p:spPr>
        <p:txBody>
          <a:bodyPr/>
          <a:lstStyle/>
          <a:p>
            <a:endParaRPr lang="en-GB"/>
          </a:p>
        </p:txBody>
      </p:sp>
      <p:grpSp>
        <p:nvGrpSpPr>
          <p:cNvPr id="13" name="Group 13"/>
          <p:cNvGrpSpPr/>
          <p:nvPr/>
        </p:nvGrpSpPr>
        <p:grpSpPr>
          <a:xfrm>
            <a:off x="1210237" y="3013107"/>
            <a:ext cx="3358406" cy="668249"/>
            <a:chOff x="0" y="0"/>
            <a:chExt cx="884518" cy="176000"/>
          </a:xfrm>
        </p:grpSpPr>
        <p:sp>
          <p:nvSpPr>
            <p:cNvPr id="14" name="Freeform 14"/>
            <p:cNvSpPr/>
            <p:nvPr/>
          </p:nvSpPr>
          <p:spPr>
            <a:xfrm>
              <a:off x="0" y="0"/>
              <a:ext cx="884518" cy="176000"/>
            </a:xfrm>
            <a:custGeom>
              <a:avLst/>
              <a:gdLst/>
              <a:ahLst/>
              <a:cxnLst/>
              <a:rect l="l" t="t" r="r" b="b"/>
              <a:pathLst>
                <a:path w="884518" h="176000">
                  <a:moveTo>
                    <a:pt x="0" y="0"/>
                  </a:moveTo>
                  <a:lnTo>
                    <a:pt x="884518" y="0"/>
                  </a:lnTo>
                  <a:lnTo>
                    <a:pt x="884518" y="176000"/>
                  </a:lnTo>
                  <a:lnTo>
                    <a:pt x="0" y="176000"/>
                  </a:lnTo>
                  <a:close/>
                </a:path>
              </a:pathLst>
            </a:custGeom>
            <a:solidFill>
              <a:srgbClr val="62CBC9"/>
            </a:solidFill>
          </p:spPr>
          <p:txBody>
            <a:bodyPr/>
            <a:lstStyle/>
            <a:p>
              <a:endParaRPr lang="en-GB"/>
            </a:p>
          </p:txBody>
        </p:sp>
        <p:sp>
          <p:nvSpPr>
            <p:cNvPr id="15" name="TextBox 15"/>
            <p:cNvSpPr txBox="1"/>
            <p:nvPr/>
          </p:nvSpPr>
          <p:spPr>
            <a:xfrm>
              <a:off x="0" y="-47625"/>
              <a:ext cx="884518" cy="223625"/>
            </a:xfrm>
            <a:prstGeom prst="rect">
              <a:avLst/>
            </a:prstGeom>
          </p:spPr>
          <p:txBody>
            <a:bodyPr lIns="50800" tIns="50800" rIns="50800" bIns="50800" rtlCol="0" anchor="ctr"/>
            <a:lstStyle/>
            <a:p>
              <a:pPr algn="ctr">
                <a:lnSpc>
                  <a:spcPts val="3359"/>
                </a:lnSpc>
              </a:pPr>
              <a:r>
                <a:rPr lang="en-US" sz="2400" b="1" i="1">
                  <a:solidFill>
                    <a:srgbClr val="011E41"/>
                  </a:solidFill>
                  <a:latin typeface="Interstate Bold Italics"/>
                  <a:ea typeface="Interstate Bold Italics"/>
                  <a:cs typeface="Interstate Bold Italics"/>
                  <a:sym typeface="Interstate Bold Italics"/>
                </a:rPr>
                <a:t>Our Approach</a:t>
              </a:r>
            </a:p>
          </p:txBody>
        </p:sp>
      </p:grpSp>
      <p:sp>
        <p:nvSpPr>
          <p:cNvPr id="16" name="TextBox 16"/>
          <p:cNvSpPr txBox="1"/>
          <p:nvPr/>
        </p:nvSpPr>
        <p:spPr>
          <a:xfrm>
            <a:off x="1028700" y="923925"/>
            <a:ext cx="14737159" cy="1908175"/>
          </a:xfrm>
          <a:prstGeom prst="rect">
            <a:avLst/>
          </a:prstGeom>
        </p:spPr>
        <p:txBody>
          <a:bodyPr lIns="0" tIns="0" rIns="0" bIns="0" rtlCol="0" anchor="t">
            <a:spAutoFit/>
          </a:bodyPr>
          <a:lstStyle/>
          <a:p>
            <a:pPr algn="l">
              <a:lnSpc>
                <a:spcPts val="7699"/>
              </a:lnSpc>
            </a:pPr>
            <a:r>
              <a:rPr lang="en-US" sz="5499" b="1">
                <a:solidFill>
                  <a:srgbClr val="EEEEEE"/>
                </a:solidFill>
                <a:latin typeface="Interstate Bold"/>
                <a:ea typeface="Interstate Bold"/>
                <a:cs typeface="Interstate Bold"/>
                <a:sym typeface="Interstate Bold"/>
              </a:rPr>
              <a:t>BUSINESS-FIRST, PRACTICAL AND EVIDENCE-BASED</a:t>
            </a:r>
          </a:p>
        </p:txBody>
      </p:sp>
      <p:grpSp>
        <p:nvGrpSpPr>
          <p:cNvPr id="17" name="Group 17"/>
          <p:cNvGrpSpPr/>
          <p:nvPr/>
        </p:nvGrpSpPr>
        <p:grpSpPr>
          <a:xfrm>
            <a:off x="13482691" y="3013107"/>
            <a:ext cx="3358406" cy="668249"/>
            <a:chOff x="0" y="0"/>
            <a:chExt cx="884518" cy="176000"/>
          </a:xfrm>
        </p:grpSpPr>
        <p:sp>
          <p:nvSpPr>
            <p:cNvPr id="18" name="Freeform 18"/>
            <p:cNvSpPr/>
            <p:nvPr/>
          </p:nvSpPr>
          <p:spPr>
            <a:xfrm>
              <a:off x="0" y="0"/>
              <a:ext cx="884518" cy="176000"/>
            </a:xfrm>
            <a:custGeom>
              <a:avLst/>
              <a:gdLst/>
              <a:ahLst/>
              <a:cxnLst/>
              <a:rect l="l" t="t" r="r" b="b"/>
              <a:pathLst>
                <a:path w="884518" h="176000">
                  <a:moveTo>
                    <a:pt x="0" y="0"/>
                  </a:moveTo>
                  <a:lnTo>
                    <a:pt x="884518" y="0"/>
                  </a:lnTo>
                  <a:lnTo>
                    <a:pt x="884518" y="176000"/>
                  </a:lnTo>
                  <a:lnTo>
                    <a:pt x="0" y="176000"/>
                  </a:lnTo>
                  <a:close/>
                </a:path>
              </a:pathLst>
            </a:custGeom>
            <a:solidFill>
              <a:srgbClr val="62CBC9"/>
            </a:solidFill>
          </p:spPr>
          <p:txBody>
            <a:bodyPr/>
            <a:lstStyle/>
            <a:p>
              <a:endParaRPr lang="en-GB"/>
            </a:p>
          </p:txBody>
        </p:sp>
        <p:sp>
          <p:nvSpPr>
            <p:cNvPr id="19" name="TextBox 19"/>
            <p:cNvSpPr txBox="1"/>
            <p:nvPr/>
          </p:nvSpPr>
          <p:spPr>
            <a:xfrm>
              <a:off x="0" y="-47625"/>
              <a:ext cx="884518" cy="223625"/>
            </a:xfrm>
            <a:prstGeom prst="rect">
              <a:avLst/>
            </a:prstGeom>
          </p:spPr>
          <p:txBody>
            <a:bodyPr lIns="50800" tIns="50800" rIns="50800" bIns="50800" rtlCol="0" anchor="ctr"/>
            <a:lstStyle/>
            <a:p>
              <a:pPr algn="ctr">
                <a:lnSpc>
                  <a:spcPts val="3359"/>
                </a:lnSpc>
              </a:pPr>
              <a:r>
                <a:rPr lang="en-US" sz="2400" b="1" i="1">
                  <a:solidFill>
                    <a:srgbClr val="011E41"/>
                  </a:solidFill>
                  <a:latin typeface="Interstate Bold Italics"/>
                  <a:ea typeface="Interstate Bold Italics"/>
                  <a:cs typeface="Interstate Bold Italics"/>
                  <a:sym typeface="Interstate Bold Italics"/>
                </a:rPr>
                <a:t>HR Capabilities</a:t>
              </a:r>
            </a:p>
          </p:txBody>
        </p:sp>
      </p:grpSp>
      <p:grpSp>
        <p:nvGrpSpPr>
          <p:cNvPr id="20" name="Group 20"/>
          <p:cNvGrpSpPr/>
          <p:nvPr/>
        </p:nvGrpSpPr>
        <p:grpSpPr>
          <a:xfrm>
            <a:off x="5786720" y="3013107"/>
            <a:ext cx="6353773" cy="605107"/>
            <a:chOff x="0" y="0"/>
            <a:chExt cx="1673422" cy="159370"/>
          </a:xfrm>
        </p:grpSpPr>
        <p:sp>
          <p:nvSpPr>
            <p:cNvPr id="21" name="Freeform 21"/>
            <p:cNvSpPr/>
            <p:nvPr/>
          </p:nvSpPr>
          <p:spPr>
            <a:xfrm>
              <a:off x="0" y="0"/>
              <a:ext cx="1673422" cy="159370"/>
            </a:xfrm>
            <a:custGeom>
              <a:avLst/>
              <a:gdLst/>
              <a:ahLst/>
              <a:cxnLst/>
              <a:rect l="l" t="t" r="r" b="b"/>
              <a:pathLst>
                <a:path w="1673422" h="159370">
                  <a:moveTo>
                    <a:pt x="0" y="0"/>
                  </a:moveTo>
                  <a:lnTo>
                    <a:pt x="1673422" y="0"/>
                  </a:lnTo>
                  <a:lnTo>
                    <a:pt x="1673422" y="159370"/>
                  </a:lnTo>
                  <a:lnTo>
                    <a:pt x="0" y="159370"/>
                  </a:lnTo>
                  <a:close/>
                </a:path>
              </a:pathLst>
            </a:custGeom>
            <a:solidFill>
              <a:srgbClr val="62CBC9"/>
            </a:solidFill>
          </p:spPr>
          <p:txBody>
            <a:bodyPr/>
            <a:lstStyle/>
            <a:p>
              <a:endParaRPr lang="en-GB"/>
            </a:p>
          </p:txBody>
        </p:sp>
        <p:sp>
          <p:nvSpPr>
            <p:cNvPr id="22" name="TextBox 22"/>
            <p:cNvSpPr txBox="1"/>
            <p:nvPr/>
          </p:nvSpPr>
          <p:spPr>
            <a:xfrm>
              <a:off x="0" y="-47625"/>
              <a:ext cx="1673422" cy="206995"/>
            </a:xfrm>
            <a:prstGeom prst="rect">
              <a:avLst/>
            </a:prstGeom>
          </p:spPr>
          <p:txBody>
            <a:bodyPr lIns="50800" tIns="50800" rIns="50800" bIns="50800" rtlCol="0" anchor="ctr"/>
            <a:lstStyle/>
            <a:p>
              <a:pPr algn="ctr">
                <a:lnSpc>
                  <a:spcPts val="3359"/>
                </a:lnSpc>
              </a:pPr>
              <a:r>
                <a:rPr lang="en-US" sz="2400" b="1" i="1">
                  <a:solidFill>
                    <a:srgbClr val="011E41"/>
                  </a:solidFill>
                  <a:latin typeface="Interstate Bold Italics"/>
                  <a:ea typeface="Interstate Bold Italics"/>
                  <a:cs typeface="Interstate Bold Italics"/>
                  <a:sym typeface="Interstate Bold Italics"/>
                </a:rPr>
                <a:t>Strategic Areas</a:t>
              </a:r>
            </a:p>
          </p:txBody>
        </p:sp>
      </p:grpSp>
      <p:sp>
        <p:nvSpPr>
          <p:cNvPr id="23" name="TextBox 2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4" name="TextBox 2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6039614" y="1028700"/>
            <a:ext cx="1219686" cy="1186283"/>
          </a:xfrm>
          <a:custGeom>
            <a:avLst/>
            <a:gdLst/>
            <a:ahLst/>
            <a:cxnLst/>
            <a:rect l="l" t="t" r="r" b="b"/>
            <a:pathLst>
              <a:path w="1219686" h="1186283">
                <a:moveTo>
                  <a:pt x="0" y="0"/>
                </a:moveTo>
                <a:lnTo>
                  <a:pt x="1219686" y="0"/>
                </a:lnTo>
                <a:lnTo>
                  <a:pt x="1219686" y="1186283"/>
                </a:lnTo>
                <a:lnTo>
                  <a:pt x="0" y="1186283"/>
                </a:lnTo>
                <a:lnTo>
                  <a:pt x="0" y="0"/>
                </a:lnTo>
                <a:close/>
              </a:path>
            </a:pathLst>
          </a:custGeom>
          <a:blipFill>
            <a:blip r:embed="rId2"/>
            <a:stretch>
              <a:fillRect l="-20248" r="-14983" b="-8790"/>
            </a:stretch>
          </a:blipFill>
        </p:spPr>
        <p:txBody>
          <a:bodyPr/>
          <a:lstStyle/>
          <a:p>
            <a:endParaRPr lang="en-GB"/>
          </a:p>
        </p:txBody>
      </p:sp>
      <p:sp>
        <p:nvSpPr>
          <p:cNvPr id="3" name="TextBox 3"/>
          <p:cNvSpPr txBox="1"/>
          <p:nvPr/>
        </p:nvSpPr>
        <p:spPr>
          <a:xfrm>
            <a:off x="1028700" y="904875"/>
            <a:ext cx="14737159" cy="2263776"/>
          </a:xfrm>
          <a:prstGeom prst="rect">
            <a:avLst/>
          </a:prstGeom>
        </p:spPr>
        <p:txBody>
          <a:bodyPr lIns="0" tIns="0" rIns="0" bIns="0" rtlCol="0" anchor="t">
            <a:spAutoFit/>
          </a:bodyPr>
          <a:lstStyle/>
          <a:p>
            <a:pPr algn="l">
              <a:lnSpc>
                <a:spcPts val="9099"/>
              </a:lnSpc>
            </a:pPr>
            <a:r>
              <a:rPr lang="en-US" sz="6499" b="1">
                <a:solidFill>
                  <a:srgbClr val="EEEEEE"/>
                </a:solidFill>
                <a:latin typeface="Interstate Bold"/>
                <a:ea typeface="Interstate Bold"/>
                <a:cs typeface="Interstate Bold"/>
                <a:sym typeface="Interstate Bold"/>
              </a:rPr>
              <a:t>CRF’S INTEGRATED LEARNING OFFERING</a:t>
            </a:r>
          </a:p>
        </p:txBody>
      </p:sp>
      <p:sp>
        <p:nvSpPr>
          <p:cNvPr id="4" name="TextBox 4"/>
          <p:cNvSpPr txBox="1"/>
          <p:nvPr/>
        </p:nvSpPr>
        <p:spPr>
          <a:xfrm>
            <a:off x="1028700" y="3200401"/>
            <a:ext cx="6485747" cy="824865"/>
          </a:xfrm>
          <a:prstGeom prst="rect">
            <a:avLst/>
          </a:prstGeom>
        </p:spPr>
        <p:txBody>
          <a:bodyPr lIns="0" tIns="0" rIns="0" bIns="0" rtlCol="0" anchor="t">
            <a:spAutoFit/>
          </a:bodyPr>
          <a:lstStyle/>
          <a:p>
            <a:pPr algn="l">
              <a:lnSpc>
                <a:spcPts val="3359"/>
              </a:lnSpc>
            </a:pPr>
            <a:r>
              <a:rPr lang="en-US" sz="2400" i="1">
                <a:solidFill>
                  <a:srgbClr val="EEEEEE"/>
                </a:solidFill>
                <a:latin typeface="Interstate Light Italics"/>
                <a:ea typeface="Interstate Light Italics"/>
                <a:cs typeface="Interstate Light Italics"/>
                <a:sym typeface="Interstate Light Italics"/>
              </a:rPr>
              <a:t>BUILDING HR CAPABILITY THROUGH</a:t>
            </a:r>
          </a:p>
          <a:p>
            <a:pPr algn="l">
              <a:lnSpc>
                <a:spcPts val="3359"/>
              </a:lnSpc>
            </a:pPr>
            <a:endParaRPr lang="en-US" sz="2400" i="1">
              <a:solidFill>
                <a:srgbClr val="EEEEEE"/>
              </a:solidFill>
              <a:latin typeface="Interstate Light Italics"/>
              <a:ea typeface="Interstate Light Italics"/>
              <a:cs typeface="Interstate Light Italics"/>
              <a:sym typeface="Interstate Light Italics"/>
            </a:endParaRPr>
          </a:p>
        </p:txBody>
      </p:sp>
      <p:sp>
        <p:nvSpPr>
          <p:cNvPr id="5" name="TextBox 5"/>
          <p:cNvSpPr txBox="1"/>
          <p:nvPr/>
        </p:nvSpPr>
        <p:spPr>
          <a:xfrm>
            <a:off x="1640808" y="3684252"/>
            <a:ext cx="1783430" cy="1057275"/>
          </a:xfrm>
          <a:prstGeom prst="rect">
            <a:avLst/>
          </a:prstGeom>
        </p:spPr>
        <p:txBody>
          <a:bodyPr wrap="square" lIns="0" tIns="0" rIns="0" bIns="0" rtlCol="0" anchor="t">
            <a:spAutoFit/>
          </a:bodyPr>
          <a:lstStyle/>
          <a:p>
            <a:pPr algn="l">
              <a:lnSpc>
                <a:spcPts val="4200"/>
              </a:lnSpc>
            </a:pPr>
            <a:r>
              <a:rPr lang="en-US" sz="3000" b="1" dirty="0">
                <a:solidFill>
                  <a:srgbClr val="00A9A8"/>
                </a:solidFill>
                <a:latin typeface="Interstate Bold"/>
                <a:ea typeface="Interstate Bold"/>
                <a:cs typeface="Interstate Bold"/>
                <a:sym typeface="Interstate Bold"/>
              </a:rPr>
              <a:t>EVENTS</a:t>
            </a:r>
          </a:p>
          <a:p>
            <a:pPr algn="l">
              <a:lnSpc>
                <a:spcPts val="4200"/>
              </a:lnSpc>
            </a:pPr>
            <a:endParaRPr lang="en-US" sz="3000" b="1" dirty="0">
              <a:solidFill>
                <a:srgbClr val="00A9A8"/>
              </a:solidFill>
              <a:latin typeface="Interstate Bold"/>
              <a:ea typeface="Interstate Bold"/>
              <a:cs typeface="Interstate Bold"/>
              <a:sym typeface="Interstate Bold"/>
            </a:endParaRPr>
          </a:p>
        </p:txBody>
      </p:sp>
      <p:sp>
        <p:nvSpPr>
          <p:cNvPr id="6" name="TextBox 6"/>
          <p:cNvSpPr txBox="1"/>
          <p:nvPr/>
        </p:nvSpPr>
        <p:spPr>
          <a:xfrm>
            <a:off x="1618812" y="4267848"/>
            <a:ext cx="3672527" cy="1153795"/>
          </a:xfrm>
          <a:prstGeom prst="rect">
            <a:avLst/>
          </a:prstGeom>
        </p:spPr>
        <p:txBody>
          <a:bodyPr lIns="0" tIns="0" rIns="0" bIns="0" rtlCol="0" anchor="t">
            <a:spAutoFit/>
          </a:bodyPr>
          <a:lstStyle/>
          <a:p>
            <a:pPr algn="l">
              <a:lnSpc>
                <a:spcPts val="3080"/>
              </a:lnSpc>
            </a:pPr>
            <a:r>
              <a:rPr lang="en-US" sz="2200" dirty="0">
                <a:solidFill>
                  <a:srgbClr val="EEEEEE"/>
                </a:solidFill>
                <a:latin typeface="Interstate Light"/>
                <a:ea typeface="Interstate Light"/>
                <a:cs typeface="Interstate Light"/>
                <a:sym typeface="Interstate Light"/>
              </a:rPr>
              <a:t>Expert perspectives, peer learning, debate and networking </a:t>
            </a:r>
          </a:p>
        </p:txBody>
      </p:sp>
      <p:sp>
        <p:nvSpPr>
          <p:cNvPr id="7" name="TextBox 7"/>
          <p:cNvSpPr txBox="1"/>
          <p:nvPr/>
        </p:nvSpPr>
        <p:spPr>
          <a:xfrm>
            <a:off x="1640808" y="5837383"/>
            <a:ext cx="4460825" cy="523875"/>
          </a:xfrm>
          <a:prstGeom prst="rect">
            <a:avLst/>
          </a:prstGeom>
        </p:spPr>
        <p:txBody>
          <a:bodyPr lIns="0" tIns="0" rIns="0" bIns="0" rtlCol="0" anchor="t">
            <a:spAutoFit/>
          </a:bodyPr>
          <a:lstStyle/>
          <a:p>
            <a:pPr algn="l">
              <a:lnSpc>
                <a:spcPts val="4200"/>
              </a:lnSpc>
            </a:pPr>
            <a:r>
              <a:rPr lang="en-US" sz="3000" b="1" dirty="0">
                <a:solidFill>
                  <a:srgbClr val="00A9A8"/>
                </a:solidFill>
                <a:latin typeface="Interstate Bold"/>
                <a:ea typeface="Interstate Bold"/>
                <a:cs typeface="Interstate Bold"/>
                <a:sym typeface="Interstate Bold"/>
              </a:rPr>
              <a:t>ON DEMAND LEARNING</a:t>
            </a:r>
          </a:p>
        </p:txBody>
      </p:sp>
      <p:sp>
        <p:nvSpPr>
          <p:cNvPr id="8" name="TextBox 8"/>
          <p:cNvSpPr txBox="1"/>
          <p:nvPr/>
        </p:nvSpPr>
        <p:spPr>
          <a:xfrm>
            <a:off x="1668854" y="7018602"/>
            <a:ext cx="3282308" cy="1153795"/>
          </a:xfrm>
          <a:prstGeom prst="rect">
            <a:avLst/>
          </a:prstGeom>
        </p:spPr>
        <p:txBody>
          <a:bodyPr lIns="0" tIns="0" rIns="0" bIns="0" rtlCol="0" anchor="t">
            <a:spAutoFit/>
          </a:bodyPr>
          <a:lstStyle/>
          <a:p>
            <a:pPr algn="l">
              <a:lnSpc>
                <a:spcPts val="3080"/>
              </a:lnSpc>
            </a:pPr>
            <a:r>
              <a:rPr lang="en-US" sz="2200" dirty="0">
                <a:solidFill>
                  <a:srgbClr val="EEEEEE"/>
                </a:solidFill>
                <a:latin typeface="Interstate Light"/>
                <a:ea typeface="Interstate Light"/>
                <a:cs typeface="Interstate Light"/>
                <a:sym typeface="Interstate Light"/>
              </a:rPr>
              <a:t>Self-paced digital learning for individuals and teams</a:t>
            </a:r>
          </a:p>
          <a:p>
            <a:pPr algn="l">
              <a:lnSpc>
                <a:spcPts val="3080"/>
              </a:lnSpc>
            </a:pPr>
            <a:endParaRPr lang="en-US" sz="2200" dirty="0">
              <a:solidFill>
                <a:srgbClr val="EEEEEE"/>
              </a:solidFill>
              <a:latin typeface="Interstate Light"/>
              <a:ea typeface="Interstate Light"/>
              <a:cs typeface="Interstate Light"/>
              <a:sym typeface="Interstate Light"/>
            </a:endParaRPr>
          </a:p>
        </p:txBody>
      </p:sp>
      <p:sp>
        <p:nvSpPr>
          <p:cNvPr id="9" name="AutoShape 9"/>
          <p:cNvSpPr/>
          <p:nvPr/>
        </p:nvSpPr>
        <p:spPr>
          <a:xfrm>
            <a:off x="6361460" y="3750927"/>
            <a:ext cx="4762" cy="1610995"/>
          </a:xfrm>
          <a:prstGeom prst="line">
            <a:avLst/>
          </a:prstGeom>
          <a:ln w="9525" cap="flat">
            <a:solidFill>
              <a:srgbClr val="62CBC9"/>
            </a:solidFill>
            <a:prstDash val="solid"/>
            <a:headEnd type="none" w="sm" len="sm"/>
            <a:tailEnd type="none" w="sm" len="sm"/>
          </a:ln>
        </p:spPr>
        <p:txBody>
          <a:bodyPr/>
          <a:lstStyle/>
          <a:p>
            <a:endParaRPr lang="en-GB"/>
          </a:p>
        </p:txBody>
      </p:sp>
      <p:sp>
        <p:nvSpPr>
          <p:cNvPr id="10" name="AutoShape 10"/>
          <p:cNvSpPr/>
          <p:nvPr/>
        </p:nvSpPr>
        <p:spPr>
          <a:xfrm>
            <a:off x="6366222" y="6263313"/>
            <a:ext cx="0" cy="1465498"/>
          </a:xfrm>
          <a:prstGeom prst="line">
            <a:avLst/>
          </a:prstGeom>
          <a:ln w="9525" cap="flat">
            <a:solidFill>
              <a:srgbClr val="62CBC9"/>
            </a:solidFill>
            <a:prstDash val="solid"/>
            <a:headEnd type="none" w="sm" len="sm"/>
            <a:tailEnd type="none" w="sm" len="sm"/>
          </a:ln>
        </p:spPr>
        <p:txBody>
          <a:bodyPr/>
          <a:lstStyle/>
          <a:p>
            <a:endParaRPr lang="en-GB"/>
          </a:p>
        </p:txBody>
      </p:sp>
      <p:sp>
        <p:nvSpPr>
          <p:cNvPr id="11" name="TextBox 11"/>
          <p:cNvSpPr txBox="1"/>
          <p:nvPr/>
        </p:nvSpPr>
        <p:spPr>
          <a:xfrm>
            <a:off x="6818408" y="3684252"/>
            <a:ext cx="3711029" cy="1057275"/>
          </a:xfrm>
          <a:prstGeom prst="rect">
            <a:avLst/>
          </a:prstGeom>
        </p:spPr>
        <p:txBody>
          <a:bodyPr lIns="0" tIns="0" rIns="0" bIns="0" rtlCol="0" anchor="t">
            <a:spAutoFit/>
          </a:bodyPr>
          <a:lstStyle/>
          <a:p>
            <a:pPr algn="l">
              <a:lnSpc>
                <a:spcPts val="4200"/>
              </a:lnSpc>
            </a:pPr>
            <a:r>
              <a:rPr lang="en-US" sz="3000" b="1" dirty="0">
                <a:solidFill>
                  <a:srgbClr val="00A9A8"/>
                </a:solidFill>
                <a:latin typeface="Interstate Bold"/>
                <a:ea typeface="Interstate Bold"/>
                <a:cs typeface="Interstate Bold"/>
                <a:sym typeface="Interstate Bold"/>
              </a:rPr>
              <a:t>CUSTOM LEARNING</a:t>
            </a:r>
          </a:p>
          <a:p>
            <a:pPr algn="l">
              <a:lnSpc>
                <a:spcPts val="4200"/>
              </a:lnSpc>
            </a:pPr>
            <a:endParaRPr lang="en-US" sz="3000" b="1" dirty="0">
              <a:solidFill>
                <a:srgbClr val="00A9A8"/>
              </a:solidFill>
              <a:latin typeface="Interstate Bold"/>
              <a:ea typeface="Interstate Bold"/>
              <a:cs typeface="Interstate Bold"/>
              <a:sym typeface="Interstate Bold"/>
            </a:endParaRPr>
          </a:p>
        </p:txBody>
      </p:sp>
      <p:sp>
        <p:nvSpPr>
          <p:cNvPr id="12" name="TextBox 12"/>
          <p:cNvSpPr txBox="1"/>
          <p:nvPr/>
        </p:nvSpPr>
        <p:spPr>
          <a:xfrm>
            <a:off x="6818408" y="4785024"/>
            <a:ext cx="3672527" cy="1153795"/>
          </a:xfrm>
          <a:prstGeom prst="rect">
            <a:avLst/>
          </a:prstGeom>
        </p:spPr>
        <p:txBody>
          <a:bodyPr lIns="0" tIns="0" rIns="0" bIns="0" rtlCol="0" anchor="t">
            <a:spAutoFit/>
          </a:bodyPr>
          <a:lstStyle/>
          <a:p>
            <a:pPr algn="l">
              <a:lnSpc>
                <a:spcPts val="3080"/>
              </a:lnSpc>
            </a:pPr>
            <a:r>
              <a:rPr lang="en-US" sz="2200" dirty="0">
                <a:solidFill>
                  <a:srgbClr val="EEEEEE"/>
                </a:solidFill>
                <a:latin typeface="Interstate Light"/>
                <a:ea typeface="Interstate Light"/>
                <a:cs typeface="Interstate Light"/>
                <a:sym typeface="Interstate Light"/>
              </a:rPr>
              <a:t>Capability building fully tailored to your </a:t>
            </a:r>
            <a:r>
              <a:rPr lang="en-US" sz="2200" dirty="0" err="1">
                <a:solidFill>
                  <a:srgbClr val="EEEEEE"/>
                </a:solidFill>
                <a:latin typeface="Interstate Light"/>
                <a:ea typeface="Interstate Light"/>
                <a:cs typeface="Interstate Light"/>
                <a:sym typeface="Interstate Light"/>
              </a:rPr>
              <a:t>organisation</a:t>
            </a:r>
            <a:endParaRPr lang="en-US" sz="2200" dirty="0">
              <a:solidFill>
                <a:srgbClr val="EEEEEE"/>
              </a:solidFill>
              <a:latin typeface="Interstate Light"/>
              <a:ea typeface="Interstate Light"/>
              <a:cs typeface="Interstate Light"/>
              <a:sym typeface="Interstate Light"/>
            </a:endParaRPr>
          </a:p>
          <a:p>
            <a:pPr algn="l">
              <a:lnSpc>
                <a:spcPts val="3080"/>
              </a:lnSpc>
            </a:pPr>
            <a:endParaRPr lang="en-US" sz="2200" dirty="0">
              <a:solidFill>
                <a:srgbClr val="EEEEEE"/>
              </a:solidFill>
              <a:latin typeface="Interstate Light"/>
              <a:ea typeface="Interstate Light"/>
              <a:cs typeface="Interstate Light"/>
              <a:sym typeface="Interstate Light"/>
            </a:endParaRPr>
          </a:p>
        </p:txBody>
      </p:sp>
      <p:sp>
        <p:nvSpPr>
          <p:cNvPr id="13" name="TextBox 13"/>
          <p:cNvSpPr txBox="1"/>
          <p:nvPr/>
        </p:nvSpPr>
        <p:spPr>
          <a:xfrm>
            <a:off x="6818408" y="5880411"/>
            <a:ext cx="3936206" cy="1057275"/>
          </a:xfrm>
          <a:prstGeom prst="rect">
            <a:avLst/>
          </a:prstGeom>
        </p:spPr>
        <p:txBody>
          <a:bodyPr lIns="0" tIns="0" rIns="0" bIns="0" rtlCol="0" anchor="t">
            <a:spAutoFit/>
          </a:bodyPr>
          <a:lstStyle/>
          <a:p>
            <a:pPr algn="l">
              <a:lnSpc>
                <a:spcPts val="4200"/>
              </a:lnSpc>
            </a:pPr>
            <a:r>
              <a:rPr lang="en-US" sz="3000" b="1" dirty="0">
                <a:solidFill>
                  <a:srgbClr val="00A9A8"/>
                </a:solidFill>
                <a:latin typeface="Interstate Bold"/>
                <a:ea typeface="Interstate Bold"/>
                <a:cs typeface="Interstate Bold"/>
                <a:sym typeface="Interstate Bold"/>
              </a:rPr>
              <a:t>ADVISORY SUPPORT</a:t>
            </a:r>
          </a:p>
          <a:p>
            <a:pPr algn="l">
              <a:lnSpc>
                <a:spcPts val="4200"/>
              </a:lnSpc>
            </a:pPr>
            <a:endParaRPr lang="en-US" sz="3000" b="1" dirty="0">
              <a:solidFill>
                <a:srgbClr val="00A9A8"/>
              </a:solidFill>
              <a:latin typeface="Interstate Bold"/>
              <a:ea typeface="Interstate Bold"/>
              <a:cs typeface="Interstate Bold"/>
              <a:sym typeface="Interstate Bold"/>
            </a:endParaRPr>
          </a:p>
        </p:txBody>
      </p:sp>
      <p:sp>
        <p:nvSpPr>
          <p:cNvPr id="14" name="TextBox 14"/>
          <p:cNvSpPr txBox="1"/>
          <p:nvPr/>
        </p:nvSpPr>
        <p:spPr>
          <a:xfrm>
            <a:off x="6847660" y="6960326"/>
            <a:ext cx="3764651" cy="1544320"/>
          </a:xfrm>
          <a:prstGeom prst="rect">
            <a:avLst/>
          </a:prstGeom>
        </p:spPr>
        <p:txBody>
          <a:bodyPr wrap="square" lIns="0" tIns="0" rIns="0" bIns="0" rtlCol="0" anchor="t">
            <a:spAutoFit/>
          </a:bodyPr>
          <a:lstStyle/>
          <a:p>
            <a:pPr algn="l">
              <a:lnSpc>
                <a:spcPts val="3080"/>
              </a:lnSpc>
            </a:pPr>
            <a:r>
              <a:rPr lang="en-US" sz="2200" dirty="0">
                <a:solidFill>
                  <a:srgbClr val="EEEEEE"/>
                </a:solidFill>
                <a:latin typeface="Interstate Light"/>
                <a:ea typeface="Interstate Light"/>
                <a:cs typeface="Interstate Light"/>
                <a:sym typeface="Interstate Light"/>
              </a:rPr>
              <a:t>Consult our international network of 250+ </a:t>
            </a:r>
            <a:r>
              <a:rPr lang="en-US" sz="2200" dirty="0" err="1">
                <a:solidFill>
                  <a:srgbClr val="EEEEEE"/>
                </a:solidFill>
                <a:latin typeface="Interstate Light"/>
                <a:ea typeface="Interstate Light"/>
                <a:cs typeface="Interstate Light"/>
                <a:sym typeface="Interstate Light"/>
              </a:rPr>
              <a:t>organisations</a:t>
            </a:r>
            <a:r>
              <a:rPr lang="en-US" sz="2200" dirty="0">
                <a:solidFill>
                  <a:srgbClr val="EEEEEE"/>
                </a:solidFill>
                <a:latin typeface="Interstate Light"/>
                <a:ea typeface="Interstate Light"/>
                <a:cs typeface="Interstate Light"/>
                <a:sym typeface="Interstate Light"/>
              </a:rPr>
              <a:t> </a:t>
            </a:r>
          </a:p>
          <a:p>
            <a:pPr algn="l">
              <a:lnSpc>
                <a:spcPts val="3080"/>
              </a:lnSpc>
            </a:pPr>
            <a:endParaRPr lang="en-US" sz="2200" dirty="0">
              <a:solidFill>
                <a:srgbClr val="EEEEEE"/>
              </a:solidFill>
              <a:latin typeface="Interstate Light"/>
              <a:ea typeface="Interstate Light"/>
              <a:cs typeface="Interstate Light"/>
              <a:sym typeface="Interstate Light"/>
            </a:endParaRPr>
          </a:p>
        </p:txBody>
      </p:sp>
      <p:sp>
        <p:nvSpPr>
          <p:cNvPr id="15" name="AutoShape 15"/>
          <p:cNvSpPr/>
          <p:nvPr/>
        </p:nvSpPr>
        <p:spPr>
          <a:xfrm>
            <a:off x="11541171" y="3750927"/>
            <a:ext cx="4762" cy="1610995"/>
          </a:xfrm>
          <a:prstGeom prst="line">
            <a:avLst/>
          </a:prstGeom>
          <a:ln w="9525" cap="flat">
            <a:solidFill>
              <a:srgbClr val="62CBC9"/>
            </a:solidFill>
            <a:prstDash val="solid"/>
            <a:headEnd type="none" w="sm" len="sm"/>
            <a:tailEnd type="none" w="sm" len="sm"/>
          </a:ln>
        </p:spPr>
        <p:txBody>
          <a:bodyPr/>
          <a:lstStyle/>
          <a:p>
            <a:endParaRPr lang="en-GB"/>
          </a:p>
        </p:txBody>
      </p:sp>
      <p:sp>
        <p:nvSpPr>
          <p:cNvPr id="16" name="AutoShape 16"/>
          <p:cNvSpPr/>
          <p:nvPr/>
        </p:nvSpPr>
        <p:spPr>
          <a:xfrm>
            <a:off x="11545934" y="6263313"/>
            <a:ext cx="0" cy="1465498"/>
          </a:xfrm>
          <a:prstGeom prst="line">
            <a:avLst/>
          </a:prstGeom>
          <a:ln w="9525" cap="flat">
            <a:solidFill>
              <a:srgbClr val="62CBC9"/>
            </a:solidFill>
            <a:prstDash val="solid"/>
            <a:headEnd type="none" w="sm" len="sm"/>
            <a:tailEnd type="none" w="sm" len="sm"/>
          </a:ln>
        </p:spPr>
        <p:txBody>
          <a:bodyPr/>
          <a:lstStyle/>
          <a:p>
            <a:endParaRPr lang="en-GB"/>
          </a:p>
        </p:txBody>
      </p:sp>
      <p:sp>
        <p:nvSpPr>
          <p:cNvPr id="17" name="TextBox 17"/>
          <p:cNvSpPr txBox="1"/>
          <p:nvPr/>
        </p:nvSpPr>
        <p:spPr>
          <a:xfrm>
            <a:off x="11998120" y="3684252"/>
            <a:ext cx="3182243" cy="1057275"/>
          </a:xfrm>
          <a:prstGeom prst="rect">
            <a:avLst/>
          </a:prstGeom>
        </p:spPr>
        <p:txBody>
          <a:bodyPr lIns="0" tIns="0" rIns="0" bIns="0" rtlCol="0" anchor="t">
            <a:spAutoFit/>
          </a:bodyPr>
          <a:lstStyle/>
          <a:p>
            <a:pPr algn="l">
              <a:lnSpc>
                <a:spcPts val="4200"/>
              </a:lnSpc>
            </a:pPr>
            <a:r>
              <a:rPr lang="en-US" sz="3000" b="1">
                <a:solidFill>
                  <a:srgbClr val="00A9A8"/>
                </a:solidFill>
                <a:latin typeface="Interstate Bold"/>
                <a:ea typeface="Interstate Bold"/>
                <a:cs typeface="Interstate Bold"/>
                <a:sym typeface="Interstate Bold"/>
              </a:rPr>
              <a:t>OPEN LEARNING</a:t>
            </a:r>
          </a:p>
          <a:p>
            <a:pPr algn="l">
              <a:lnSpc>
                <a:spcPts val="4200"/>
              </a:lnSpc>
            </a:pPr>
            <a:endParaRPr lang="en-US" sz="3000" b="1">
              <a:solidFill>
                <a:srgbClr val="00A9A8"/>
              </a:solidFill>
              <a:latin typeface="Interstate Bold"/>
              <a:ea typeface="Interstate Bold"/>
              <a:cs typeface="Interstate Bold"/>
              <a:sym typeface="Interstate Bold"/>
            </a:endParaRPr>
          </a:p>
        </p:txBody>
      </p:sp>
      <p:sp>
        <p:nvSpPr>
          <p:cNvPr id="18" name="TextBox 18"/>
          <p:cNvSpPr txBox="1"/>
          <p:nvPr/>
        </p:nvSpPr>
        <p:spPr>
          <a:xfrm>
            <a:off x="11993357" y="4680230"/>
            <a:ext cx="3672527" cy="1153795"/>
          </a:xfrm>
          <a:prstGeom prst="rect">
            <a:avLst/>
          </a:prstGeom>
        </p:spPr>
        <p:txBody>
          <a:bodyPr lIns="0" tIns="0" rIns="0" bIns="0" rtlCol="0" anchor="t">
            <a:spAutoFit/>
          </a:bodyPr>
          <a:lstStyle/>
          <a:p>
            <a:pPr algn="l">
              <a:lnSpc>
                <a:spcPts val="3080"/>
              </a:lnSpc>
            </a:pPr>
            <a:r>
              <a:rPr lang="en-US" sz="2200" dirty="0">
                <a:solidFill>
                  <a:srgbClr val="EEEEEE"/>
                </a:solidFill>
                <a:latin typeface="Interstate Light"/>
                <a:ea typeface="Interstate Light"/>
                <a:cs typeface="Interstate Light"/>
                <a:sym typeface="Interstate Light"/>
              </a:rPr>
              <a:t>Scheduled learning open to all HR professionals</a:t>
            </a:r>
          </a:p>
          <a:p>
            <a:pPr algn="l">
              <a:lnSpc>
                <a:spcPts val="3080"/>
              </a:lnSpc>
            </a:pPr>
            <a:endParaRPr lang="en-US" sz="2200" dirty="0">
              <a:solidFill>
                <a:srgbClr val="EEEEEE"/>
              </a:solidFill>
              <a:latin typeface="Interstate Light"/>
              <a:ea typeface="Interstate Light"/>
              <a:cs typeface="Interstate Light"/>
              <a:sym typeface="Interstate Light"/>
            </a:endParaRPr>
          </a:p>
        </p:txBody>
      </p:sp>
      <p:sp>
        <p:nvSpPr>
          <p:cNvPr id="19" name="TextBox 19"/>
          <p:cNvSpPr txBox="1"/>
          <p:nvPr/>
        </p:nvSpPr>
        <p:spPr>
          <a:xfrm>
            <a:off x="11978609" y="5830241"/>
            <a:ext cx="4534346" cy="1057275"/>
          </a:xfrm>
          <a:prstGeom prst="rect">
            <a:avLst/>
          </a:prstGeom>
        </p:spPr>
        <p:txBody>
          <a:bodyPr lIns="0" tIns="0" rIns="0" bIns="0" rtlCol="0" anchor="t">
            <a:spAutoFit/>
          </a:bodyPr>
          <a:lstStyle/>
          <a:p>
            <a:pPr algn="l">
              <a:lnSpc>
                <a:spcPts val="4200"/>
              </a:lnSpc>
            </a:pPr>
            <a:r>
              <a:rPr lang="en-US" sz="3000" b="1" dirty="0">
                <a:solidFill>
                  <a:srgbClr val="00A9A8"/>
                </a:solidFill>
                <a:latin typeface="Interstate Bold"/>
                <a:ea typeface="Interstate Bold"/>
                <a:cs typeface="Interstate Bold"/>
                <a:sym typeface="Interstate Bold"/>
              </a:rPr>
              <a:t>SPECIALIST NETWORKS</a:t>
            </a:r>
          </a:p>
          <a:p>
            <a:pPr algn="l">
              <a:lnSpc>
                <a:spcPts val="4200"/>
              </a:lnSpc>
            </a:pPr>
            <a:endParaRPr lang="en-US" sz="3000" b="1" dirty="0">
              <a:solidFill>
                <a:srgbClr val="00A9A8"/>
              </a:solidFill>
              <a:latin typeface="Interstate Bold"/>
              <a:ea typeface="Interstate Bold"/>
              <a:cs typeface="Interstate Bold"/>
              <a:sym typeface="Interstate Bold"/>
            </a:endParaRPr>
          </a:p>
        </p:txBody>
      </p:sp>
      <p:sp>
        <p:nvSpPr>
          <p:cNvPr id="20" name="TextBox 20"/>
          <p:cNvSpPr txBox="1"/>
          <p:nvPr/>
        </p:nvSpPr>
        <p:spPr>
          <a:xfrm>
            <a:off x="11998120" y="6825907"/>
            <a:ext cx="3282308" cy="1544320"/>
          </a:xfrm>
          <a:prstGeom prst="rect">
            <a:avLst/>
          </a:prstGeom>
        </p:spPr>
        <p:txBody>
          <a:bodyPr lIns="0" tIns="0" rIns="0" bIns="0" rtlCol="0" anchor="t">
            <a:spAutoFit/>
          </a:bodyPr>
          <a:lstStyle/>
          <a:p>
            <a:pPr algn="l">
              <a:lnSpc>
                <a:spcPts val="3080"/>
              </a:lnSpc>
            </a:pPr>
            <a:r>
              <a:rPr lang="en-US" sz="2200" dirty="0">
                <a:solidFill>
                  <a:srgbClr val="EEEEEE"/>
                </a:solidFill>
                <a:latin typeface="Interstate Light"/>
                <a:ea typeface="Interstate Light"/>
                <a:cs typeface="Interstate Light"/>
                <a:sym typeface="Interstate Light"/>
              </a:rPr>
              <a:t>Employee and Industrial Relations, Work Psychology</a:t>
            </a:r>
          </a:p>
          <a:p>
            <a:pPr algn="l">
              <a:lnSpc>
                <a:spcPts val="3080"/>
              </a:lnSpc>
            </a:pPr>
            <a:endParaRPr lang="en-US" sz="2200" dirty="0">
              <a:solidFill>
                <a:srgbClr val="EEEEEE"/>
              </a:solidFill>
              <a:latin typeface="Interstate Light"/>
              <a:ea typeface="Interstate Light"/>
              <a:cs typeface="Interstate Light"/>
              <a:sym typeface="Interstate Light"/>
            </a:endParaRPr>
          </a:p>
        </p:txBody>
      </p:sp>
      <p:sp>
        <p:nvSpPr>
          <p:cNvPr id="21" name="TextBox 21"/>
          <p:cNvSpPr txBox="1"/>
          <p:nvPr/>
        </p:nvSpPr>
        <p:spPr>
          <a:xfrm>
            <a:off x="5875215" y="8322602"/>
            <a:ext cx="5471666" cy="422275"/>
          </a:xfrm>
          <a:prstGeom prst="rect">
            <a:avLst/>
          </a:prstGeom>
        </p:spPr>
        <p:txBody>
          <a:bodyPr lIns="0" tIns="0" rIns="0" bIns="0" rtlCol="0" anchor="t">
            <a:spAutoFit/>
          </a:bodyPr>
          <a:lstStyle/>
          <a:p>
            <a:pPr algn="ctr">
              <a:lnSpc>
                <a:spcPts val="3500"/>
              </a:lnSpc>
            </a:pPr>
            <a:r>
              <a:rPr lang="en-US" sz="2500" b="1">
                <a:solidFill>
                  <a:srgbClr val="F0A693"/>
                </a:solidFill>
                <a:latin typeface="Interstate Bold"/>
                <a:ea typeface="Interstate Bold"/>
                <a:cs typeface="Interstate Bold"/>
                <a:sym typeface="Interstate Bold"/>
              </a:rPr>
              <a:t>UNDERPINNED BY CRF RESEARCH</a:t>
            </a:r>
          </a:p>
        </p:txBody>
      </p:sp>
      <p:sp>
        <p:nvSpPr>
          <p:cNvPr id="22" name="TextBox 22"/>
          <p:cNvSpPr txBox="1"/>
          <p:nvPr/>
        </p:nvSpPr>
        <p:spPr>
          <a:xfrm>
            <a:off x="2856086" y="8697251"/>
            <a:ext cx="12575828" cy="405765"/>
          </a:xfrm>
          <a:prstGeom prst="rect">
            <a:avLst/>
          </a:prstGeom>
        </p:spPr>
        <p:txBody>
          <a:bodyPr lIns="0" tIns="0" rIns="0" bIns="0" rtlCol="0" anchor="t">
            <a:spAutoFit/>
          </a:bodyPr>
          <a:lstStyle/>
          <a:p>
            <a:pPr algn="ctr">
              <a:lnSpc>
                <a:spcPts val="3360"/>
              </a:lnSpc>
              <a:spcBef>
                <a:spcPct val="0"/>
              </a:spcBef>
            </a:pPr>
            <a:r>
              <a:rPr lang="en-US" sz="2400">
                <a:solidFill>
                  <a:srgbClr val="FFFFFF"/>
                </a:solidFill>
                <a:latin typeface="Interstate Light"/>
                <a:ea typeface="Interstate Light"/>
                <a:cs typeface="Interstate Light"/>
                <a:sym typeface="Interstate Light"/>
              </a:rPr>
              <a:t>Evidence-based insight and practical frameworks; practitioner focused and academic backed</a:t>
            </a:r>
          </a:p>
        </p:txBody>
      </p:sp>
      <p:sp>
        <p:nvSpPr>
          <p:cNvPr id="23" name="TextBox 2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4" name="TextBox 2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6332210" y="1028700"/>
            <a:ext cx="927090" cy="901700"/>
          </a:xfrm>
          <a:custGeom>
            <a:avLst/>
            <a:gdLst/>
            <a:ahLst/>
            <a:cxnLst/>
            <a:rect l="l" t="t" r="r" b="b"/>
            <a:pathLst>
              <a:path w="927090" h="901700">
                <a:moveTo>
                  <a:pt x="0" y="0"/>
                </a:moveTo>
                <a:lnTo>
                  <a:pt x="927090" y="0"/>
                </a:lnTo>
                <a:lnTo>
                  <a:pt x="927090" y="901700"/>
                </a:lnTo>
                <a:lnTo>
                  <a:pt x="0" y="901700"/>
                </a:lnTo>
                <a:lnTo>
                  <a:pt x="0" y="0"/>
                </a:lnTo>
                <a:close/>
              </a:path>
            </a:pathLst>
          </a:custGeom>
          <a:blipFill>
            <a:blip r:embed="rId2"/>
            <a:stretch>
              <a:fillRect l="-20248" r="-14983" b="-8790"/>
            </a:stretch>
          </a:blipFill>
        </p:spPr>
        <p:txBody>
          <a:bodyPr/>
          <a:lstStyle/>
          <a:p>
            <a:endParaRPr lang="en-GB"/>
          </a:p>
        </p:txBody>
      </p:sp>
      <p:sp>
        <p:nvSpPr>
          <p:cNvPr id="3" name="Freeform 3"/>
          <p:cNvSpPr/>
          <p:nvPr/>
        </p:nvSpPr>
        <p:spPr>
          <a:xfrm>
            <a:off x="6533439" y="3942328"/>
            <a:ext cx="517548" cy="558952"/>
          </a:xfrm>
          <a:custGeom>
            <a:avLst/>
            <a:gdLst/>
            <a:ahLst/>
            <a:cxnLst/>
            <a:rect l="l" t="t" r="r" b="b"/>
            <a:pathLst>
              <a:path w="517548" h="558952">
                <a:moveTo>
                  <a:pt x="0" y="0"/>
                </a:moveTo>
                <a:lnTo>
                  <a:pt x="517548" y="0"/>
                </a:lnTo>
                <a:lnTo>
                  <a:pt x="517548" y="558952"/>
                </a:lnTo>
                <a:lnTo>
                  <a:pt x="0" y="558952"/>
                </a:lnTo>
                <a:lnTo>
                  <a:pt x="0" y="0"/>
                </a:lnTo>
                <a:close/>
              </a:path>
            </a:pathLst>
          </a:custGeom>
          <a:blipFill>
            <a:blip r:embed="rId3"/>
            <a:stretch>
              <a:fillRect/>
            </a:stretch>
          </a:blipFill>
        </p:spPr>
        <p:txBody>
          <a:bodyPr/>
          <a:lstStyle/>
          <a:p>
            <a:endParaRPr lang="en-GB" dirty="0"/>
          </a:p>
        </p:txBody>
      </p:sp>
      <p:sp>
        <p:nvSpPr>
          <p:cNvPr id="4" name="Freeform 4"/>
          <p:cNvSpPr/>
          <p:nvPr/>
        </p:nvSpPr>
        <p:spPr>
          <a:xfrm>
            <a:off x="6647495" y="3359665"/>
            <a:ext cx="270588" cy="457200"/>
          </a:xfrm>
          <a:custGeom>
            <a:avLst/>
            <a:gdLst/>
            <a:ahLst/>
            <a:cxnLst/>
            <a:rect l="l" t="t" r="r" b="b"/>
            <a:pathLst>
              <a:path w="270588" h="457200">
                <a:moveTo>
                  <a:pt x="0" y="0"/>
                </a:moveTo>
                <a:lnTo>
                  <a:pt x="270587" y="0"/>
                </a:lnTo>
                <a:lnTo>
                  <a:pt x="270587" y="457200"/>
                </a:lnTo>
                <a:lnTo>
                  <a:pt x="0" y="457200"/>
                </a:lnTo>
                <a:lnTo>
                  <a:pt x="0" y="0"/>
                </a:lnTo>
                <a:close/>
              </a:path>
            </a:pathLst>
          </a:custGeom>
          <a:blipFill>
            <a:blip r:embed="rId4"/>
            <a:stretch>
              <a:fillRect/>
            </a:stretch>
          </a:blipFill>
        </p:spPr>
        <p:txBody>
          <a:bodyPr/>
          <a:lstStyle/>
          <a:p>
            <a:endParaRPr lang="en-GB"/>
          </a:p>
        </p:txBody>
      </p:sp>
      <p:sp>
        <p:nvSpPr>
          <p:cNvPr id="5" name="Freeform 5"/>
          <p:cNvSpPr/>
          <p:nvPr/>
        </p:nvSpPr>
        <p:spPr>
          <a:xfrm>
            <a:off x="11038515" y="2937002"/>
            <a:ext cx="6220785" cy="6229318"/>
          </a:xfrm>
          <a:custGeom>
            <a:avLst/>
            <a:gdLst/>
            <a:ahLst/>
            <a:cxnLst/>
            <a:rect l="l" t="t" r="r" b="b"/>
            <a:pathLst>
              <a:path w="6220785" h="6229318">
                <a:moveTo>
                  <a:pt x="0" y="0"/>
                </a:moveTo>
                <a:lnTo>
                  <a:pt x="6220785" y="0"/>
                </a:lnTo>
                <a:lnTo>
                  <a:pt x="6220785" y="6229318"/>
                </a:lnTo>
                <a:lnTo>
                  <a:pt x="0" y="6229318"/>
                </a:lnTo>
                <a:lnTo>
                  <a:pt x="0" y="0"/>
                </a:lnTo>
                <a:close/>
              </a:path>
            </a:pathLst>
          </a:custGeom>
          <a:blipFill>
            <a:blip r:embed="rId5"/>
            <a:stretch>
              <a:fillRect/>
            </a:stretch>
          </a:blipFill>
        </p:spPr>
        <p:txBody>
          <a:bodyPr/>
          <a:lstStyle/>
          <a:p>
            <a:endParaRPr lang="en-GB"/>
          </a:p>
        </p:txBody>
      </p:sp>
      <p:sp>
        <p:nvSpPr>
          <p:cNvPr id="6" name="AutoShape 6"/>
          <p:cNvSpPr/>
          <p:nvPr/>
        </p:nvSpPr>
        <p:spPr>
          <a:xfrm>
            <a:off x="3348672" y="4550079"/>
            <a:ext cx="4762" cy="1610995"/>
          </a:xfrm>
          <a:prstGeom prst="line">
            <a:avLst/>
          </a:prstGeom>
          <a:ln w="9525" cap="flat">
            <a:solidFill>
              <a:srgbClr val="62CBC9"/>
            </a:solidFill>
            <a:prstDash val="solid"/>
            <a:headEnd type="none" w="sm" len="sm"/>
            <a:tailEnd type="none" w="sm" len="sm"/>
          </a:ln>
        </p:spPr>
        <p:txBody>
          <a:bodyPr/>
          <a:lstStyle/>
          <a:p>
            <a:endParaRPr lang="en-GB"/>
          </a:p>
        </p:txBody>
      </p:sp>
      <p:sp>
        <p:nvSpPr>
          <p:cNvPr id="7" name="AutoShape 7"/>
          <p:cNvSpPr/>
          <p:nvPr/>
        </p:nvSpPr>
        <p:spPr>
          <a:xfrm flipH="1">
            <a:off x="1314599" y="6863010"/>
            <a:ext cx="9006211" cy="0"/>
          </a:xfrm>
          <a:prstGeom prst="line">
            <a:avLst/>
          </a:prstGeom>
          <a:ln w="9525" cap="flat">
            <a:solidFill>
              <a:srgbClr val="62CBC9"/>
            </a:solidFill>
            <a:prstDash val="solid"/>
            <a:headEnd type="none" w="sm" len="sm"/>
            <a:tailEnd type="none" w="sm" len="sm"/>
          </a:ln>
        </p:spPr>
        <p:txBody>
          <a:bodyPr/>
          <a:lstStyle/>
          <a:p>
            <a:endParaRPr lang="en-GB"/>
          </a:p>
        </p:txBody>
      </p:sp>
      <p:sp>
        <p:nvSpPr>
          <p:cNvPr id="8" name="TextBox 8"/>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9" name="TextBox 9"/>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10" name="TextBox 10"/>
          <p:cNvSpPr txBox="1"/>
          <p:nvPr/>
        </p:nvSpPr>
        <p:spPr>
          <a:xfrm>
            <a:off x="1028700" y="914400"/>
            <a:ext cx="14827151" cy="1917700"/>
          </a:xfrm>
          <a:prstGeom prst="rect">
            <a:avLst/>
          </a:prstGeom>
        </p:spPr>
        <p:txBody>
          <a:bodyPr lIns="0" tIns="0" rIns="0" bIns="0" rtlCol="0" anchor="t">
            <a:spAutoFit/>
          </a:bodyPr>
          <a:lstStyle/>
          <a:p>
            <a:pPr algn="l">
              <a:lnSpc>
                <a:spcPts val="7700"/>
              </a:lnSpc>
            </a:pPr>
            <a:r>
              <a:rPr lang="en-US" sz="5500" b="1" dirty="0">
                <a:solidFill>
                  <a:srgbClr val="F0A693"/>
                </a:solidFill>
                <a:latin typeface="Interstate Bold"/>
                <a:ea typeface="Interstate Bold"/>
                <a:cs typeface="Interstate Bold"/>
                <a:sym typeface="Interstate Bold"/>
              </a:rPr>
              <a:t>INTERNATIONAL CONFERENCE </a:t>
            </a:r>
          </a:p>
          <a:p>
            <a:pPr algn="l">
              <a:lnSpc>
                <a:spcPts val="7700"/>
              </a:lnSpc>
            </a:pPr>
            <a:r>
              <a:rPr lang="en-US" sz="5500" b="1" dirty="0">
                <a:solidFill>
                  <a:srgbClr val="F0A693"/>
                </a:solidFill>
                <a:latin typeface="Interstate Bold"/>
                <a:ea typeface="Interstate Bold"/>
                <a:cs typeface="Interstate Bold"/>
                <a:sym typeface="Interstate Bold"/>
              </a:rPr>
              <a:t>TURNING UNCERTAINTY INTO ADVANTAGE</a:t>
            </a:r>
          </a:p>
        </p:txBody>
      </p:sp>
      <p:sp>
        <p:nvSpPr>
          <p:cNvPr id="11" name="TextBox 11"/>
          <p:cNvSpPr txBox="1"/>
          <p:nvPr/>
        </p:nvSpPr>
        <p:spPr>
          <a:xfrm>
            <a:off x="6822980" y="3943566"/>
            <a:ext cx="3883478" cy="1034899"/>
          </a:xfrm>
          <a:prstGeom prst="rect">
            <a:avLst/>
          </a:prstGeom>
        </p:spPr>
        <p:txBody>
          <a:bodyPr wrap="square" lIns="0" tIns="0" rIns="0" bIns="0" rtlCol="0" anchor="t">
            <a:spAutoFit/>
          </a:bodyPr>
          <a:lstStyle/>
          <a:p>
            <a:pPr algn="ctr">
              <a:lnSpc>
                <a:spcPts val="4200"/>
              </a:lnSpc>
              <a:spcBef>
                <a:spcPct val="0"/>
              </a:spcBef>
            </a:pPr>
            <a:r>
              <a:rPr lang="en-US" sz="3000" dirty="0">
                <a:solidFill>
                  <a:srgbClr val="FFFFFF"/>
                </a:solidFill>
                <a:latin typeface="Interstate"/>
                <a:ea typeface="Interstate"/>
                <a:cs typeface="Interstate"/>
                <a:sym typeface="Interstate"/>
              </a:rPr>
              <a:t>5th – 7th October 2026</a:t>
            </a:r>
          </a:p>
        </p:txBody>
      </p:sp>
      <p:sp>
        <p:nvSpPr>
          <p:cNvPr id="12" name="TextBox 12"/>
          <p:cNvSpPr txBox="1"/>
          <p:nvPr/>
        </p:nvSpPr>
        <p:spPr>
          <a:xfrm>
            <a:off x="5817704" y="3314911"/>
            <a:ext cx="3607043" cy="496290"/>
          </a:xfrm>
          <a:prstGeom prst="rect">
            <a:avLst/>
          </a:prstGeom>
        </p:spPr>
        <p:txBody>
          <a:bodyPr wrap="square" lIns="0" tIns="0" rIns="0" bIns="0" rtlCol="0" anchor="t">
            <a:spAutoFit/>
          </a:bodyPr>
          <a:lstStyle/>
          <a:p>
            <a:pPr algn="ctr">
              <a:lnSpc>
                <a:spcPts val="4200"/>
              </a:lnSpc>
              <a:spcBef>
                <a:spcPct val="0"/>
              </a:spcBef>
            </a:pPr>
            <a:r>
              <a:rPr lang="en-US" sz="3000" dirty="0">
                <a:solidFill>
                  <a:srgbClr val="FFFFFF"/>
                </a:solidFill>
                <a:latin typeface="Interstate"/>
                <a:ea typeface="Interstate"/>
                <a:cs typeface="Interstate"/>
                <a:sym typeface="Interstate"/>
              </a:rPr>
              <a:t>Malta</a:t>
            </a:r>
          </a:p>
        </p:txBody>
      </p:sp>
      <p:sp>
        <p:nvSpPr>
          <p:cNvPr id="13" name="TextBox 13"/>
          <p:cNvSpPr txBox="1"/>
          <p:nvPr/>
        </p:nvSpPr>
        <p:spPr>
          <a:xfrm>
            <a:off x="1314599" y="4510723"/>
            <a:ext cx="1586805" cy="873125"/>
          </a:xfrm>
          <a:prstGeom prst="rect">
            <a:avLst/>
          </a:prstGeom>
        </p:spPr>
        <p:txBody>
          <a:bodyPr lIns="0" tIns="0" rIns="0" bIns="0" rtlCol="0" anchor="t">
            <a:spAutoFit/>
          </a:bodyPr>
          <a:lstStyle/>
          <a:p>
            <a:pPr algn="ctr">
              <a:lnSpc>
                <a:spcPts val="7000"/>
              </a:lnSpc>
            </a:pPr>
            <a:r>
              <a:rPr lang="en-US" sz="5000">
                <a:solidFill>
                  <a:srgbClr val="F0A693"/>
                </a:solidFill>
                <a:latin typeface="Interstate"/>
                <a:ea typeface="Interstate"/>
                <a:cs typeface="Interstate"/>
                <a:sym typeface="Interstate"/>
              </a:rPr>
              <a:t>250+</a:t>
            </a:r>
          </a:p>
        </p:txBody>
      </p:sp>
      <p:sp>
        <p:nvSpPr>
          <p:cNvPr id="14" name="TextBox 14"/>
          <p:cNvSpPr txBox="1"/>
          <p:nvPr/>
        </p:nvSpPr>
        <p:spPr>
          <a:xfrm>
            <a:off x="1287474" y="5336222"/>
            <a:ext cx="1613930" cy="824865"/>
          </a:xfrm>
          <a:prstGeom prst="rect">
            <a:avLst/>
          </a:prstGeom>
        </p:spPr>
        <p:txBody>
          <a:bodyPr lIns="0" tIns="0" rIns="0" bIns="0" rtlCol="0" anchor="t">
            <a:spAutoFit/>
          </a:bodyPr>
          <a:lstStyle/>
          <a:p>
            <a:pPr algn="ctr">
              <a:lnSpc>
                <a:spcPts val="3359"/>
              </a:lnSpc>
            </a:pPr>
            <a:r>
              <a:rPr lang="en-US" sz="2400" i="1" dirty="0">
                <a:solidFill>
                  <a:srgbClr val="FFFFFF"/>
                </a:solidFill>
                <a:latin typeface="Interstate Light Italics"/>
                <a:ea typeface="Interstate Light Italics"/>
                <a:cs typeface="Interstate Light Italics"/>
                <a:sym typeface="Interstate Light Italics"/>
              </a:rPr>
              <a:t>Senior HR Leaders</a:t>
            </a:r>
          </a:p>
        </p:txBody>
      </p:sp>
      <p:sp>
        <p:nvSpPr>
          <p:cNvPr id="15" name="TextBox 15"/>
          <p:cNvSpPr txBox="1"/>
          <p:nvPr/>
        </p:nvSpPr>
        <p:spPr>
          <a:xfrm>
            <a:off x="3691700" y="4502454"/>
            <a:ext cx="2240012" cy="405765"/>
          </a:xfrm>
          <a:prstGeom prst="rect">
            <a:avLst/>
          </a:prstGeom>
        </p:spPr>
        <p:txBody>
          <a:bodyPr lIns="0" tIns="0" rIns="0" bIns="0" rtlCol="0" anchor="t">
            <a:spAutoFit/>
          </a:bodyPr>
          <a:lstStyle/>
          <a:p>
            <a:pPr algn="ctr">
              <a:lnSpc>
                <a:spcPts val="3359"/>
              </a:lnSpc>
            </a:pPr>
            <a:r>
              <a:rPr lang="en-US" sz="2400" i="1">
                <a:solidFill>
                  <a:srgbClr val="FCD1B1"/>
                </a:solidFill>
                <a:latin typeface="Interstate Light Italics"/>
                <a:ea typeface="Interstate Light Italics"/>
                <a:cs typeface="Interstate Light Italics"/>
                <a:sym typeface="Interstate Light Italics"/>
              </a:rPr>
              <a:t>Faculty Includes:</a:t>
            </a:r>
          </a:p>
        </p:txBody>
      </p:sp>
      <p:sp>
        <p:nvSpPr>
          <p:cNvPr id="16" name="TextBox 16"/>
          <p:cNvSpPr txBox="1"/>
          <p:nvPr/>
        </p:nvSpPr>
        <p:spPr>
          <a:xfrm>
            <a:off x="3691700" y="5030786"/>
            <a:ext cx="7242105" cy="523875"/>
          </a:xfrm>
          <a:prstGeom prst="rect">
            <a:avLst/>
          </a:prstGeom>
        </p:spPr>
        <p:txBody>
          <a:bodyPr lIns="0" tIns="0" rIns="0" bIns="0" rtlCol="0" anchor="t">
            <a:spAutoFit/>
          </a:bodyPr>
          <a:lstStyle/>
          <a:p>
            <a:pPr algn="l">
              <a:lnSpc>
                <a:spcPts val="4200"/>
              </a:lnSpc>
            </a:pPr>
            <a:r>
              <a:rPr lang="en-US" sz="3000" b="1" dirty="0">
                <a:solidFill>
                  <a:srgbClr val="F0A693"/>
                </a:solidFill>
                <a:latin typeface="Interstate Bold"/>
                <a:ea typeface="Interstate Bold"/>
                <a:cs typeface="Interstate Bold"/>
                <a:sym typeface="Interstate Bold"/>
              </a:rPr>
              <a:t>CEOs, Professors, Experts &amp; CHROs</a:t>
            </a:r>
          </a:p>
        </p:txBody>
      </p:sp>
      <p:sp>
        <p:nvSpPr>
          <p:cNvPr id="17" name="TextBox 17"/>
          <p:cNvSpPr txBox="1"/>
          <p:nvPr/>
        </p:nvSpPr>
        <p:spPr>
          <a:xfrm>
            <a:off x="3691700" y="5734367"/>
            <a:ext cx="4513808" cy="372745"/>
          </a:xfrm>
          <a:prstGeom prst="rect">
            <a:avLst/>
          </a:prstGeom>
        </p:spPr>
        <p:txBody>
          <a:bodyPr lIns="0" tIns="0" rIns="0" bIns="0" rtlCol="0" anchor="t">
            <a:spAutoFit/>
          </a:bodyPr>
          <a:lstStyle/>
          <a:p>
            <a:pPr algn="ctr">
              <a:lnSpc>
                <a:spcPts val="3080"/>
              </a:lnSpc>
            </a:pPr>
            <a:r>
              <a:rPr lang="en-US" sz="2200">
                <a:solidFill>
                  <a:srgbClr val="FFFFFF"/>
                </a:solidFill>
                <a:latin typeface="Interstate Light"/>
                <a:ea typeface="Interstate Light"/>
                <a:cs typeface="Interstate Light"/>
                <a:sym typeface="Interstate Light"/>
              </a:rPr>
              <a:t>Explore the spekers via the QR code</a:t>
            </a:r>
          </a:p>
        </p:txBody>
      </p:sp>
      <p:sp>
        <p:nvSpPr>
          <p:cNvPr id="18" name="TextBox 18"/>
          <p:cNvSpPr txBox="1"/>
          <p:nvPr/>
        </p:nvSpPr>
        <p:spPr>
          <a:xfrm>
            <a:off x="1314599" y="7363072"/>
            <a:ext cx="9006211" cy="871220"/>
          </a:xfrm>
          <a:prstGeom prst="rect">
            <a:avLst/>
          </a:prstGeom>
        </p:spPr>
        <p:txBody>
          <a:bodyPr lIns="0" tIns="0" rIns="0" bIns="0" rtlCol="0" anchor="t">
            <a:spAutoFit/>
          </a:bodyPr>
          <a:lstStyle/>
          <a:p>
            <a:pPr algn="ctr">
              <a:lnSpc>
                <a:spcPts val="2380"/>
              </a:lnSpc>
              <a:spcBef>
                <a:spcPct val="0"/>
              </a:spcBef>
            </a:pPr>
            <a:r>
              <a:rPr lang="en-US" sz="1700" i="1" dirty="0">
                <a:solidFill>
                  <a:srgbClr val="EEEEEE"/>
                </a:solidFill>
                <a:latin typeface="Interstate Light Italics"/>
                <a:ea typeface="Interstate Light Italics"/>
                <a:cs typeface="Interstate Light Italics"/>
                <a:sym typeface="Interstate Light Italics"/>
              </a:rPr>
              <a:t>“I’ll distil my feedback down to two things – exceptional content and genuine connections. Your knowledge of your community and what we need to hear is second-to-none. However, your ability to build rapport and create genuine connections is the true differentiator.” </a:t>
            </a:r>
          </a:p>
        </p:txBody>
      </p:sp>
      <p:sp>
        <p:nvSpPr>
          <p:cNvPr id="19" name="TextBox 19"/>
          <p:cNvSpPr txBox="1"/>
          <p:nvPr/>
        </p:nvSpPr>
        <p:spPr>
          <a:xfrm>
            <a:off x="1314598" y="8408375"/>
            <a:ext cx="3333601" cy="330860"/>
          </a:xfrm>
          <a:prstGeom prst="rect">
            <a:avLst/>
          </a:prstGeom>
        </p:spPr>
        <p:txBody>
          <a:bodyPr wrap="square" lIns="0" tIns="0" rIns="0" bIns="0" rtlCol="0" anchor="t">
            <a:spAutoFit/>
          </a:bodyPr>
          <a:lstStyle/>
          <a:p>
            <a:pPr algn="ctr">
              <a:lnSpc>
                <a:spcPts val="2800"/>
              </a:lnSpc>
              <a:spcBef>
                <a:spcPct val="0"/>
              </a:spcBef>
            </a:pPr>
            <a:r>
              <a:rPr lang="en-US" sz="2000" dirty="0">
                <a:solidFill>
                  <a:srgbClr val="EEEEEE"/>
                </a:solidFill>
                <a:latin typeface="Interstate Light"/>
                <a:ea typeface="Interstate Light"/>
                <a:cs typeface="Interstate Light"/>
                <a:sym typeface="Interstate Light"/>
              </a:rPr>
              <a:t>Previous attendee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6233207" y="1028700"/>
            <a:ext cx="1026093" cy="997991"/>
          </a:xfrm>
          <a:custGeom>
            <a:avLst/>
            <a:gdLst/>
            <a:ahLst/>
            <a:cxnLst/>
            <a:rect l="l" t="t" r="r" b="b"/>
            <a:pathLst>
              <a:path w="1026093" h="997991">
                <a:moveTo>
                  <a:pt x="0" y="0"/>
                </a:moveTo>
                <a:lnTo>
                  <a:pt x="1026093" y="0"/>
                </a:lnTo>
                <a:lnTo>
                  <a:pt x="1026093" y="997991"/>
                </a:lnTo>
                <a:lnTo>
                  <a:pt x="0" y="997991"/>
                </a:lnTo>
                <a:lnTo>
                  <a:pt x="0" y="0"/>
                </a:lnTo>
                <a:close/>
              </a:path>
            </a:pathLst>
          </a:custGeom>
          <a:blipFill>
            <a:blip r:embed="rId2"/>
            <a:stretch>
              <a:fillRect l="-20248" r="-14983" b="-8790"/>
            </a:stretch>
          </a:blipFill>
        </p:spPr>
        <p:txBody>
          <a:bodyPr/>
          <a:lstStyle/>
          <a:p>
            <a:endParaRPr lang="en-GB"/>
          </a:p>
        </p:txBody>
      </p:sp>
      <p:grpSp>
        <p:nvGrpSpPr>
          <p:cNvPr id="3" name="Group 3"/>
          <p:cNvGrpSpPr/>
          <p:nvPr/>
        </p:nvGrpSpPr>
        <p:grpSpPr>
          <a:xfrm>
            <a:off x="2468371" y="3225653"/>
            <a:ext cx="5233973" cy="1917847"/>
            <a:chOff x="0" y="0"/>
            <a:chExt cx="1378495" cy="505112"/>
          </a:xfrm>
        </p:grpSpPr>
        <p:sp>
          <p:nvSpPr>
            <p:cNvPr id="4" name="Freeform 4"/>
            <p:cNvSpPr/>
            <p:nvPr/>
          </p:nvSpPr>
          <p:spPr>
            <a:xfrm>
              <a:off x="0" y="0"/>
              <a:ext cx="1378495" cy="505112"/>
            </a:xfrm>
            <a:custGeom>
              <a:avLst/>
              <a:gdLst/>
              <a:ahLst/>
              <a:cxnLst/>
              <a:rect l="l" t="t" r="r" b="b"/>
              <a:pathLst>
                <a:path w="1378495" h="505112">
                  <a:moveTo>
                    <a:pt x="0" y="0"/>
                  </a:moveTo>
                  <a:lnTo>
                    <a:pt x="1378495" y="0"/>
                  </a:lnTo>
                  <a:lnTo>
                    <a:pt x="1378495" y="505112"/>
                  </a:lnTo>
                  <a:lnTo>
                    <a:pt x="0" y="505112"/>
                  </a:lnTo>
                  <a:close/>
                </a:path>
              </a:pathLst>
            </a:custGeom>
            <a:solidFill>
              <a:srgbClr val="62CBC9"/>
            </a:solidFill>
          </p:spPr>
          <p:txBody>
            <a:bodyPr/>
            <a:lstStyle/>
            <a:p>
              <a:endParaRPr lang="en-GB"/>
            </a:p>
          </p:txBody>
        </p:sp>
        <p:sp>
          <p:nvSpPr>
            <p:cNvPr id="5" name="TextBox 5"/>
            <p:cNvSpPr txBox="1"/>
            <p:nvPr/>
          </p:nvSpPr>
          <p:spPr>
            <a:xfrm>
              <a:off x="0" y="-47625"/>
              <a:ext cx="1378495" cy="552737"/>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0376177" y="3225653"/>
            <a:ext cx="5233973" cy="2047584"/>
            <a:chOff x="0" y="0"/>
            <a:chExt cx="1378495" cy="539281"/>
          </a:xfrm>
        </p:grpSpPr>
        <p:sp>
          <p:nvSpPr>
            <p:cNvPr id="7" name="Freeform 7"/>
            <p:cNvSpPr/>
            <p:nvPr/>
          </p:nvSpPr>
          <p:spPr>
            <a:xfrm>
              <a:off x="0" y="0"/>
              <a:ext cx="1378495" cy="539281"/>
            </a:xfrm>
            <a:custGeom>
              <a:avLst/>
              <a:gdLst/>
              <a:ahLst/>
              <a:cxnLst/>
              <a:rect l="l" t="t" r="r" b="b"/>
              <a:pathLst>
                <a:path w="1378495" h="539281">
                  <a:moveTo>
                    <a:pt x="0" y="0"/>
                  </a:moveTo>
                  <a:lnTo>
                    <a:pt x="1378495" y="0"/>
                  </a:lnTo>
                  <a:lnTo>
                    <a:pt x="1378495" y="539281"/>
                  </a:lnTo>
                  <a:lnTo>
                    <a:pt x="0" y="539281"/>
                  </a:lnTo>
                  <a:close/>
                </a:path>
              </a:pathLst>
            </a:custGeom>
            <a:solidFill>
              <a:srgbClr val="2574BB"/>
            </a:solidFill>
          </p:spPr>
          <p:txBody>
            <a:bodyPr/>
            <a:lstStyle/>
            <a:p>
              <a:endParaRPr lang="en-GB"/>
            </a:p>
          </p:txBody>
        </p:sp>
        <p:sp>
          <p:nvSpPr>
            <p:cNvPr id="8" name="TextBox 8"/>
            <p:cNvSpPr txBox="1"/>
            <p:nvPr/>
          </p:nvSpPr>
          <p:spPr>
            <a:xfrm>
              <a:off x="0" y="-47625"/>
              <a:ext cx="1378495" cy="586906"/>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0376177" y="6765084"/>
            <a:ext cx="5233973" cy="1630160"/>
            <a:chOff x="0" y="0"/>
            <a:chExt cx="1378495" cy="429342"/>
          </a:xfrm>
        </p:grpSpPr>
        <p:sp>
          <p:nvSpPr>
            <p:cNvPr id="10" name="Freeform 10"/>
            <p:cNvSpPr/>
            <p:nvPr/>
          </p:nvSpPr>
          <p:spPr>
            <a:xfrm>
              <a:off x="0" y="0"/>
              <a:ext cx="1378495" cy="429342"/>
            </a:xfrm>
            <a:custGeom>
              <a:avLst/>
              <a:gdLst/>
              <a:ahLst/>
              <a:cxnLst/>
              <a:rect l="l" t="t" r="r" b="b"/>
              <a:pathLst>
                <a:path w="1378495" h="429342">
                  <a:moveTo>
                    <a:pt x="0" y="0"/>
                  </a:moveTo>
                  <a:lnTo>
                    <a:pt x="1378495" y="0"/>
                  </a:lnTo>
                  <a:lnTo>
                    <a:pt x="1378495" y="429342"/>
                  </a:lnTo>
                  <a:lnTo>
                    <a:pt x="0" y="429342"/>
                  </a:lnTo>
                  <a:close/>
                </a:path>
              </a:pathLst>
            </a:custGeom>
            <a:solidFill>
              <a:srgbClr val="00A9A8"/>
            </a:solidFill>
          </p:spPr>
          <p:txBody>
            <a:bodyPr/>
            <a:lstStyle/>
            <a:p>
              <a:endParaRPr lang="en-GB"/>
            </a:p>
          </p:txBody>
        </p:sp>
        <p:sp>
          <p:nvSpPr>
            <p:cNvPr id="11" name="TextBox 11"/>
            <p:cNvSpPr txBox="1"/>
            <p:nvPr/>
          </p:nvSpPr>
          <p:spPr>
            <a:xfrm>
              <a:off x="0" y="-47625"/>
              <a:ext cx="1378495" cy="476967"/>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2468371" y="6765084"/>
            <a:ext cx="5435786" cy="1630160"/>
            <a:chOff x="0" y="0"/>
            <a:chExt cx="1431647" cy="429342"/>
          </a:xfrm>
        </p:grpSpPr>
        <p:sp>
          <p:nvSpPr>
            <p:cNvPr id="13" name="Freeform 13"/>
            <p:cNvSpPr/>
            <p:nvPr/>
          </p:nvSpPr>
          <p:spPr>
            <a:xfrm>
              <a:off x="0" y="0"/>
              <a:ext cx="1431647" cy="429342"/>
            </a:xfrm>
            <a:custGeom>
              <a:avLst/>
              <a:gdLst/>
              <a:ahLst/>
              <a:cxnLst/>
              <a:rect l="l" t="t" r="r" b="b"/>
              <a:pathLst>
                <a:path w="1431647" h="429342">
                  <a:moveTo>
                    <a:pt x="0" y="0"/>
                  </a:moveTo>
                  <a:lnTo>
                    <a:pt x="1431647" y="0"/>
                  </a:lnTo>
                  <a:lnTo>
                    <a:pt x="1431647" y="429342"/>
                  </a:lnTo>
                  <a:lnTo>
                    <a:pt x="0" y="429342"/>
                  </a:lnTo>
                  <a:close/>
                </a:path>
              </a:pathLst>
            </a:custGeom>
            <a:solidFill>
              <a:srgbClr val="00A9A8"/>
            </a:solidFill>
          </p:spPr>
          <p:txBody>
            <a:bodyPr/>
            <a:lstStyle/>
            <a:p>
              <a:endParaRPr lang="en-GB"/>
            </a:p>
          </p:txBody>
        </p:sp>
        <p:sp>
          <p:nvSpPr>
            <p:cNvPr id="14" name="TextBox 14"/>
            <p:cNvSpPr txBox="1"/>
            <p:nvPr/>
          </p:nvSpPr>
          <p:spPr>
            <a:xfrm>
              <a:off x="0" y="-47625"/>
              <a:ext cx="1431647" cy="476967"/>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2468371" y="3026882"/>
            <a:ext cx="13351257" cy="6124889"/>
          </a:xfrm>
          <a:custGeom>
            <a:avLst/>
            <a:gdLst/>
            <a:ahLst/>
            <a:cxnLst/>
            <a:rect l="l" t="t" r="r" b="b"/>
            <a:pathLst>
              <a:path w="13351257" h="6124889">
                <a:moveTo>
                  <a:pt x="0" y="0"/>
                </a:moveTo>
                <a:lnTo>
                  <a:pt x="13351258" y="0"/>
                </a:lnTo>
                <a:lnTo>
                  <a:pt x="13351258" y="6124889"/>
                </a:lnTo>
                <a:lnTo>
                  <a:pt x="0" y="6124889"/>
                </a:lnTo>
                <a:lnTo>
                  <a:pt x="0" y="0"/>
                </a:lnTo>
                <a:close/>
              </a:path>
            </a:pathLst>
          </a:custGeom>
          <a:blipFill>
            <a:blip r:embed="rId3"/>
            <a:stretch>
              <a:fillRect/>
            </a:stretch>
          </a:blipFill>
        </p:spPr>
        <p:txBody>
          <a:bodyPr/>
          <a:lstStyle/>
          <a:p>
            <a:endParaRPr lang="en-GB"/>
          </a:p>
        </p:txBody>
      </p:sp>
      <p:sp>
        <p:nvSpPr>
          <p:cNvPr id="16" name="TextBox 16"/>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7" name="TextBox 17"/>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
        <p:nvSpPr>
          <p:cNvPr id="18" name="TextBox 18"/>
          <p:cNvSpPr txBox="1"/>
          <p:nvPr/>
        </p:nvSpPr>
        <p:spPr>
          <a:xfrm>
            <a:off x="1028700" y="990600"/>
            <a:ext cx="14083457" cy="1036091"/>
          </a:xfrm>
          <a:prstGeom prst="rect">
            <a:avLst/>
          </a:prstGeom>
        </p:spPr>
        <p:txBody>
          <a:bodyPr lIns="0" tIns="0" rIns="0" bIns="0" rtlCol="0" anchor="t">
            <a:spAutoFit/>
          </a:bodyPr>
          <a:lstStyle/>
          <a:p>
            <a:pPr algn="ctr">
              <a:lnSpc>
                <a:spcPts val="8236"/>
              </a:lnSpc>
              <a:spcBef>
                <a:spcPct val="0"/>
              </a:spcBef>
            </a:pPr>
            <a:r>
              <a:rPr lang="en-US" sz="6600" b="1">
                <a:solidFill>
                  <a:srgbClr val="FFFFFF"/>
                </a:solidFill>
                <a:latin typeface="Interstate Bold"/>
                <a:ea typeface="Interstate Bold"/>
                <a:cs typeface="Interstate Bold"/>
                <a:sym typeface="Interstate Bold"/>
              </a:rPr>
              <a:t>WHAT WE’RE EXPLORING IN 2027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Freeform 2"/>
          <p:cNvSpPr/>
          <p:nvPr/>
        </p:nvSpPr>
        <p:spPr>
          <a:xfrm>
            <a:off x="190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99"/>
            </a:blip>
            <a:stretch>
              <a:fillRect t="-547" r="-882" b="-19016"/>
            </a:stretch>
          </a:blipFill>
        </p:spPr>
        <p:txBody>
          <a:bodyPr/>
          <a:lstStyle/>
          <a:p>
            <a:endParaRPr lang="en-GB"/>
          </a:p>
        </p:txBody>
      </p:sp>
      <p:grpSp>
        <p:nvGrpSpPr>
          <p:cNvPr id="3" name="Group 3"/>
          <p:cNvGrpSpPr/>
          <p:nvPr/>
        </p:nvGrpSpPr>
        <p:grpSpPr>
          <a:xfrm>
            <a:off x="3945530" y="3162782"/>
            <a:ext cx="3266358" cy="326635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330" b="-2330"/>
              </a:stretch>
            </a:blipFill>
          </p:spPr>
          <p:txBody>
            <a:bodyPr/>
            <a:lstStyle/>
            <a:p>
              <a:endParaRPr lang="en-GB"/>
            </a:p>
          </p:txBody>
        </p:sp>
      </p:grpSp>
      <p:grpSp>
        <p:nvGrpSpPr>
          <p:cNvPr id="5" name="Group 5"/>
          <p:cNvGrpSpPr/>
          <p:nvPr/>
        </p:nvGrpSpPr>
        <p:grpSpPr>
          <a:xfrm>
            <a:off x="11133060" y="3162782"/>
            <a:ext cx="3266358" cy="326635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GB"/>
            </a:p>
          </p:txBody>
        </p:sp>
      </p:grpSp>
      <p:sp>
        <p:nvSpPr>
          <p:cNvPr id="7" name="Freeform 7"/>
          <p:cNvSpPr/>
          <p:nvPr/>
        </p:nvSpPr>
        <p:spPr>
          <a:xfrm>
            <a:off x="14496087"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10196298" y="6781378"/>
            <a:ext cx="5289395" cy="418523"/>
          </a:xfrm>
          <a:prstGeom prst="rect">
            <a:avLst/>
          </a:prstGeom>
        </p:spPr>
        <p:txBody>
          <a:bodyPr lIns="0" tIns="0" rIns="0" bIns="0" rtlCol="0" anchor="t">
            <a:spAutoFit/>
          </a:bodyPr>
          <a:lstStyle/>
          <a:p>
            <a:pPr marL="0" lvl="0" indent="0" algn="ctr">
              <a:lnSpc>
                <a:spcPts val="3243"/>
              </a:lnSpc>
              <a:spcBef>
                <a:spcPct val="0"/>
              </a:spcBef>
            </a:pPr>
            <a:r>
              <a:rPr lang="en-US" sz="2949" b="1">
                <a:solidFill>
                  <a:srgbClr val="EEEEEE"/>
                </a:solidFill>
                <a:latin typeface="Interstate Bold"/>
                <a:ea typeface="Interstate Bold"/>
                <a:cs typeface="Interstate Bold"/>
                <a:sym typeface="Interstate Bold"/>
              </a:rPr>
              <a:t>BJÖRN BEAM</a:t>
            </a:r>
          </a:p>
        </p:txBody>
      </p:sp>
      <p:sp>
        <p:nvSpPr>
          <p:cNvPr id="9" name="TextBox 9"/>
          <p:cNvSpPr txBox="1"/>
          <p:nvPr/>
        </p:nvSpPr>
        <p:spPr>
          <a:xfrm>
            <a:off x="10196298" y="7307576"/>
            <a:ext cx="5289395" cy="559592"/>
          </a:xfrm>
          <a:prstGeom prst="rect">
            <a:avLst/>
          </a:prstGeom>
        </p:spPr>
        <p:txBody>
          <a:bodyPr lIns="0" tIns="0" rIns="0" bIns="0" rtlCol="0" anchor="t">
            <a:spAutoFit/>
          </a:bodyPr>
          <a:lstStyle/>
          <a:p>
            <a:pPr marL="0" lvl="0" indent="0" algn="ctr">
              <a:lnSpc>
                <a:spcPts val="2193"/>
              </a:lnSpc>
              <a:spcBef>
                <a:spcPct val="0"/>
              </a:spcBef>
            </a:pPr>
            <a:r>
              <a:rPr lang="en-US" sz="1874" spc="191">
                <a:solidFill>
                  <a:srgbClr val="EEEEEE"/>
                </a:solidFill>
                <a:latin typeface="Interstate Extra-Light"/>
                <a:ea typeface="Interstate Extra-Light"/>
                <a:cs typeface="Interstate Extra-Light"/>
                <a:sym typeface="Interstate Extra-Light"/>
              </a:rPr>
              <a:t>EX-CIA, HEAD OF GEOPOLITICAL AND TECH RESEARCH, HEADSPRING FACULTY</a:t>
            </a:r>
          </a:p>
        </p:txBody>
      </p:sp>
      <p:sp>
        <p:nvSpPr>
          <p:cNvPr id="10" name="TextBox 10"/>
          <p:cNvSpPr txBox="1"/>
          <p:nvPr/>
        </p:nvSpPr>
        <p:spPr>
          <a:xfrm>
            <a:off x="2934011" y="6772040"/>
            <a:ext cx="5289395" cy="418523"/>
          </a:xfrm>
          <a:prstGeom prst="rect">
            <a:avLst/>
          </a:prstGeom>
        </p:spPr>
        <p:txBody>
          <a:bodyPr lIns="0" tIns="0" rIns="0" bIns="0" rtlCol="0" anchor="t">
            <a:spAutoFit/>
          </a:bodyPr>
          <a:lstStyle/>
          <a:p>
            <a:pPr marL="0" lvl="0" indent="0" algn="ctr">
              <a:lnSpc>
                <a:spcPts val="3243"/>
              </a:lnSpc>
              <a:spcBef>
                <a:spcPct val="0"/>
              </a:spcBef>
            </a:pPr>
            <a:r>
              <a:rPr lang="en-US" sz="2949" b="1">
                <a:solidFill>
                  <a:srgbClr val="EEEEEE"/>
                </a:solidFill>
                <a:latin typeface="Interstate Bold"/>
                <a:ea typeface="Interstate Bold"/>
                <a:cs typeface="Interstate Bold"/>
                <a:sym typeface="Interstate Bold"/>
              </a:rPr>
              <a:t>KATIE MARTIN</a:t>
            </a:r>
          </a:p>
        </p:txBody>
      </p:sp>
      <p:sp>
        <p:nvSpPr>
          <p:cNvPr id="11" name="TextBox 11"/>
          <p:cNvSpPr txBox="1"/>
          <p:nvPr/>
        </p:nvSpPr>
        <p:spPr>
          <a:xfrm>
            <a:off x="2818158" y="7307576"/>
            <a:ext cx="5289395" cy="283367"/>
          </a:xfrm>
          <a:prstGeom prst="rect">
            <a:avLst/>
          </a:prstGeom>
        </p:spPr>
        <p:txBody>
          <a:bodyPr lIns="0" tIns="0" rIns="0" bIns="0" rtlCol="0" anchor="t">
            <a:spAutoFit/>
          </a:bodyPr>
          <a:lstStyle/>
          <a:p>
            <a:pPr marL="0" lvl="0" indent="0" algn="ctr">
              <a:lnSpc>
                <a:spcPts val="2193"/>
              </a:lnSpc>
              <a:spcBef>
                <a:spcPct val="0"/>
              </a:spcBef>
            </a:pPr>
            <a:r>
              <a:rPr lang="en-US" sz="1874" spc="191">
                <a:solidFill>
                  <a:srgbClr val="EEEEEE"/>
                </a:solidFill>
                <a:latin typeface="Interstate Extra-Light"/>
                <a:ea typeface="Interstate Extra-Light"/>
                <a:cs typeface="Interstate Extra-Light"/>
                <a:sym typeface="Interstate Extra-Light"/>
              </a:rPr>
              <a:t>MARKET COLUMNIST</a:t>
            </a:r>
          </a:p>
        </p:txBody>
      </p:sp>
      <p:sp>
        <p:nvSpPr>
          <p:cNvPr id="12" name="TextBox 12"/>
          <p:cNvSpPr txBox="1"/>
          <p:nvPr/>
        </p:nvSpPr>
        <p:spPr>
          <a:xfrm>
            <a:off x="1043723" y="885825"/>
            <a:ext cx="7063829" cy="1203321"/>
          </a:xfrm>
          <a:prstGeom prst="rect">
            <a:avLst/>
          </a:prstGeom>
        </p:spPr>
        <p:txBody>
          <a:bodyPr lIns="0" tIns="0" rIns="0" bIns="0" rtlCol="0" anchor="t">
            <a:spAutoFit/>
          </a:bodyPr>
          <a:lstStyle/>
          <a:p>
            <a:pPr algn="ctr">
              <a:lnSpc>
                <a:spcPts val="9800"/>
              </a:lnSpc>
            </a:pPr>
            <a:r>
              <a:rPr lang="en-US" sz="7000" b="1">
                <a:solidFill>
                  <a:srgbClr val="EEEEEE"/>
                </a:solidFill>
                <a:latin typeface="Interstate Bold"/>
                <a:ea typeface="Interstate Bold"/>
                <a:cs typeface="Interstate Bold"/>
                <a:sym typeface="Interstate Bold"/>
              </a:rPr>
              <a:t>OUR SPEAKERS</a:t>
            </a:r>
          </a:p>
        </p:txBody>
      </p:sp>
      <p:sp>
        <p:nvSpPr>
          <p:cNvPr id="13" name="TextBox 13"/>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EEEEEE"/>
                </a:solidFill>
                <a:latin typeface="Interstate Light"/>
                <a:ea typeface="Interstate Light"/>
                <a:cs typeface="Interstate Light"/>
                <a:sym typeface="Interstate Light"/>
              </a:rPr>
              <a:t>© Headspring Executive Development</a:t>
            </a:r>
          </a:p>
        </p:txBody>
      </p:sp>
      <p:sp>
        <p:nvSpPr>
          <p:cNvPr id="14" name="TextBox 14"/>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EEEEEE"/>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sp>
        <p:nvSpPr>
          <p:cNvPr id="2" name="TextBox 2"/>
          <p:cNvSpPr txBox="1"/>
          <p:nvPr/>
        </p:nvSpPr>
        <p:spPr>
          <a:xfrm>
            <a:off x="1153974" y="2209235"/>
            <a:ext cx="3148608" cy="1100449"/>
          </a:xfrm>
          <a:prstGeom prst="rect">
            <a:avLst/>
          </a:prstGeom>
        </p:spPr>
        <p:txBody>
          <a:bodyPr lIns="0" tIns="0" rIns="0" bIns="0" rtlCol="0" anchor="t">
            <a:spAutoFit/>
          </a:bodyPr>
          <a:lstStyle/>
          <a:p>
            <a:pPr algn="l">
              <a:lnSpc>
                <a:spcPts val="8711"/>
              </a:lnSpc>
            </a:pPr>
            <a:r>
              <a:rPr lang="en-US" sz="6980" b="1">
                <a:solidFill>
                  <a:srgbClr val="FFFFFF"/>
                </a:solidFill>
                <a:latin typeface="Interstate Bold"/>
                <a:ea typeface="Interstate Bold"/>
                <a:cs typeface="Interstate Bold"/>
                <a:sym typeface="Interstate Bold"/>
              </a:rPr>
              <a:t>Agenda</a:t>
            </a:r>
          </a:p>
        </p:txBody>
      </p:sp>
      <p:sp>
        <p:nvSpPr>
          <p:cNvPr id="3" name="Freeform 3" descr="preencoded.png"/>
          <p:cNvSpPr/>
          <p:nvPr/>
        </p:nvSpPr>
        <p:spPr>
          <a:xfrm>
            <a:off x="1172139" y="3733442"/>
            <a:ext cx="294524" cy="294524"/>
          </a:xfrm>
          <a:custGeom>
            <a:avLst/>
            <a:gdLst/>
            <a:ahLst/>
            <a:cxnLst/>
            <a:rect l="l" t="t" r="r" b="b"/>
            <a:pathLst>
              <a:path w="294524" h="294524">
                <a:moveTo>
                  <a:pt x="0" y="0"/>
                </a:moveTo>
                <a:lnTo>
                  <a:pt x="294524" y="0"/>
                </a:lnTo>
                <a:lnTo>
                  <a:pt x="294524" y="294524"/>
                </a:lnTo>
                <a:lnTo>
                  <a:pt x="0" y="294524"/>
                </a:lnTo>
                <a:lnTo>
                  <a:pt x="0" y="0"/>
                </a:lnTo>
                <a:close/>
              </a:path>
            </a:pathLst>
          </a:custGeom>
          <a:blipFill>
            <a:blip>
              <a:extLst>
                <a:ext uri="{96DAC541-7B7A-43D3-8B79-37D633B846F1}">
                  <asvg:svgBlip xmlns:asvg="http://schemas.microsoft.com/office/drawing/2016/SVG/main" r:embed="rId3"/>
                </a:ext>
              </a:extLst>
            </a:blip>
            <a:stretch>
              <a:fillRect t="-4687" b="-4690"/>
            </a:stretch>
          </a:blipFill>
        </p:spPr>
        <p:txBody>
          <a:bodyPr/>
          <a:lstStyle/>
          <a:p>
            <a:endParaRPr lang="en-GB"/>
          </a:p>
        </p:txBody>
      </p:sp>
      <p:grpSp>
        <p:nvGrpSpPr>
          <p:cNvPr id="4" name="Group 4"/>
          <p:cNvGrpSpPr/>
          <p:nvPr/>
        </p:nvGrpSpPr>
        <p:grpSpPr>
          <a:xfrm>
            <a:off x="1153974" y="4160334"/>
            <a:ext cx="5124006" cy="37555"/>
            <a:chOff x="0" y="0"/>
            <a:chExt cx="6931228" cy="50800"/>
          </a:xfrm>
        </p:grpSpPr>
        <p:sp>
          <p:nvSpPr>
            <p:cNvPr id="5" name="Freeform 5"/>
            <p:cNvSpPr/>
            <p:nvPr/>
          </p:nvSpPr>
          <p:spPr>
            <a:xfrm>
              <a:off x="0" y="0"/>
              <a:ext cx="6931279" cy="50800"/>
            </a:xfrm>
            <a:custGeom>
              <a:avLst/>
              <a:gdLst/>
              <a:ahLst/>
              <a:cxnLst/>
              <a:rect l="l" t="t" r="r" b="b"/>
              <a:pathLst>
                <a:path w="6931279" h="50800">
                  <a:moveTo>
                    <a:pt x="0" y="0"/>
                  </a:moveTo>
                  <a:lnTo>
                    <a:pt x="6931279" y="0"/>
                  </a:lnTo>
                  <a:lnTo>
                    <a:pt x="6931279" y="50800"/>
                  </a:lnTo>
                  <a:lnTo>
                    <a:pt x="0" y="50800"/>
                  </a:lnTo>
                  <a:close/>
                </a:path>
              </a:pathLst>
            </a:custGeom>
            <a:solidFill>
              <a:srgbClr val="62CBC9"/>
            </a:solidFill>
          </p:spPr>
          <p:txBody>
            <a:bodyPr/>
            <a:lstStyle/>
            <a:p>
              <a:endParaRPr lang="en-GB"/>
            </a:p>
          </p:txBody>
        </p:sp>
      </p:grpSp>
      <p:sp>
        <p:nvSpPr>
          <p:cNvPr id="6" name="TextBox 6"/>
          <p:cNvSpPr txBox="1"/>
          <p:nvPr/>
        </p:nvSpPr>
        <p:spPr>
          <a:xfrm>
            <a:off x="1153974" y="4344773"/>
            <a:ext cx="5124006" cy="1711879"/>
          </a:xfrm>
          <a:prstGeom prst="rect">
            <a:avLst/>
          </a:prstGeom>
        </p:spPr>
        <p:txBody>
          <a:bodyPr lIns="0" tIns="0" rIns="0" bIns="0" rtlCol="0" anchor="t">
            <a:spAutoFit/>
          </a:bodyPr>
          <a:lstStyle/>
          <a:p>
            <a:pPr algn="l">
              <a:lnSpc>
                <a:spcPts val="6758"/>
              </a:lnSpc>
            </a:pPr>
            <a:r>
              <a:rPr lang="en-US" sz="5415" dirty="0">
                <a:solidFill>
                  <a:srgbClr val="FFF1E5"/>
                </a:solidFill>
                <a:latin typeface="Interstate"/>
                <a:ea typeface="Interstate"/>
                <a:cs typeface="Interstate"/>
                <a:sym typeface="Interstate"/>
              </a:rPr>
              <a:t>Setting the Scene</a:t>
            </a:r>
          </a:p>
        </p:txBody>
      </p:sp>
      <p:sp>
        <p:nvSpPr>
          <p:cNvPr id="7" name="Freeform 7" descr="preencoded.png"/>
          <p:cNvSpPr/>
          <p:nvPr/>
        </p:nvSpPr>
        <p:spPr>
          <a:xfrm>
            <a:off x="6572839" y="3733442"/>
            <a:ext cx="294860" cy="294860"/>
          </a:xfrm>
          <a:custGeom>
            <a:avLst/>
            <a:gdLst/>
            <a:ahLst/>
            <a:cxnLst/>
            <a:rect l="l" t="t" r="r" b="b"/>
            <a:pathLst>
              <a:path w="294860" h="294860">
                <a:moveTo>
                  <a:pt x="0" y="0"/>
                </a:moveTo>
                <a:lnTo>
                  <a:pt x="294860" y="0"/>
                </a:lnTo>
                <a:lnTo>
                  <a:pt x="294860" y="294859"/>
                </a:lnTo>
                <a:lnTo>
                  <a:pt x="0" y="29485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6572839" y="4160334"/>
            <a:ext cx="5124006" cy="37555"/>
            <a:chOff x="0" y="0"/>
            <a:chExt cx="6931228" cy="50800"/>
          </a:xfrm>
        </p:grpSpPr>
        <p:sp>
          <p:nvSpPr>
            <p:cNvPr id="9" name="Freeform 9"/>
            <p:cNvSpPr/>
            <p:nvPr/>
          </p:nvSpPr>
          <p:spPr>
            <a:xfrm>
              <a:off x="0" y="0"/>
              <a:ext cx="6931279" cy="50800"/>
            </a:xfrm>
            <a:custGeom>
              <a:avLst/>
              <a:gdLst/>
              <a:ahLst/>
              <a:cxnLst/>
              <a:rect l="l" t="t" r="r" b="b"/>
              <a:pathLst>
                <a:path w="6931279" h="50800">
                  <a:moveTo>
                    <a:pt x="0" y="0"/>
                  </a:moveTo>
                  <a:lnTo>
                    <a:pt x="6931279" y="0"/>
                  </a:lnTo>
                  <a:lnTo>
                    <a:pt x="6931279" y="50800"/>
                  </a:lnTo>
                  <a:lnTo>
                    <a:pt x="0" y="50800"/>
                  </a:lnTo>
                  <a:close/>
                </a:path>
              </a:pathLst>
            </a:custGeom>
            <a:solidFill>
              <a:srgbClr val="62CBC9"/>
            </a:solidFill>
          </p:spPr>
          <p:txBody>
            <a:bodyPr/>
            <a:lstStyle/>
            <a:p>
              <a:endParaRPr lang="en-GB"/>
            </a:p>
          </p:txBody>
        </p:sp>
      </p:grpSp>
      <p:sp>
        <p:nvSpPr>
          <p:cNvPr id="10" name="TextBox 10"/>
          <p:cNvSpPr txBox="1"/>
          <p:nvPr/>
        </p:nvSpPr>
        <p:spPr>
          <a:xfrm>
            <a:off x="6572839" y="4344773"/>
            <a:ext cx="4796306" cy="1711879"/>
          </a:xfrm>
          <a:prstGeom prst="rect">
            <a:avLst/>
          </a:prstGeom>
        </p:spPr>
        <p:txBody>
          <a:bodyPr lIns="0" tIns="0" rIns="0" bIns="0" rtlCol="0" anchor="t">
            <a:spAutoFit/>
          </a:bodyPr>
          <a:lstStyle/>
          <a:p>
            <a:pPr algn="l">
              <a:lnSpc>
                <a:spcPts val="6758"/>
              </a:lnSpc>
            </a:pPr>
            <a:r>
              <a:rPr lang="en-US" sz="5415">
                <a:solidFill>
                  <a:srgbClr val="FFF1E5"/>
                </a:solidFill>
                <a:latin typeface="Interstate"/>
                <a:ea typeface="Interstate"/>
                <a:cs typeface="Interstate"/>
                <a:sym typeface="Interstate"/>
              </a:rPr>
              <a:t>War, Bonds &amp; the Dollar</a:t>
            </a:r>
          </a:p>
        </p:txBody>
      </p:sp>
      <p:sp>
        <p:nvSpPr>
          <p:cNvPr id="11" name="Freeform 11" descr="preencoded.png"/>
          <p:cNvSpPr/>
          <p:nvPr/>
        </p:nvSpPr>
        <p:spPr>
          <a:xfrm>
            <a:off x="11991705" y="3733442"/>
            <a:ext cx="294860" cy="294860"/>
          </a:xfrm>
          <a:custGeom>
            <a:avLst/>
            <a:gdLst/>
            <a:ahLst/>
            <a:cxnLst/>
            <a:rect l="l" t="t" r="r" b="b"/>
            <a:pathLst>
              <a:path w="294860" h="294860">
                <a:moveTo>
                  <a:pt x="0" y="0"/>
                </a:moveTo>
                <a:lnTo>
                  <a:pt x="294860" y="0"/>
                </a:lnTo>
                <a:lnTo>
                  <a:pt x="294860" y="294859"/>
                </a:lnTo>
                <a:lnTo>
                  <a:pt x="0" y="29485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11991705" y="4160334"/>
            <a:ext cx="5124147" cy="37555"/>
            <a:chOff x="0" y="0"/>
            <a:chExt cx="6931419" cy="50800"/>
          </a:xfrm>
        </p:grpSpPr>
        <p:sp>
          <p:nvSpPr>
            <p:cNvPr id="13" name="Freeform 13"/>
            <p:cNvSpPr/>
            <p:nvPr/>
          </p:nvSpPr>
          <p:spPr>
            <a:xfrm>
              <a:off x="0" y="0"/>
              <a:ext cx="6931406" cy="50800"/>
            </a:xfrm>
            <a:custGeom>
              <a:avLst/>
              <a:gdLst/>
              <a:ahLst/>
              <a:cxnLst/>
              <a:rect l="l" t="t" r="r" b="b"/>
              <a:pathLst>
                <a:path w="6931406" h="50800">
                  <a:moveTo>
                    <a:pt x="0" y="0"/>
                  </a:moveTo>
                  <a:lnTo>
                    <a:pt x="6931406" y="0"/>
                  </a:lnTo>
                  <a:lnTo>
                    <a:pt x="6931406" y="50800"/>
                  </a:lnTo>
                  <a:lnTo>
                    <a:pt x="0" y="50800"/>
                  </a:lnTo>
                  <a:close/>
                </a:path>
              </a:pathLst>
            </a:custGeom>
            <a:solidFill>
              <a:srgbClr val="62CBC9"/>
            </a:solidFill>
          </p:spPr>
          <p:txBody>
            <a:bodyPr/>
            <a:lstStyle/>
            <a:p>
              <a:endParaRPr lang="en-GB"/>
            </a:p>
          </p:txBody>
        </p:sp>
      </p:grpSp>
      <p:sp>
        <p:nvSpPr>
          <p:cNvPr id="14" name="TextBox 14"/>
          <p:cNvSpPr txBox="1"/>
          <p:nvPr/>
        </p:nvSpPr>
        <p:spPr>
          <a:xfrm>
            <a:off x="11991705" y="4344773"/>
            <a:ext cx="5142321" cy="1711879"/>
          </a:xfrm>
          <a:prstGeom prst="rect">
            <a:avLst/>
          </a:prstGeom>
        </p:spPr>
        <p:txBody>
          <a:bodyPr lIns="0" tIns="0" rIns="0" bIns="0" rtlCol="0" anchor="t">
            <a:spAutoFit/>
          </a:bodyPr>
          <a:lstStyle/>
          <a:p>
            <a:pPr algn="l">
              <a:lnSpc>
                <a:spcPts val="6758"/>
              </a:lnSpc>
            </a:pPr>
            <a:r>
              <a:rPr lang="en-US" sz="5415">
                <a:solidFill>
                  <a:srgbClr val="FFF1E5"/>
                </a:solidFill>
                <a:latin typeface="Interstate"/>
                <a:ea typeface="Interstate"/>
                <a:cs typeface="Interstate"/>
                <a:sym typeface="Interstate"/>
              </a:rPr>
              <a:t>The Stock Market Party</a:t>
            </a:r>
          </a:p>
        </p:txBody>
      </p:sp>
      <p:sp>
        <p:nvSpPr>
          <p:cNvPr id="15" name="Freeform 15" descr="preencoded.png"/>
          <p:cNvSpPr/>
          <p:nvPr/>
        </p:nvSpPr>
        <p:spPr>
          <a:xfrm>
            <a:off x="1172139" y="6486906"/>
            <a:ext cx="294524" cy="294524"/>
          </a:xfrm>
          <a:custGeom>
            <a:avLst/>
            <a:gdLst/>
            <a:ahLst/>
            <a:cxnLst/>
            <a:rect l="l" t="t" r="r" b="b"/>
            <a:pathLst>
              <a:path w="294524" h="294524">
                <a:moveTo>
                  <a:pt x="0" y="0"/>
                </a:moveTo>
                <a:lnTo>
                  <a:pt x="294524" y="0"/>
                </a:lnTo>
                <a:lnTo>
                  <a:pt x="294524" y="294524"/>
                </a:lnTo>
                <a:lnTo>
                  <a:pt x="0" y="294524"/>
                </a:lnTo>
                <a:lnTo>
                  <a:pt x="0" y="0"/>
                </a:lnTo>
                <a:close/>
              </a:path>
            </a:pathLst>
          </a:custGeom>
          <a:blipFill>
            <a:blip>
              <a:extLst>
                <a:ext uri="{96DAC541-7B7A-43D3-8B79-37D633B846F1}">
                  <asvg:svgBlip xmlns:asvg="http://schemas.microsoft.com/office/drawing/2016/SVG/main" r:embed="rId6"/>
                </a:ext>
              </a:extLst>
            </a:blip>
            <a:stretch>
              <a:fillRect t="-7813" b="-7810"/>
            </a:stretch>
          </a:blipFill>
        </p:spPr>
        <p:txBody>
          <a:bodyPr/>
          <a:lstStyle/>
          <a:p>
            <a:endParaRPr lang="en-GB"/>
          </a:p>
        </p:txBody>
      </p:sp>
      <p:grpSp>
        <p:nvGrpSpPr>
          <p:cNvPr id="16" name="Group 16"/>
          <p:cNvGrpSpPr/>
          <p:nvPr/>
        </p:nvGrpSpPr>
        <p:grpSpPr>
          <a:xfrm>
            <a:off x="1153974" y="6916926"/>
            <a:ext cx="7833505" cy="37555"/>
            <a:chOff x="0" y="0"/>
            <a:chExt cx="10596359" cy="50800"/>
          </a:xfrm>
        </p:grpSpPr>
        <p:sp>
          <p:nvSpPr>
            <p:cNvPr id="17" name="Freeform 17"/>
            <p:cNvSpPr/>
            <p:nvPr/>
          </p:nvSpPr>
          <p:spPr>
            <a:xfrm>
              <a:off x="0" y="0"/>
              <a:ext cx="10596372" cy="50800"/>
            </a:xfrm>
            <a:custGeom>
              <a:avLst/>
              <a:gdLst/>
              <a:ahLst/>
              <a:cxnLst/>
              <a:rect l="l" t="t" r="r" b="b"/>
              <a:pathLst>
                <a:path w="10596372" h="50800">
                  <a:moveTo>
                    <a:pt x="0" y="0"/>
                  </a:moveTo>
                  <a:lnTo>
                    <a:pt x="10596372" y="0"/>
                  </a:lnTo>
                  <a:lnTo>
                    <a:pt x="10596372" y="50800"/>
                  </a:lnTo>
                  <a:lnTo>
                    <a:pt x="0" y="50800"/>
                  </a:lnTo>
                  <a:close/>
                </a:path>
              </a:pathLst>
            </a:custGeom>
            <a:solidFill>
              <a:srgbClr val="62CBC9"/>
            </a:solidFill>
          </p:spPr>
          <p:txBody>
            <a:bodyPr/>
            <a:lstStyle/>
            <a:p>
              <a:endParaRPr lang="en-GB"/>
            </a:p>
          </p:txBody>
        </p:sp>
      </p:grpSp>
      <p:sp>
        <p:nvSpPr>
          <p:cNvPr id="18" name="TextBox 18"/>
          <p:cNvSpPr txBox="1"/>
          <p:nvPr/>
        </p:nvSpPr>
        <p:spPr>
          <a:xfrm>
            <a:off x="1153974" y="7101365"/>
            <a:ext cx="6251147" cy="858484"/>
          </a:xfrm>
          <a:prstGeom prst="rect">
            <a:avLst/>
          </a:prstGeom>
        </p:spPr>
        <p:txBody>
          <a:bodyPr lIns="0" tIns="0" rIns="0" bIns="0" rtlCol="0" anchor="t">
            <a:spAutoFit/>
          </a:bodyPr>
          <a:lstStyle/>
          <a:p>
            <a:pPr algn="l">
              <a:lnSpc>
                <a:spcPts val="6758"/>
              </a:lnSpc>
            </a:pPr>
            <a:r>
              <a:rPr lang="en-US" sz="5415">
                <a:solidFill>
                  <a:srgbClr val="FFF1E5"/>
                </a:solidFill>
                <a:latin typeface="Interstate"/>
                <a:ea typeface="Interstate"/>
                <a:cs typeface="Interstate"/>
                <a:sym typeface="Interstate"/>
              </a:rPr>
              <a:t>Markets &amp; Real Life</a:t>
            </a:r>
          </a:p>
        </p:txBody>
      </p:sp>
      <p:sp>
        <p:nvSpPr>
          <p:cNvPr id="19" name="Freeform 19" descr="preencoded.png"/>
          <p:cNvSpPr/>
          <p:nvPr/>
        </p:nvSpPr>
        <p:spPr>
          <a:xfrm>
            <a:off x="9282347" y="6490043"/>
            <a:ext cx="294860" cy="294860"/>
          </a:xfrm>
          <a:custGeom>
            <a:avLst/>
            <a:gdLst/>
            <a:ahLst/>
            <a:cxnLst/>
            <a:rect l="l" t="t" r="r" b="b"/>
            <a:pathLst>
              <a:path w="294860" h="294860">
                <a:moveTo>
                  <a:pt x="0" y="0"/>
                </a:moveTo>
                <a:lnTo>
                  <a:pt x="294860" y="0"/>
                </a:lnTo>
                <a:lnTo>
                  <a:pt x="294860" y="294860"/>
                </a:lnTo>
                <a:lnTo>
                  <a:pt x="0" y="294860"/>
                </a:lnTo>
                <a:lnTo>
                  <a:pt x="0" y="0"/>
                </a:lnTo>
                <a:close/>
              </a:path>
            </a:pathLst>
          </a:custGeom>
          <a:blipFill>
            <a:blip>
              <a:extLst>
                <a:ext uri="{96DAC541-7B7A-43D3-8B79-37D633B846F1}">
                  <asvg:svgBlip xmlns:asvg="http://schemas.microsoft.com/office/drawing/2016/SVG/main" r:embed="rId7"/>
                </a:ext>
              </a:extLst>
            </a:blip>
            <a:stretch>
              <a:fillRect t="-3123" b="-3126"/>
            </a:stretch>
          </a:blipFill>
        </p:spPr>
        <p:txBody>
          <a:bodyPr/>
          <a:lstStyle/>
          <a:p>
            <a:endParaRPr lang="en-GB"/>
          </a:p>
        </p:txBody>
      </p:sp>
      <p:grpSp>
        <p:nvGrpSpPr>
          <p:cNvPr id="20" name="Group 20"/>
          <p:cNvGrpSpPr/>
          <p:nvPr/>
        </p:nvGrpSpPr>
        <p:grpSpPr>
          <a:xfrm>
            <a:off x="9282347" y="6916926"/>
            <a:ext cx="7833505" cy="37555"/>
            <a:chOff x="0" y="0"/>
            <a:chExt cx="10596359" cy="50800"/>
          </a:xfrm>
        </p:grpSpPr>
        <p:sp>
          <p:nvSpPr>
            <p:cNvPr id="21" name="Freeform 21"/>
            <p:cNvSpPr/>
            <p:nvPr/>
          </p:nvSpPr>
          <p:spPr>
            <a:xfrm>
              <a:off x="0" y="0"/>
              <a:ext cx="10596372" cy="50800"/>
            </a:xfrm>
            <a:custGeom>
              <a:avLst/>
              <a:gdLst/>
              <a:ahLst/>
              <a:cxnLst/>
              <a:rect l="l" t="t" r="r" b="b"/>
              <a:pathLst>
                <a:path w="10596372" h="50800">
                  <a:moveTo>
                    <a:pt x="0" y="0"/>
                  </a:moveTo>
                  <a:lnTo>
                    <a:pt x="10596372" y="0"/>
                  </a:lnTo>
                  <a:lnTo>
                    <a:pt x="10596372" y="50800"/>
                  </a:lnTo>
                  <a:lnTo>
                    <a:pt x="0" y="50800"/>
                  </a:lnTo>
                  <a:close/>
                </a:path>
              </a:pathLst>
            </a:custGeom>
            <a:solidFill>
              <a:srgbClr val="62CBC9"/>
            </a:solidFill>
          </p:spPr>
          <p:txBody>
            <a:bodyPr/>
            <a:lstStyle/>
            <a:p>
              <a:endParaRPr lang="en-GB"/>
            </a:p>
          </p:txBody>
        </p:sp>
      </p:grpSp>
      <p:sp>
        <p:nvSpPr>
          <p:cNvPr id="22" name="TextBox 22"/>
          <p:cNvSpPr txBox="1"/>
          <p:nvPr/>
        </p:nvSpPr>
        <p:spPr>
          <a:xfrm>
            <a:off x="9282347" y="7101365"/>
            <a:ext cx="5688615" cy="858484"/>
          </a:xfrm>
          <a:prstGeom prst="rect">
            <a:avLst/>
          </a:prstGeom>
        </p:spPr>
        <p:txBody>
          <a:bodyPr lIns="0" tIns="0" rIns="0" bIns="0" rtlCol="0" anchor="t">
            <a:spAutoFit/>
          </a:bodyPr>
          <a:lstStyle/>
          <a:p>
            <a:pPr algn="l">
              <a:lnSpc>
                <a:spcPts val="6758"/>
              </a:lnSpc>
            </a:pPr>
            <a:r>
              <a:rPr lang="en-US" sz="5415">
                <a:solidFill>
                  <a:srgbClr val="FFF1E5"/>
                </a:solidFill>
                <a:latin typeface="Interstate"/>
                <a:ea typeface="Interstate"/>
                <a:cs typeface="Interstate"/>
                <a:sym typeface="Interstate"/>
              </a:rPr>
              <a:t>Financial Literacy</a:t>
            </a:r>
          </a:p>
        </p:txBody>
      </p:sp>
      <p:sp>
        <p:nvSpPr>
          <p:cNvPr id="23" name="Freeform 23"/>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TextBox 24"/>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25" name="TextBox 25"/>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1E41"/>
        </a:solidFill>
        <a:effectLst/>
      </p:bgPr>
    </p:bg>
    <p:spTree>
      <p:nvGrpSpPr>
        <p:cNvPr id="1" name=""/>
        <p:cNvGrpSpPr/>
        <p:nvPr/>
      </p:nvGrpSpPr>
      <p:grpSpPr>
        <a:xfrm>
          <a:off x="0" y="0"/>
          <a:ext cx="0" cy="0"/>
          <a:chOff x="0" y="0"/>
          <a:chExt cx="0" cy="0"/>
        </a:xfrm>
      </p:grpSpPr>
      <p:grpSp>
        <p:nvGrpSpPr>
          <p:cNvPr id="2" name="Group 2"/>
          <p:cNvGrpSpPr/>
          <p:nvPr/>
        </p:nvGrpSpPr>
        <p:grpSpPr>
          <a:xfrm>
            <a:off x="11430000" y="0"/>
            <a:ext cx="6858000" cy="10287000"/>
            <a:chOff x="0" y="0"/>
            <a:chExt cx="9144000" cy="13716000"/>
          </a:xfrm>
        </p:grpSpPr>
        <p:sp>
          <p:nvSpPr>
            <p:cNvPr id="3" name="Freeform 3" descr="preencoded.png"/>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stretch>
                <a:fillRect/>
              </a:stretch>
            </a:blipFill>
          </p:spPr>
          <p:txBody>
            <a:bodyPr/>
            <a:lstStyle/>
            <a:p>
              <a:endParaRPr lang="en-GB"/>
            </a:p>
          </p:txBody>
        </p:sp>
      </p:grpSp>
      <p:grpSp>
        <p:nvGrpSpPr>
          <p:cNvPr id="4" name="Group 4"/>
          <p:cNvGrpSpPr/>
          <p:nvPr/>
        </p:nvGrpSpPr>
        <p:grpSpPr>
          <a:xfrm>
            <a:off x="977055" y="786260"/>
            <a:ext cx="2627016" cy="487092"/>
            <a:chOff x="0" y="0"/>
            <a:chExt cx="3231647" cy="599200"/>
          </a:xfrm>
        </p:grpSpPr>
        <p:sp>
          <p:nvSpPr>
            <p:cNvPr id="5" name="Freeform 5"/>
            <p:cNvSpPr/>
            <p:nvPr/>
          </p:nvSpPr>
          <p:spPr>
            <a:xfrm>
              <a:off x="0" y="0"/>
              <a:ext cx="3231673" cy="599179"/>
            </a:xfrm>
            <a:custGeom>
              <a:avLst/>
              <a:gdLst/>
              <a:ahLst/>
              <a:cxnLst/>
              <a:rect l="l" t="t" r="r" b="b"/>
              <a:pathLst>
                <a:path w="3231673" h="599179">
                  <a:moveTo>
                    <a:pt x="0" y="37730"/>
                  </a:moveTo>
                  <a:cubicBezTo>
                    <a:pt x="0" y="16874"/>
                    <a:pt x="19815" y="0"/>
                    <a:pt x="44307" y="0"/>
                  </a:cubicBezTo>
                  <a:lnTo>
                    <a:pt x="3187366" y="0"/>
                  </a:lnTo>
                  <a:cubicBezTo>
                    <a:pt x="3211857" y="0"/>
                    <a:pt x="3231673" y="16874"/>
                    <a:pt x="3231673" y="37730"/>
                  </a:cubicBezTo>
                  <a:lnTo>
                    <a:pt x="3231673" y="561449"/>
                  </a:lnTo>
                  <a:cubicBezTo>
                    <a:pt x="3231673" y="582305"/>
                    <a:pt x="3211857" y="599179"/>
                    <a:pt x="3187366" y="599179"/>
                  </a:cubicBezTo>
                  <a:lnTo>
                    <a:pt x="44307" y="599179"/>
                  </a:lnTo>
                  <a:cubicBezTo>
                    <a:pt x="19815" y="599179"/>
                    <a:pt x="0" y="582305"/>
                    <a:pt x="0" y="561449"/>
                  </a:cubicBezTo>
                  <a:close/>
                </a:path>
              </a:pathLst>
            </a:custGeom>
            <a:blipFill>
              <a:blip r:embed="rId4">
                <a:alphaModFix amt="0"/>
              </a:blip>
              <a:stretch>
                <a:fillRect t="-47854" r="-3189" b="-69034"/>
              </a:stretch>
            </a:blipFill>
            <a:ln w="9526" cap="sq">
              <a:solidFill>
                <a:srgbClr val="0A988B"/>
              </a:solidFill>
              <a:prstDash val="solid"/>
              <a:miter/>
            </a:ln>
          </p:spPr>
          <p:txBody>
            <a:bodyPr/>
            <a:lstStyle/>
            <a:p>
              <a:endParaRPr lang="en-GB"/>
            </a:p>
          </p:txBody>
        </p:sp>
      </p:grpSp>
      <p:sp>
        <p:nvSpPr>
          <p:cNvPr id="6" name="TextBox 6"/>
          <p:cNvSpPr txBox="1"/>
          <p:nvPr/>
        </p:nvSpPr>
        <p:spPr>
          <a:xfrm>
            <a:off x="1133730" y="842429"/>
            <a:ext cx="2283397" cy="315392"/>
          </a:xfrm>
          <a:prstGeom prst="rect">
            <a:avLst/>
          </a:prstGeom>
        </p:spPr>
        <p:txBody>
          <a:bodyPr lIns="0" tIns="0" rIns="0" bIns="0" rtlCol="0" anchor="t">
            <a:spAutoFit/>
          </a:bodyPr>
          <a:lstStyle/>
          <a:p>
            <a:pPr algn="l">
              <a:lnSpc>
                <a:spcPts val="2631"/>
              </a:lnSpc>
            </a:pPr>
            <a:r>
              <a:rPr lang="en-US" sz="1700">
                <a:solidFill>
                  <a:srgbClr val="0A988B"/>
                </a:solidFill>
                <a:latin typeface="Interstate"/>
                <a:ea typeface="Interstate"/>
                <a:cs typeface="Interstate"/>
                <a:sym typeface="Interstate"/>
              </a:rPr>
              <a:t>THE CENTRAL THEME</a:t>
            </a:r>
          </a:p>
        </p:txBody>
      </p:sp>
      <p:sp>
        <p:nvSpPr>
          <p:cNvPr id="7" name="TextBox 7"/>
          <p:cNvSpPr txBox="1"/>
          <p:nvPr/>
        </p:nvSpPr>
        <p:spPr>
          <a:xfrm>
            <a:off x="981818" y="1826143"/>
            <a:ext cx="9466364" cy="1109243"/>
          </a:xfrm>
          <a:prstGeom prst="rect">
            <a:avLst/>
          </a:prstGeom>
        </p:spPr>
        <p:txBody>
          <a:bodyPr lIns="0" tIns="0" rIns="0" bIns="0" rtlCol="0" anchor="t">
            <a:spAutoFit/>
          </a:bodyPr>
          <a:lstStyle/>
          <a:p>
            <a:pPr algn="l">
              <a:lnSpc>
                <a:spcPts val="8860"/>
              </a:lnSpc>
            </a:pPr>
            <a:r>
              <a:rPr lang="en-US" sz="7100">
                <a:solidFill>
                  <a:srgbClr val="FFFFFF"/>
                </a:solidFill>
                <a:latin typeface="Interstate"/>
                <a:ea typeface="Interstate"/>
                <a:cs typeface="Interstate"/>
                <a:sym typeface="Interstate"/>
              </a:rPr>
              <a:t>Radical Uncertainty</a:t>
            </a:r>
          </a:p>
        </p:txBody>
      </p:sp>
      <p:sp>
        <p:nvSpPr>
          <p:cNvPr id="8" name="TextBox 8"/>
          <p:cNvSpPr txBox="1"/>
          <p:nvPr/>
        </p:nvSpPr>
        <p:spPr>
          <a:xfrm>
            <a:off x="977055" y="3255703"/>
            <a:ext cx="10380764" cy="407594"/>
          </a:xfrm>
          <a:prstGeom prst="rect">
            <a:avLst/>
          </a:prstGeom>
        </p:spPr>
        <p:txBody>
          <a:bodyPr lIns="0" tIns="0" rIns="0" bIns="0" rtlCol="0" anchor="t">
            <a:spAutoFit/>
          </a:bodyPr>
          <a:lstStyle/>
          <a:p>
            <a:pPr algn="l">
              <a:lnSpc>
                <a:spcPts val="3405"/>
              </a:lnSpc>
            </a:pPr>
            <a:r>
              <a:rPr lang="en-US" sz="2200">
                <a:solidFill>
                  <a:srgbClr val="CAD6DE"/>
                </a:solidFill>
                <a:latin typeface="Interstate"/>
                <a:ea typeface="Interstate"/>
                <a:cs typeface="Interstate"/>
                <a:sym typeface="Interstate"/>
              </a:rPr>
              <a:t>…meets an equally powerful force: </a:t>
            </a:r>
            <a:r>
              <a:rPr lang="en-US" sz="2200" b="1">
                <a:solidFill>
                  <a:srgbClr val="0A988B"/>
                </a:solidFill>
                <a:latin typeface="Interstate Bold"/>
                <a:ea typeface="Interstate Bold"/>
                <a:cs typeface="Interstate Bold"/>
                <a:sym typeface="Interstate Bold"/>
              </a:rPr>
              <a:t>greed.</a:t>
            </a:r>
          </a:p>
        </p:txBody>
      </p:sp>
      <p:sp>
        <p:nvSpPr>
          <p:cNvPr id="9" name="Freeform 9" descr="preencoded.png"/>
          <p:cNvSpPr/>
          <p:nvPr/>
        </p:nvSpPr>
        <p:spPr>
          <a:xfrm>
            <a:off x="943718" y="4469967"/>
            <a:ext cx="4639713" cy="4662935"/>
          </a:xfrm>
          <a:custGeom>
            <a:avLst/>
            <a:gdLst/>
            <a:ahLst/>
            <a:cxnLst/>
            <a:rect l="l" t="t" r="r" b="b"/>
            <a:pathLst>
              <a:path w="4639713" h="4662935">
                <a:moveTo>
                  <a:pt x="0" y="0"/>
                </a:moveTo>
                <a:lnTo>
                  <a:pt x="4639713" y="0"/>
                </a:lnTo>
                <a:lnTo>
                  <a:pt x="4639713" y="4662936"/>
                </a:lnTo>
                <a:lnTo>
                  <a:pt x="0" y="4662936"/>
                </a:lnTo>
                <a:lnTo>
                  <a:pt x="0" y="0"/>
                </a:lnTo>
                <a:close/>
              </a:path>
            </a:pathLst>
          </a:custGeom>
          <a:blipFill>
            <a:blip>
              <a:extLst>
                <a:ext uri="{96DAC541-7B7A-43D3-8B79-37D633B846F1}">
                  <asvg:svgBlip xmlns:asvg="http://schemas.microsoft.com/office/drawing/2016/SVG/main" r:embed="rId5"/>
                </a:ext>
              </a:extLst>
            </a:blip>
            <a:stretch>
              <a:fillRect l="-45" r="-45"/>
            </a:stretch>
          </a:blipFill>
        </p:spPr>
        <p:txBody>
          <a:bodyPr/>
          <a:lstStyle/>
          <a:p>
            <a:endParaRPr lang="en-GB"/>
          </a:p>
        </p:txBody>
      </p:sp>
      <p:sp>
        <p:nvSpPr>
          <p:cNvPr id="10" name="TextBox 10"/>
          <p:cNvSpPr txBox="1"/>
          <p:nvPr/>
        </p:nvSpPr>
        <p:spPr>
          <a:xfrm>
            <a:off x="1414615" y="4778939"/>
            <a:ext cx="2733675" cy="384810"/>
          </a:xfrm>
          <a:prstGeom prst="rect">
            <a:avLst/>
          </a:prstGeom>
        </p:spPr>
        <p:txBody>
          <a:bodyPr lIns="0" tIns="0" rIns="0" bIns="0" rtlCol="0" anchor="t">
            <a:spAutoFit/>
          </a:bodyPr>
          <a:lstStyle/>
          <a:p>
            <a:pPr algn="l">
              <a:lnSpc>
                <a:spcPts val="3119"/>
              </a:lnSpc>
            </a:pPr>
            <a:r>
              <a:rPr lang="en-US" sz="2499">
                <a:solidFill>
                  <a:srgbClr val="FFF1E5"/>
                </a:solidFill>
                <a:latin typeface="Interstate"/>
                <a:ea typeface="Interstate"/>
                <a:cs typeface="Interstate"/>
                <a:sym typeface="Interstate"/>
              </a:rPr>
              <a:t>Markets ≠ Vacuum</a:t>
            </a:r>
          </a:p>
        </p:txBody>
      </p:sp>
      <p:sp>
        <p:nvSpPr>
          <p:cNvPr id="11" name="TextBox 11"/>
          <p:cNvSpPr txBox="1"/>
          <p:nvPr/>
        </p:nvSpPr>
        <p:spPr>
          <a:xfrm>
            <a:off x="1414615" y="5487599"/>
            <a:ext cx="3850329" cy="1693469"/>
          </a:xfrm>
          <a:prstGeom prst="rect">
            <a:avLst/>
          </a:prstGeom>
        </p:spPr>
        <p:txBody>
          <a:bodyPr lIns="0" tIns="0" rIns="0" bIns="0" rtlCol="0" anchor="t">
            <a:spAutoFit/>
          </a:bodyPr>
          <a:lstStyle/>
          <a:p>
            <a:pPr algn="l">
              <a:lnSpc>
                <a:spcPts val="3405"/>
              </a:lnSpc>
            </a:pPr>
            <a:r>
              <a:rPr lang="en-US" sz="2200" dirty="0">
                <a:solidFill>
                  <a:srgbClr val="FFF1E5"/>
                </a:solidFill>
                <a:latin typeface="Interstate"/>
                <a:ea typeface="Interstate"/>
                <a:cs typeface="Interstate"/>
                <a:sym typeface="Interstate"/>
              </a:rPr>
              <a:t>Markets drive geopolitics just as much as geopolitics drive markets. You cannot think about one without the other.</a:t>
            </a:r>
          </a:p>
        </p:txBody>
      </p:sp>
      <p:sp>
        <p:nvSpPr>
          <p:cNvPr id="12" name="Freeform 12" descr="preencoded.png"/>
          <p:cNvSpPr/>
          <p:nvPr/>
        </p:nvSpPr>
        <p:spPr>
          <a:xfrm>
            <a:off x="5808316" y="4469967"/>
            <a:ext cx="4639866" cy="4662935"/>
          </a:xfrm>
          <a:custGeom>
            <a:avLst/>
            <a:gdLst/>
            <a:ahLst/>
            <a:cxnLst/>
            <a:rect l="l" t="t" r="r" b="b"/>
            <a:pathLst>
              <a:path w="4639866" h="4662935">
                <a:moveTo>
                  <a:pt x="0" y="0"/>
                </a:moveTo>
                <a:lnTo>
                  <a:pt x="4639866" y="0"/>
                </a:lnTo>
                <a:lnTo>
                  <a:pt x="4639866" y="4662936"/>
                </a:lnTo>
                <a:lnTo>
                  <a:pt x="0" y="4662936"/>
                </a:lnTo>
                <a:lnTo>
                  <a:pt x="0" y="0"/>
                </a:lnTo>
                <a:close/>
              </a:path>
            </a:pathLst>
          </a:custGeom>
          <a:blipFill>
            <a:blip>
              <a:extLst>
                <a:ext uri="{96DAC541-7B7A-43D3-8B79-37D633B846F1}">
                  <asvg:svgBlip xmlns:asvg="http://schemas.microsoft.com/office/drawing/2016/SVG/main" r:embed="rId5"/>
                </a:ext>
              </a:extLst>
            </a:blip>
            <a:stretch>
              <a:fillRect l="-43" r="-43"/>
            </a:stretch>
          </a:blipFill>
        </p:spPr>
        <p:txBody>
          <a:bodyPr/>
          <a:lstStyle/>
          <a:p>
            <a:endParaRPr lang="en-GB"/>
          </a:p>
        </p:txBody>
      </p:sp>
      <p:sp>
        <p:nvSpPr>
          <p:cNvPr id="13" name="TextBox 13"/>
          <p:cNvSpPr txBox="1"/>
          <p:nvPr/>
        </p:nvSpPr>
        <p:spPr>
          <a:xfrm>
            <a:off x="6279204" y="4778939"/>
            <a:ext cx="3850481" cy="384810"/>
          </a:xfrm>
          <a:prstGeom prst="rect">
            <a:avLst/>
          </a:prstGeom>
        </p:spPr>
        <p:txBody>
          <a:bodyPr lIns="0" tIns="0" rIns="0" bIns="0" rtlCol="0" anchor="t">
            <a:spAutoFit/>
          </a:bodyPr>
          <a:lstStyle/>
          <a:p>
            <a:pPr algn="l">
              <a:lnSpc>
                <a:spcPts val="3119"/>
              </a:lnSpc>
            </a:pPr>
            <a:r>
              <a:rPr lang="en-US" sz="2499">
                <a:solidFill>
                  <a:srgbClr val="FFF1E5"/>
                </a:solidFill>
                <a:latin typeface="Interstate"/>
                <a:ea typeface="Interstate"/>
                <a:cs typeface="Interstate"/>
                <a:sym typeface="Interstate"/>
              </a:rPr>
              <a:t>The Paradox of 2026</a:t>
            </a:r>
          </a:p>
        </p:txBody>
      </p:sp>
      <p:sp>
        <p:nvSpPr>
          <p:cNvPr id="14" name="TextBox 14"/>
          <p:cNvSpPr txBox="1"/>
          <p:nvPr/>
        </p:nvSpPr>
        <p:spPr>
          <a:xfrm>
            <a:off x="6279204" y="5487599"/>
            <a:ext cx="3850481" cy="2979344"/>
          </a:xfrm>
          <a:prstGeom prst="rect">
            <a:avLst/>
          </a:prstGeom>
        </p:spPr>
        <p:txBody>
          <a:bodyPr lIns="0" tIns="0" rIns="0" bIns="0" rtlCol="0" anchor="t">
            <a:spAutoFit/>
          </a:bodyPr>
          <a:lstStyle/>
          <a:p>
            <a:pPr algn="l">
              <a:lnSpc>
                <a:spcPts val="3405"/>
              </a:lnSpc>
            </a:pPr>
            <a:r>
              <a:rPr lang="en-US" sz="2200">
                <a:solidFill>
                  <a:srgbClr val="FFF1E5"/>
                </a:solidFill>
                <a:latin typeface="Interstate"/>
                <a:ea typeface="Interstate"/>
                <a:cs typeface="Interstate"/>
                <a:sym typeface="Interstate"/>
              </a:rPr>
              <a:t>Extraordinary uncertainty among economists and investors — yet an almost nihilistic thirst for risky investments. One of the more peculiar environments ever seen.</a:t>
            </a:r>
          </a:p>
        </p:txBody>
      </p:sp>
      <p:sp>
        <p:nvSpPr>
          <p:cNvPr id="15" name="Freeform 15"/>
          <p:cNvSpPr/>
          <p:nvPr/>
        </p:nvSpPr>
        <p:spPr>
          <a:xfrm>
            <a:off x="14477628" y="1028700"/>
            <a:ext cx="2763213" cy="949540"/>
          </a:xfrm>
          <a:custGeom>
            <a:avLst/>
            <a:gdLst/>
            <a:ahLst/>
            <a:cxnLst/>
            <a:rect l="l" t="t" r="r" b="b"/>
            <a:pathLst>
              <a:path w="2763213" h="949540">
                <a:moveTo>
                  <a:pt x="0" y="0"/>
                </a:moveTo>
                <a:lnTo>
                  <a:pt x="2763213" y="0"/>
                </a:lnTo>
                <a:lnTo>
                  <a:pt x="2763213" y="949540"/>
                </a:lnTo>
                <a:lnTo>
                  <a:pt x="0" y="94954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1028700" y="9627870"/>
            <a:ext cx="2158603" cy="174625"/>
          </a:xfrm>
          <a:prstGeom prst="rect">
            <a:avLst/>
          </a:prstGeom>
        </p:spPr>
        <p:txBody>
          <a:bodyPr lIns="0" tIns="0" rIns="0" bIns="0" rtlCol="0" anchor="t">
            <a:spAutoFit/>
          </a:bodyPr>
          <a:lstStyle/>
          <a:p>
            <a:pPr algn="l">
              <a:lnSpc>
                <a:spcPts val="1400"/>
              </a:lnSpc>
            </a:pPr>
            <a:r>
              <a:rPr lang="en-US" sz="1000">
                <a:solidFill>
                  <a:srgbClr val="FFFFFF"/>
                </a:solidFill>
                <a:latin typeface="Interstate Light"/>
                <a:ea typeface="Interstate Light"/>
                <a:cs typeface="Interstate Light"/>
                <a:sym typeface="Interstate Light"/>
              </a:rPr>
              <a:t>© Headspring Executive Development</a:t>
            </a:r>
          </a:p>
        </p:txBody>
      </p:sp>
      <p:sp>
        <p:nvSpPr>
          <p:cNvPr id="17" name="TextBox 17"/>
          <p:cNvSpPr txBox="1"/>
          <p:nvPr/>
        </p:nvSpPr>
        <p:spPr>
          <a:xfrm>
            <a:off x="14925824" y="9627870"/>
            <a:ext cx="2333476" cy="174625"/>
          </a:xfrm>
          <a:prstGeom prst="rect">
            <a:avLst/>
          </a:prstGeom>
        </p:spPr>
        <p:txBody>
          <a:bodyPr lIns="0" tIns="0" rIns="0" bIns="0" rtlCol="0" anchor="t">
            <a:spAutoFit/>
          </a:bodyPr>
          <a:lstStyle/>
          <a:p>
            <a:pPr algn="ctr">
              <a:lnSpc>
                <a:spcPts val="1400"/>
              </a:lnSpc>
            </a:pPr>
            <a:r>
              <a:rPr lang="en-US" sz="1000">
                <a:solidFill>
                  <a:srgbClr val="FFFFFF"/>
                </a:solidFill>
                <a:latin typeface="Interstate Light"/>
                <a:ea typeface="Interstate Light"/>
                <a:cs typeface="Interstate Light"/>
                <a:sym typeface="Interstate Light"/>
              </a:rPr>
              <a:t>A joint venture of FT | IE Business School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9822cd0-cdcb-4ae5-b886-0bb5b987959a">
      <Terms xmlns="http://schemas.microsoft.com/office/infopath/2007/PartnerControls"/>
    </lcf76f155ced4ddcb4097134ff3c332f>
    <TaxCatchAll xmlns="240b3d13-c856-4c2d-ba22-0ace5ac82f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48643C5303384F95FB8A82C9325ACD" ma:contentTypeVersion="13" ma:contentTypeDescription="Create a new document." ma:contentTypeScope="" ma:versionID="c25251cf43c0a4a5d6a1ec137513552c">
  <xsd:schema xmlns:xsd="http://www.w3.org/2001/XMLSchema" xmlns:xs="http://www.w3.org/2001/XMLSchema" xmlns:p="http://schemas.microsoft.com/office/2006/metadata/properties" xmlns:ns2="79822cd0-cdcb-4ae5-b886-0bb5b987959a" xmlns:ns3="240b3d13-c856-4c2d-ba22-0ace5ac82fc3" targetNamespace="http://schemas.microsoft.com/office/2006/metadata/properties" ma:root="true" ma:fieldsID="0ace3a9e7ffe20010b1bf36c4b69a682" ns2:_="" ns3:_="">
    <xsd:import namespace="79822cd0-cdcb-4ae5-b886-0bb5b987959a"/>
    <xsd:import namespace="240b3d13-c856-4c2d-ba22-0ace5ac82f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22cd0-cdcb-4ae5-b886-0bb5b9879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75f9d35-eff7-44cb-a38b-cc6a572c9f3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b3d13-c856-4c2d-ba22-0ace5ac82f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5ea19f-345b-49bb-b329-a969e6a210e3}" ma:internalName="TaxCatchAll" ma:showField="CatchAllData" ma:web="240b3d13-c856-4c2d-ba22-0ace5ac82f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A58F1E-9580-4A38-A583-CA9663EE4349}">
  <ds:schemaRefs>
    <ds:schemaRef ds:uri="http://schemas.microsoft.com/sharepoint/v3/contenttype/forms"/>
  </ds:schemaRefs>
</ds:datastoreItem>
</file>

<file path=customXml/itemProps2.xml><?xml version="1.0" encoding="utf-8"?>
<ds:datastoreItem xmlns:ds="http://schemas.openxmlformats.org/officeDocument/2006/customXml" ds:itemID="{D1500211-3A37-4B42-9901-94C09BDAEDCE}">
  <ds:schemaRefs>
    <ds:schemaRef ds:uri="http://schemas.microsoft.com/office/2006/metadata/properties"/>
    <ds:schemaRef ds:uri="http://schemas.microsoft.com/office/infopath/2007/PartnerControls"/>
    <ds:schemaRef ds:uri="79822cd0-cdcb-4ae5-b886-0bb5b987959a"/>
    <ds:schemaRef ds:uri="240b3d13-c856-4c2d-ba22-0ace5ac82fc3"/>
  </ds:schemaRefs>
</ds:datastoreItem>
</file>

<file path=customXml/itemProps3.xml><?xml version="1.0" encoding="utf-8"?>
<ds:datastoreItem xmlns:ds="http://schemas.openxmlformats.org/officeDocument/2006/customXml" ds:itemID="{FE864370-7AE7-4E54-93B8-5425E3970F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822cd0-cdcb-4ae5-b886-0bb5b987959a"/>
    <ds:schemaRef ds:uri="240b3d13-c856-4c2d-ba22-0ace5ac82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TotalTime>
  <Words>2314</Words>
  <Application>Microsoft Office PowerPoint</Application>
  <PresentationFormat>Custom</PresentationFormat>
  <Paragraphs>307</Paragraphs>
  <Slides>27</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Interstate Bold</vt:lpstr>
      <vt:lpstr>Interstate Bold Italics</vt:lpstr>
      <vt:lpstr>Interstate Italics</vt:lpstr>
      <vt:lpstr>Arial</vt:lpstr>
      <vt:lpstr>Interstate Light</vt:lpstr>
      <vt:lpstr>Calibri</vt:lpstr>
      <vt:lpstr>Interstate Extra-Light</vt:lpstr>
      <vt:lpstr>Interstate</vt:lpstr>
      <vt:lpstr>Interstate Light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 Making Sense of Market complexity</dc:title>
  <dc:creator>tobyh</dc:creator>
  <cp:lastModifiedBy>Toby Hargreaves</cp:lastModifiedBy>
  <cp:revision>2</cp:revision>
  <dcterms:created xsi:type="dcterms:W3CDTF">2006-08-16T00:00:00Z</dcterms:created>
  <dcterms:modified xsi:type="dcterms:W3CDTF">2026-06-26T13:29:50Z</dcterms:modified>
  <dc:identifier>DAHMQ5P-nJw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0x0101000448643C5303384F95FB8A82C9325ACD</vt:lpwstr>
  </property>
  <property fmtid="{D5CDD505-2E9C-101B-9397-08002B2CF9AE}" pid="3" name="MediaServiceImageTags">
    <vt:lpwstr/>
  </property>
</Properties>
</file>