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5" r:id="rId19"/>
  </p:sldIdLst>
  <p:sldSz cx="18288000" cy="10287000"/>
  <p:notesSz cx="18288000" cy="10287000"/>
  <p:embeddedFontLst>
    <p:embeddedFont>
      <p:font typeface="Museo Sans 500" panose="02000000000000000000" charset="0"/>
      <p:regular r:id="rId21"/>
      <p:italic r:id="rId22"/>
    </p:embeddedFont>
    <p:embeddedFont>
      <p:font typeface="Museo Sans 900" panose="02000000000000000000" charset="0"/>
      <p:bold r:id="rId23"/>
      <p:italic r:id="rId24"/>
      <p:boldItalic r:id="rId25"/>
    </p:embeddedFont>
    <p:embeddedFont>
      <p:font typeface="Tahoma" panose="020B0604030504040204" pitchFamily="34" charset="0"/>
      <p:regular r:id="rId26"/>
      <p:bold r:id="rId27"/>
    </p:embeddedFont>
  </p:embeddedFontLst>
  <p:defaultTextStyle>
    <a:defPPr>
      <a:defRPr kern="0"/>
    </a:defPPr>
  </p:defaultTextStyle>
  <p:extLst>
    <p:ext uri="{521415D9-36F7-43E2-AB2F-B90AF26B5E84}">
      <p14:sectionLst xmlns:p14="http://schemas.microsoft.com/office/powerpoint/2010/main">
        <p14:section name="Introduction" id="{E287E54A-6D2C-4A02-8CEA-256E6AFF050F}">
          <p14:sldIdLst>
            <p14:sldId id="256"/>
            <p14:sldId id="257"/>
          </p14:sldIdLst>
        </p14:section>
        <p14:section name="Understanding uncertainty" id="{B3503073-E30E-43B9-9FB1-41B40792B6B8}">
          <p14:sldIdLst>
            <p14:sldId id="258"/>
            <p14:sldId id="259"/>
            <p14:sldId id="260"/>
            <p14:sldId id="261"/>
            <p14:sldId id="262"/>
          </p14:sldIdLst>
        </p14:section>
        <p14:section name="Adapting to uncertainty" id="{7B6147AB-9F84-4E76-874E-0BE9A860C48C}">
          <p14:sldIdLst>
            <p14:sldId id="263"/>
            <p14:sldId id="264"/>
            <p14:sldId id="265"/>
            <p14:sldId id="266"/>
            <p14:sldId id="267"/>
          </p14:sldIdLst>
        </p14:section>
        <p14:section name="Exploiting uncertainty" id="{EEC50532-56D6-4B73-A92C-0EBBE732F587}">
          <p14:sldIdLst>
            <p14:sldId id="268"/>
            <p14:sldId id="269"/>
            <p14:sldId id="270"/>
            <p14:sldId id="271"/>
            <p14:sldId id="272"/>
          </p14:sldIdLst>
        </p14:section>
        <p14:section name="Close" id="{6AB337EF-386D-40D9-A965-3E29372AE0BD}">
          <p14:sldIdLst>
            <p14:sldId id="275"/>
          </p14:sldIdLst>
        </p14:section>
      </p14:sectionLst>
    </p:ex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A3F5"/>
    <a:srgbClr val="EF519F"/>
    <a:srgbClr val="72CDF3"/>
    <a:srgbClr val="F59B3F"/>
    <a:srgbClr val="FBD146"/>
    <a:srgbClr val="97D2D4"/>
    <a:srgbClr val="CBE9FC"/>
    <a:srgbClr val="C7E2F9"/>
    <a:srgbClr val="77BFEE"/>
    <a:srgbClr val="7FC2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83"/>
    <p:restoredTop sz="70623" autoAdjust="0"/>
  </p:normalViewPr>
  <p:slideViewPr>
    <p:cSldViewPr>
      <p:cViewPr varScale="1">
        <p:scale>
          <a:sx n="39" d="100"/>
          <a:sy n="39" d="100"/>
        </p:scale>
        <p:origin x="1930" y="53"/>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FE6F8607-D5B7-4F4A-8404-64FD2114550B}" type="datetimeFigureOut">
              <a:rPr lang="en-GB" smtClean="0"/>
              <a:t>08/10/2026</a:t>
            </a:fld>
            <a:endParaRPr lang="en-GB"/>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B08927CA-5DBD-4D19-87CD-AFA495971B46}" type="slidenum">
              <a:rPr lang="en-GB" smtClean="0"/>
              <a:t>‹#›</a:t>
            </a:fld>
            <a:endParaRPr lang="en-GB"/>
          </a:p>
        </p:txBody>
      </p:sp>
    </p:spTree>
    <p:extLst>
      <p:ext uri="{BB962C8B-B14F-4D97-AF65-F5344CB8AC3E}">
        <p14:creationId xmlns:p14="http://schemas.microsoft.com/office/powerpoint/2010/main" val="3149056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[I recently attended CRF’s annual international conference in Malta, ‘Turning Uncertainty into Advantage’. Over two days, HR leaders from a wide range of organisations heard from academics, a geopolitical analyst and fellow practitioners about making uncertainty work for us rather than against us.</a:t>
            </a:r>
          </a:p>
          <a:p>
            <a:r>
              <a:rPr lang="en-GB" dirty="0"/>
              <a:t>I’ll share the key messages in three parts – understanding uncertainty, adapting to it and exploiting it – and finish with three questions for us to discuss.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The conference chair opened with a story. At a leadership event, someone asked a senior leader: ‘Where do you see the light at the end of the tunnel?’ Her point was that the question no longer works. There’s no tunnel with a return to normal at the end – at some point ‘unprecedented’ just becomes the way things are.</a:t>
            </a:r>
          </a:p>
          <a:p>
            <a:r>
              <a:rPr lang="en-GB" dirty="0"/>
              <a:t>Four reasons to pay attention came through.</a:t>
            </a:r>
          </a:p>
          <a:p>
            <a:r>
              <a:rPr lang="en-GB" dirty="0"/>
              <a:t>It’s here to stay, so waiting for things to settle isn’t a plan.</a:t>
            </a:r>
          </a:p>
          <a:p>
            <a:r>
              <a:rPr lang="en-GB" dirty="0"/>
              <a:t>It isn’t one thing. Some unknowns are risks we can estimate; many are genuine uncertainties we can’t, and they need different responses.</a:t>
            </a:r>
          </a:p>
          <a:p>
            <a:r>
              <a:rPr lang="en-GB" dirty="0"/>
              <a:t>It takes a toll. Decisions stall while leaders wait for reassurance that isn’t coming, organisations add forecasts, controls and approval layers, and people become anxious, defensive and tired.</a:t>
            </a:r>
          </a:p>
          <a:p>
            <a:r>
              <a:rPr lang="en-GB" dirty="0"/>
              <a:t>And it opens doors – to new business models, sources of growth and better ways of organising work.</a:t>
            </a:r>
          </a:p>
          <a:p>
            <a:r>
              <a:rPr lang="en-GB" dirty="0"/>
              <a:t>So the conference asked three questions: how do we understand uncertainty, adapt to it and exploit it?</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The first part was about understanding uncertainty: how people experience it, and the external forces creating so much of it.</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Gudela Grote, a work psychologist at ETH Zurich, defined uncertainty simply as the experience of not knowing for sure – and challenged the assumption that less of it is always better.</a:t>
            </a:r>
          </a:p>
          <a:p>
            <a:r>
              <a:rPr lang="en-GB" dirty="0"/>
              <a:t>We don’t always want less. In one study she described, people were happier hearing that ‘someone in this room’ had praised them than being told exactly who. And many of us add uncertainty on purpose, taking on something new when the routine gets dull.</a:t>
            </a:r>
          </a:p>
          <a:p>
            <a:r>
              <a:rPr lang="en-GB" dirty="0"/>
              <a:t>Each of us has a preferred level of uncertainty, and we perform best when the uncertainty in our work matches it.</a:t>
            </a:r>
          </a:p>
          <a:p>
            <a:r>
              <a:rPr lang="en-GB" dirty="0"/>
              <a:t>Encouragingly, that stance can change. Seeing uncertainty as something we can influence, and as a chance to learn, is a mindset – and in trials, short guided-reflection exercises shifted it, with real changes in behaviour. Job seekers who took part, for example, had more success finding work.</a:t>
            </a:r>
          </a:p>
          <a:p>
            <a:r>
              <a:rPr lang="en-GB" dirty="0"/>
              <a:t>Her one caution: never trivialise or glorify uncertainty. For many people it is genuinely hard.</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Grote describes two kinds of behaviour. Closing behaviours reduce uncertainty: following routines and rules, using proven approaches. Opening behaviours increase it: questioning, exploring, experimenting, speaking up.</a:t>
            </a:r>
          </a:p>
          <a:p>
            <a:r>
              <a:rPr lang="en-GB" dirty="0"/>
              <a:t>Neither is better. Routine work benefits from consistency; work that needs learning or improvisation needs room to explore. And demands shift, even within a single role, so the real skill is switching between the two.</a:t>
            </a:r>
          </a:p>
          <a:p>
            <a:r>
              <a:rPr lang="en-GB" dirty="0"/>
              <a:t>Sometimes the right move is to add uncertainty. In simulated medical emergencies, the higher-performing teams shared leadership between the junior doctor and the nurse, rather than leaving it all to the doctor. Speaking up is another example: it creates uncertainty for everyone, which is partly why people stay quiet – even airline captains admitted holding back.</a:t>
            </a:r>
          </a:p>
          <a:p>
            <a:r>
              <a:rPr lang="en-GB" dirty="0"/>
              <a:t>The practical step for us is on the slide. It’s also worth asking whether our rules and standards enable action as well as constrain it. The important thing is that people’s tolerance of uncertainty can be changed with interventions.</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Robert Ward of the International Institute for Strategic Studies set out the external picture. In his view, the post-war order effectively ended with the 2008 financial crisis, and we are now in a new phase: globalisation with geopolitical characteristics.</a:t>
            </a:r>
          </a:p>
          <a:p>
            <a:r>
              <a:rPr lang="en-GB" dirty="0"/>
              <a:t>Three shifts stand out. Resilience is replacing efficiency, as organisations build in redundancy and shorten supply chains even when it costs more. Regional is replacing global, as trade reorganises around blocs and around ‘hub’ regions such as South-East Asia and the Gulf. And economics is increasingly bound up with national security, through export controls, investment restrictions and industrial policy.</a:t>
            </a:r>
          </a:p>
          <a:p>
            <a:r>
              <a:rPr lang="en-GB" dirty="0"/>
              <a:t>Disruption around the Strait of Hormuz showed how quickly that interdependence can be used as leverage, with effects felt by domestic businesses as well as global ones.</a:t>
            </a:r>
          </a:p>
          <a:p>
            <a:r>
              <a:rPr lang="en-GB" dirty="0"/>
              <a:t>It isn’t all downside. Ward pointed to opportunities in government procurement and R&amp;D support in strategic sectors, in new supply chains closer to home, and in pivoting into adjacent sectors.</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Ward’s practical message was that no organisation can treat itself as politically neutral any more. Multinationals are geopolitical actors whether they like it or not, and some businesses may find that what they do now makes them a strategic asset in their government’s eyes – bringing support, but also scrutiny and new requests, including for data.</a:t>
            </a:r>
          </a:p>
          <a:p>
            <a:r>
              <a:rPr lang="en-GB" dirty="0"/>
              <a:t>His answer is a corporate foreign policy: thinking about the world the way a country would. Be clear about your interests, know your allies and build strong geopolitical antennae, so emerging threats and opportunities are spotted early.</a:t>
            </a:r>
          </a:p>
          <a:p>
            <a:r>
              <a:rPr lang="en-GB" dirty="0"/>
              <a:t>For us, the point is that this shouldn’t sit only with a specialist risk team. It needs to be part of how leaders think, plan and decide – which makes it a leadership development question as much as a strategy one.</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The second part asked how organisations can respond – in how they are designed, how they plan and how they lead.</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Sudhanshu Palsule asked why so many organisations still run on an industrial-age playbook: define, specify, plan, control, execute, measure. That logic was hugely successful in a stable world. But it assumes we can know cause and effect in advance, and in complex systems we often can’t.</a:t>
            </a:r>
          </a:p>
          <a:p>
            <a:r>
              <a:rPr lang="en-GB" dirty="0"/>
              <a:t>So when uncertainty rises, the instinct is to add control: another approval, another meeting, another governance layer. A practitioner on the panel made the same point – each addition makes sense on its own, but together they add friction just when the organisation needs to move faster.</a:t>
            </a:r>
          </a:p>
          <a:p>
            <a:r>
              <a:rPr lang="en-GB" dirty="0"/>
              <a:t>Palsule proposed four shifts: from certitude to clarity, content to context, authority to attention and control to conditions. The leader’s job becomes creating the conditions in which good solutions can emerge.</a:t>
            </a:r>
          </a:p>
          <a:p>
            <a:r>
              <a:rPr lang="en-GB" dirty="0"/>
              <a:t>For HR, it’s a prompt to notice where straight-line thinking still shapes our organisation design and leadership practice – and to aim for the balance on the slide.</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Palsule’s most counterintuitive idea was that not-knowing is a capability. It isn’t ignorance or indecision. It’s closer to what Zen Buddhism calls the beginner’s mind: staying open long enough to discover possibilities you couldn’t have predicted.</a:t>
            </a:r>
          </a:p>
          <a:p>
            <a:r>
              <a:rPr lang="en-GB" dirty="0"/>
              <a:t>In practice, that means paying attention to warm data as well as cold. Cold data is our metrics, reports and analysis. Warm data is what we learn from conversations, observation and relationships. The first signals of change tend to appear at the edges – between teams, at the front line – and rarely make it onto a dashboard.</a:t>
            </a:r>
          </a:p>
          <a:p>
            <a:r>
              <a:rPr lang="en-GB" dirty="0"/>
              <a:t>He was realistic about where to start. Run 80% of the organisation as you do today, but protect 20% for a different approach: new conversations, open questions, small experiments. His example was Steve Jobs’ weekly Wednesday meeting that began with a single question: ‘What’s next?’</a:t>
            </a:r>
          </a:p>
          <a:p>
            <a:r>
              <a:rPr lang="en-GB" dirty="0"/>
              <a:t>Which leaves us with the question at the bottom of the slide.</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Julia Binder from IMD looked at what adaptation means for strategy. Many organisations can see the world changing, yet keep investing in preserving how they operate today.</a:t>
            </a:r>
          </a:p>
          <a:p>
            <a:r>
              <a:rPr lang="en-GB" dirty="0"/>
              <a:t>She used a three-horizons model: today’s business, a middle horizon where you have to perform and transform at the same time, and a future, more resilient business. The common trap is that innovation meant for the future gets absorbed into propping up the current model.</a:t>
            </a:r>
          </a:p>
          <a:p>
            <a:r>
              <a:rPr lang="en-GB" dirty="0"/>
              <a:t>Her route from future-aware to future-ready was to see, act and lead differently. See differently: help leaders connect the dots between geopolitics, technology and resource pressures. Act differently: start inside – as the old line goes, ‘if only Siemens knew what Siemens knows’ – then bring in external partners. Lead differently: develop leaders who can run today’s business while building tomorrow’s.</a:t>
            </a:r>
          </a:p>
          <a:p>
            <a:r>
              <a:rPr lang="en-GB" dirty="0"/>
              <a:t>For HR, the question is whether our incentives, development and succession decisions prepare leaders for both.</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Gianpiero </a:t>
            </a:r>
            <a:r>
              <a:rPr lang="en-GB" dirty="0" err="1"/>
              <a:t>Petriglieri</a:t>
            </a:r>
            <a:r>
              <a:rPr lang="en-GB" dirty="0"/>
              <a:t> from INSEAD brought it back to people. Uncertainty can leave people disoriented, distressed and disconnected, and from there they take one of two paths. On the defensive path they become more stubborn, work harder at what they already know, and grow lonelier and more exhausted. On the developmental path they find new ways of thinking, working and being.</a:t>
            </a:r>
          </a:p>
          <a:p>
            <a:r>
              <a:rPr lang="en-GB" dirty="0"/>
              <a:t>What makes the difference is leadership, which he described as a relationship rather than a position. People commit when they feel both safe and free – committed, but not captive. His three tests are on the slide: the hope a leader evokes should outweigh the fear, the work they show should outweigh the work they ask for, and the freedom they create should outweigh the demands they make.</a:t>
            </a:r>
          </a:p>
          <a:p>
            <a:r>
              <a:rPr lang="en-GB" dirty="0"/>
              <a:t>He went as far as calling leadership ‘a kind of love’: demanding, rarely easy and anything but soft. As he put it, ‘attention is the seed of strategy’ and ‘conversation is the seed of culture’.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The final part turned to opportunity: how uncertainty can become a source of advantage, rather than something we simply withstand.</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Vaughn Tan’s starting point was a distinction we tend to blur. Risk is when you don’t know exactly what will happen, but you do know the possible actions and outcomes, how likely each is and what each is worth – like betting on fair dice. Risk can be calculated, and the past is a reasonable guide.</a:t>
            </a:r>
          </a:p>
          <a:p>
            <a:r>
              <a:rPr lang="en-GB" dirty="0"/>
              <a:t>Uncertainty is when one or more of those is unknown, and most of the unknowns that really matter to a business are like this.</a:t>
            </a:r>
          </a:p>
          <a:p>
            <a:r>
              <a:rPr lang="en-GB" dirty="0"/>
              <a:t>Yet most management ‘best practice’ assumes unknowns are risks. We put them on a register, give them a probability and an owner, and feel the job is done. Tan’s point is that this costs us twice: false confidence in numbers that were never grounded, and lost openings, because uncertainty is where innovation comes from.</a:t>
            </a:r>
          </a:p>
          <a:p>
            <a:r>
              <a:rPr lang="en-GB" dirty="0"/>
              <a:t>And since machines are good at what can be calculated, dealing with uncertainty stays human work.</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Tan breaks uncertainty into four kinds of not-knowing, each with a different response.</a:t>
            </a:r>
          </a:p>
          <a:p>
            <a:r>
              <a:rPr lang="en-GB" dirty="0"/>
              <a:t>Actions: we only ever see some of the moves open to us. The response is to search actively – take something we already have and ask what else it could do</a:t>
            </a:r>
          </a:p>
          <a:p>
            <a:r>
              <a:rPr lang="en-GB" dirty="0"/>
              <a:t>Outcomes: we can’t list results we’ve never imagined, so widen the possibilities before choosing, often by looking at what others have already achieved.</a:t>
            </a:r>
          </a:p>
          <a:p>
            <a:r>
              <a:rPr lang="en-GB" dirty="0"/>
              <a:t>Causation: we misread what produces what. In top restaurants we credit the creative chef, when well-designed R&amp;D teams drive much of the innovation. The response is small experiments – cheap to run, with failure survivable.</a:t>
            </a:r>
          </a:p>
          <a:p>
            <a:r>
              <a:rPr lang="en-GB" dirty="0"/>
              <a:t>Value: leaders agree on a goal but don’t agree about what they’re willing to sacrifice for it. The response is to make those trade-offs explicit.</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Searching for new options, imagining outcomes, designing experiments and making value judgements are human capabilities, not tools we can buy. That puts the people function at the centre of strategy.</a:t>
            </a:r>
          </a:p>
          <a:p>
            <a:r>
              <a:rPr lang="en-GB" dirty="0"/>
              <a:t>He suggested four practical interventions, all inexpensive and easy to test at small scale. Teach people the difference between risk and uncertainty – one insurer’s risk team developed a new underwriting approach after doing exactly this. Help teams design better experiments: start with something they want to try, ask why they think it will work and find the smallest, cheapest test. Set goals by naming the trade-offs, not just the targets. And where work is changing fast, let roles start and stay open-ended, which he calls ‘negotiated joining’.</a:t>
            </a:r>
          </a:p>
          <a:p>
            <a:r>
              <a:rPr lang="en-GB" dirty="0"/>
              <a:t>His advice was you don’t need sign-off from the top. Start in the middle of the organisation, make it low-risk to try, and let the results make the case.</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dirty="0"/>
              <a:t>Binder’s idea of ‘resilience as offence’ adds a commercial angle. Her argument is that economic power is returning to the physical world. Even digital services depend on chips, data centres, energy and critical minerals, and access to those is becoming less dependable.</a:t>
            </a:r>
          </a:p>
          <a:p>
            <a:r>
              <a:rPr lang="en-GB" dirty="0"/>
              <a:t>That’s a threat, but it also creates value. Circular business models – extending product life, recovering materials, charging for use rather than ownership – reduce dependence on scarce resources and open up new revenue. Rolls-Royce’s ‘Power by the Hour’ is a long-standing example: charging for use gives the manufacturer a reason to keep its engines working for longer.</a:t>
            </a:r>
          </a:p>
          <a:p>
            <a:r>
              <a:rPr lang="en-GB" dirty="0"/>
              <a:t>Service firms have new roles too, as the slide shows. Her redefinition of resilience is worth keeping in mind: not just bouncing back once a shock has landed, but seeing it coming and moving first.</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3C0EF-4A1A-F068-9186-06363F1332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CC11AA-3B73-779D-BF90-B411AC7ACA4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BF0B4CA4-9B8A-EAE6-5C29-6D7D80FDB1E0}"/>
              </a:ext>
            </a:extLst>
          </p:cNvPr>
          <p:cNvSpPr>
            <a:spLocks noGrp="1"/>
          </p:cNvSpPr>
          <p:nvPr>
            <p:ph type="body" sz="quarter" idx="3"/>
          </p:nvPr>
        </p:nvSpPr>
        <p:spPr/>
        <p:txBody>
          <a:bodyPr/>
          <a:lstStyle/>
          <a:p>
            <a:r>
              <a:rPr lang="en-GB" dirty="0"/>
              <a:t>The conference chair closed by describing what leaders who work well with uncertainty do. They’re comfortable saying ‘I don’t know’, listen before they speak and stay curious. They resist the isolation that comes with seniority, seek out people who challenge them, lead bravely but not carelessly, and act and learn rather than waiting for perfect information.</a:t>
            </a:r>
          </a:p>
        </p:txBody>
      </p:sp>
      <p:sp>
        <p:nvSpPr>
          <p:cNvPr id="4" name="Slide Number Placeholder 3">
            <a:extLst>
              <a:ext uri="{FF2B5EF4-FFF2-40B4-BE49-F238E27FC236}">
                <a16:creationId xmlns:a16="http://schemas.microsoft.com/office/drawing/2014/main" id="{25EACCBB-F1A1-FA6D-F992-91E82D3F09CD}"/>
              </a:ext>
            </a:extLst>
          </p:cNvPr>
          <p:cNvSpPr>
            <a:spLocks noGrp="1"/>
          </p:cNvSpPr>
          <p:nvPr>
            <p:ph type="sldNum" sz="quarter" idx="5"/>
          </p:nvPr>
        </p:nvSpPr>
        <p:spPr/>
      </p:sp>
    </p:spTree>
    <p:extLst>
      <p:ext uri="{BB962C8B-B14F-4D97-AF65-F5344CB8AC3E}">
        <p14:creationId xmlns:p14="http://schemas.microsoft.com/office/powerpoint/2010/main" val="6172648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191B37"/>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0" y="292985"/>
            <a:ext cx="18288000" cy="9815325"/>
          </a:xfrm>
          <a:prstGeom prst="rect">
            <a:avLst/>
          </a:prstGeom>
        </p:spPr>
      </p:pic>
      <p:sp>
        <p:nvSpPr>
          <p:cNvPr id="2" name="Holder 2"/>
          <p:cNvSpPr>
            <a:spLocks noGrp="1"/>
          </p:cNvSpPr>
          <p:nvPr>
            <p:ph type="ctrTitle"/>
          </p:nvPr>
        </p:nvSpPr>
        <p:spPr>
          <a:xfrm>
            <a:off x="5549163" y="1615255"/>
            <a:ext cx="6889115" cy="172275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10/8/2026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10/8/2026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10/8/2026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14400" y="411480"/>
            <a:ext cx="16459200" cy="164592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914400" y="2366010"/>
            <a:ext cx="1645920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10/8/2026</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9.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9.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9.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5.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9.png"/><Relationship Id="rId7"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9.png"/><Relationship Id="rId7"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9.png"/><Relationship Id="rId7"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43000" y="5372100"/>
            <a:ext cx="15066644" cy="3380412"/>
          </a:xfrm>
          <a:prstGeom prst="rect">
            <a:avLst/>
          </a:prstGeom>
        </p:spPr>
        <p:txBody>
          <a:bodyPr vert="horz" wrap="square" lIns="0" tIns="249554" rIns="0" bIns="0" rtlCol="0">
            <a:spAutoFit/>
          </a:bodyPr>
          <a:lstStyle/>
          <a:p>
            <a:pPr marL="12700">
              <a:lnSpc>
                <a:spcPct val="85000"/>
              </a:lnSpc>
              <a:spcBef>
                <a:spcPts val="1964"/>
              </a:spcBef>
            </a:pPr>
            <a:r>
              <a:rPr sz="11000" spc="-1105" dirty="0">
                <a:solidFill>
                  <a:srgbClr val="FFFFFF"/>
                </a:solidFill>
                <a:latin typeface="Museo Sans 500"/>
                <a:cs typeface="Museo Sans 500"/>
              </a:rPr>
              <a:t>T</a:t>
            </a:r>
            <a:r>
              <a:rPr sz="11000" spc="40" dirty="0">
                <a:solidFill>
                  <a:srgbClr val="FFFFFF"/>
                </a:solidFill>
                <a:latin typeface="Museo Sans 500"/>
                <a:cs typeface="Museo Sans 500"/>
              </a:rPr>
              <a:t>urning</a:t>
            </a:r>
            <a:r>
              <a:rPr sz="11000" spc="-630" dirty="0">
                <a:solidFill>
                  <a:srgbClr val="FFFFFF"/>
                </a:solidFill>
                <a:latin typeface="Museo Sans 500"/>
                <a:cs typeface="Museo Sans 500"/>
              </a:rPr>
              <a:t> </a:t>
            </a:r>
            <a:r>
              <a:rPr sz="11000" b="1" spc="-10" dirty="0">
                <a:solidFill>
                  <a:srgbClr val="D9A900"/>
                </a:solidFill>
                <a:latin typeface="Museo Sans 900"/>
                <a:cs typeface="Museo Sans 900"/>
              </a:rPr>
              <a:t>Uncertainty</a:t>
            </a:r>
            <a:endParaRPr sz="11000" dirty="0">
              <a:latin typeface="Museo Sans 900"/>
              <a:cs typeface="Museo Sans 900"/>
            </a:endParaRPr>
          </a:p>
          <a:p>
            <a:pPr marL="12700">
              <a:lnSpc>
                <a:spcPct val="85000"/>
              </a:lnSpc>
              <a:spcBef>
                <a:spcPts val="1864"/>
              </a:spcBef>
            </a:pPr>
            <a:r>
              <a:rPr sz="11000" dirty="0">
                <a:solidFill>
                  <a:srgbClr val="FFFFFF"/>
                </a:solidFill>
                <a:latin typeface="Museo Sans 500"/>
                <a:cs typeface="Museo Sans 500"/>
              </a:rPr>
              <a:t>into</a:t>
            </a:r>
            <a:r>
              <a:rPr sz="11000" spc="-350" dirty="0">
                <a:solidFill>
                  <a:srgbClr val="FFFFFF"/>
                </a:solidFill>
                <a:latin typeface="Museo Sans 500"/>
                <a:cs typeface="Museo Sans 500"/>
              </a:rPr>
              <a:t> </a:t>
            </a:r>
            <a:r>
              <a:rPr sz="11000" b="1" spc="-10" dirty="0">
                <a:solidFill>
                  <a:srgbClr val="D9A900"/>
                </a:solidFill>
                <a:latin typeface="Museo Sans 900"/>
                <a:cs typeface="Museo Sans 900"/>
              </a:rPr>
              <a:t>Advantage</a:t>
            </a:r>
            <a:endParaRPr sz="11000" dirty="0">
              <a:latin typeface="Museo Sans 900"/>
              <a:cs typeface="Museo Sans 900"/>
            </a:endParaRPr>
          </a:p>
        </p:txBody>
      </p:sp>
      <p:pic>
        <p:nvPicPr>
          <p:cNvPr id="4" name="object 4"/>
          <p:cNvPicPr/>
          <p:nvPr/>
        </p:nvPicPr>
        <p:blipFill>
          <a:blip r:embed="rId3" cstate="print"/>
          <a:stretch>
            <a:fillRect/>
          </a:stretch>
        </p:blipFill>
        <p:spPr>
          <a:xfrm>
            <a:off x="711542" y="636714"/>
            <a:ext cx="3868915" cy="3527488"/>
          </a:xfrm>
          <a:prstGeom prst="rect">
            <a:avLst/>
          </a:prstGeom>
        </p:spPr>
      </p:pic>
      <p:sp>
        <p:nvSpPr>
          <p:cNvPr id="7" name="object 3" descr="$PPTXTitle">
            <a:extLst>
              <a:ext uri="{FF2B5EF4-FFF2-40B4-BE49-F238E27FC236}">
                <a16:creationId xmlns:a16="http://schemas.microsoft.com/office/drawing/2014/main" id="{44060C03-A217-6F5A-0F6D-FB929E9127D9}"/>
              </a:ext>
            </a:extLst>
          </p:cNvPr>
          <p:cNvSpPr txBox="1">
            <a:spLocks/>
          </p:cNvSpPr>
          <p:nvPr/>
        </p:nvSpPr>
        <p:spPr>
          <a:xfrm>
            <a:off x="5549163" y="2610992"/>
            <a:ext cx="6889115" cy="1313308"/>
          </a:xfrm>
          <a:prstGeom prst="rect">
            <a:avLst/>
          </a:prstGeom>
        </p:spPr>
        <p:txBody>
          <a:bodyPr vert="horz" wrap="square" lIns="0" tIns="12065" rIns="0" bIns="0" rtlCol="0">
            <a:spAutoFit/>
          </a:bodyPr>
          <a:lstStyle>
            <a:lvl1pPr>
              <a:defRPr>
                <a:latin typeface="+mj-lt"/>
                <a:ea typeface="+mj-ea"/>
                <a:cs typeface="+mj-cs"/>
              </a:defRPr>
            </a:lvl1pPr>
          </a:lstStyle>
          <a:p>
            <a:pPr marL="12700" marR="5080">
              <a:lnSpc>
                <a:spcPct val="95000"/>
              </a:lnSpc>
              <a:spcBef>
                <a:spcPts val="95"/>
              </a:spcBef>
            </a:pPr>
            <a:r>
              <a:rPr lang="en-GB" sz="4450" dirty="0">
                <a:solidFill>
                  <a:srgbClr val="FFFFFF"/>
                </a:solidFill>
                <a:latin typeface="Museo Sans 500"/>
                <a:cs typeface="Museo Sans 500"/>
              </a:rPr>
              <a:t>ANNUAL</a:t>
            </a:r>
            <a:r>
              <a:rPr lang="en-GB" sz="4450" spc="-45" dirty="0">
                <a:solidFill>
                  <a:srgbClr val="FFFFFF"/>
                </a:solidFill>
                <a:latin typeface="Museo Sans 500"/>
                <a:cs typeface="Museo Sans 500"/>
              </a:rPr>
              <a:t> </a:t>
            </a:r>
            <a:r>
              <a:rPr lang="en-GB" sz="4450" spc="-10" dirty="0">
                <a:solidFill>
                  <a:srgbClr val="FFFFFF"/>
                </a:solidFill>
                <a:latin typeface="Museo Sans 500"/>
                <a:cs typeface="Museo Sans 500"/>
              </a:rPr>
              <a:t>INTERNATIONAL CONFERENCE</a:t>
            </a:r>
            <a:endParaRPr lang="en-GB" sz="4450" dirty="0">
              <a:latin typeface="Museo Sans 500"/>
              <a:cs typeface="Museo Sans 500"/>
            </a:endParaRPr>
          </a:p>
        </p:txBody>
      </p:sp>
      <p:sp>
        <p:nvSpPr>
          <p:cNvPr id="8" name="Subtitle"/>
          <p:cNvSpPr txBox="1"/>
          <p:nvPr/>
        </p:nvSpPr>
        <p:spPr>
          <a:xfrm>
            <a:off x="1057046" y="8961120"/>
            <a:ext cx="14173200" cy="1051560"/>
          </a:xfrm>
          <a:prstGeom prst="rect">
            <a:avLst/>
          </a:prstGeom>
          <a:noFill/>
        </p:spPr>
        <p:txBody>
          <a:bodyPr wrap="square" lIns="0" tIns="0" rIns="0" bIns="0" anchor="t">
            <a:noAutofit/>
          </a:bodyPr>
          <a:lstStyle/>
          <a:p>
            <a:pPr algn="l">
              <a:spcBef>
                <a:spcPts val="0"/>
              </a:spcBef>
              <a:spcAft>
                <a:spcPts val="0"/>
              </a:spcAft>
            </a:pPr>
            <a:r>
              <a:rPr lang="en-GB" sz="3000" b="0">
                <a:solidFill>
                  <a:srgbClr val="FFFFFF"/>
                </a:solidFill>
                <a:latin typeface="Museo Sans 500"/>
              </a:rPr>
              <a:t>Key messages and what they mean for us</a:t>
            </a:r>
          </a:p>
          <a:p>
            <a:pPr algn="l">
              <a:spcBef>
                <a:spcPts val="600"/>
              </a:spcBef>
              <a:spcAft>
                <a:spcPts val="0"/>
              </a:spcAft>
            </a:pPr>
            <a:r>
              <a:rPr lang="en-GB" sz="2400" b="0">
                <a:solidFill>
                  <a:srgbClr val="98ECF7"/>
                </a:solidFill>
                <a:latin typeface="Museo Sans 500"/>
              </a:rPr>
              <a:t>St Julian’s, Malta  |  5–7 October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ackground">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8288000" cy="10287000"/>
          </a:xfrm>
          <a:prstGeom prst="rect">
            <a:avLst/>
          </a:prstGeom>
        </p:spPr>
      </p:pic>
      <p:pic>
        <p:nvPicPr>
          <p:cNvPr id="3" name="CRF watermark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093472" y="1495425"/>
            <a:ext cx="11282413" cy="8791575"/>
          </a:xfrm>
          <a:prstGeom prst="rect">
            <a:avLst/>
          </a:prstGeom>
        </p:spPr>
      </p:pic>
      <p:sp>
        <p:nvSpPr>
          <p:cNvPr id="4" name="Title"/>
          <p:cNvSpPr txBox="1"/>
          <p:nvPr/>
        </p:nvSpPr>
        <p:spPr>
          <a:xfrm>
            <a:off x="2057400" y="1188720"/>
            <a:ext cx="12618720" cy="868680"/>
          </a:xfrm>
          <a:prstGeom prst="rect">
            <a:avLst/>
          </a:prstGeom>
          <a:noFill/>
        </p:spPr>
        <p:txBody>
          <a:bodyPr wrap="square" lIns="0" tIns="0" rIns="0" bIns="0" anchor="t">
            <a:noAutofit/>
          </a:bodyPr>
          <a:lstStyle/>
          <a:p>
            <a:pPr algn="l">
              <a:spcBef>
                <a:spcPts val="0"/>
              </a:spcBef>
              <a:spcAft>
                <a:spcPts val="0"/>
              </a:spcAft>
            </a:pPr>
            <a:r>
              <a:rPr lang="en-GB" sz="5400" b="1">
                <a:solidFill>
                  <a:srgbClr val="071337"/>
                </a:solidFill>
                <a:latin typeface="Tahoma"/>
              </a:rPr>
              <a:t>Why look at uncertainty?</a:t>
            </a:r>
          </a:p>
        </p:txBody>
      </p:sp>
      <p:sp>
        <p:nvSpPr>
          <p:cNvPr id="5" name="Reason 1 card"/>
          <p:cNvSpPr/>
          <p:nvPr/>
        </p:nvSpPr>
        <p:spPr>
          <a:xfrm>
            <a:off x="2514600" y="2514600"/>
            <a:ext cx="5897880" cy="2926080"/>
          </a:xfrm>
          <a:prstGeom prst="roundRect">
            <a:avLst>
              <a:gd name="adj" fmla="val 6874"/>
            </a:avLst>
          </a:prstGeom>
          <a:solidFill>
            <a:srgbClr val="FFE9F3"/>
          </a:solidFill>
          <a:ln>
            <a:noFill/>
          </a:ln>
          <a:effectLst/>
        </p:spPr>
        <p:txBody>
          <a:bodyPr rtlCol="0" anchor="ctr"/>
          <a:lstStyle/>
          <a:p>
            <a:pPr algn="ctr"/>
            <a:endParaRPr/>
          </a:p>
        </p:txBody>
      </p:sp>
      <p:sp>
        <p:nvSpPr>
          <p:cNvPr id="6" name="Reason 1 circle"/>
          <p:cNvSpPr/>
          <p:nvPr/>
        </p:nvSpPr>
        <p:spPr>
          <a:xfrm>
            <a:off x="2834640" y="2834640"/>
            <a:ext cx="914400" cy="914400"/>
          </a:xfrm>
          <a:prstGeom prst="ellipse">
            <a:avLst/>
          </a:prstGeom>
          <a:solidFill>
            <a:srgbClr val="E8418F"/>
          </a:solidFill>
          <a:ln>
            <a:noFill/>
          </a:ln>
          <a:effectLst/>
        </p:spPr>
        <p:txBody>
          <a:bodyPr rtlCol="0" anchor="ctr"/>
          <a:lstStyle/>
          <a:p>
            <a:pPr algn="ctr"/>
            <a:endParaRPr/>
          </a:p>
        </p:txBody>
      </p:sp>
      <p:pic>
        <p:nvPicPr>
          <p:cNvPr id="7" name="Reason 1 icon">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044952" y="3044952"/>
            <a:ext cx="493776" cy="493776"/>
          </a:xfrm>
          <a:prstGeom prst="rect">
            <a:avLst/>
          </a:prstGeom>
        </p:spPr>
      </p:pic>
      <p:sp>
        <p:nvSpPr>
          <p:cNvPr id="8" name="Reason 1 heading"/>
          <p:cNvSpPr txBox="1"/>
          <p:nvPr/>
        </p:nvSpPr>
        <p:spPr>
          <a:xfrm>
            <a:off x="4023360" y="2834640"/>
            <a:ext cx="4114800" cy="914400"/>
          </a:xfrm>
          <a:prstGeom prst="rect">
            <a:avLst/>
          </a:prstGeom>
          <a:noFill/>
        </p:spPr>
        <p:txBody>
          <a:bodyPr wrap="square" lIns="0" tIns="0" rIns="0" bIns="0" anchor="ctr">
            <a:noAutofit/>
          </a:bodyPr>
          <a:lstStyle/>
          <a:p>
            <a:pPr algn="l">
              <a:spcBef>
                <a:spcPts val="0"/>
              </a:spcBef>
              <a:spcAft>
                <a:spcPts val="0"/>
              </a:spcAft>
            </a:pPr>
            <a:r>
              <a:rPr lang="en-GB" sz="3000" b="1">
                <a:solidFill>
                  <a:srgbClr val="071337"/>
                </a:solidFill>
                <a:latin typeface="Tahoma"/>
              </a:rPr>
              <a:t>It’s here to stay</a:t>
            </a:r>
          </a:p>
        </p:txBody>
      </p:sp>
      <p:sp>
        <p:nvSpPr>
          <p:cNvPr id="9" name="Reason 1 text"/>
          <p:cNvSpPr txBox="1"/>
          <p:nvPr/>
        </p:nvSpPr>
        <p:spPr>
          <a:xfrm>
            <a:off x="2880360" y="3977639"/>
            <a:ext cx="5166360" cy="132588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There is no ‘back to normal’ to wait for</a:t>
            </a:r>
          </a:p>
        </p:txBody>
      </p:sp>
      <p:sp>
        <p:nvSpPr>
          <p:cNvPr id="10" name="Reason 2 card"/>
          <p:cNvSpPr/>
          <p:nvPr/>
        </p:nvSpPr>
        <p:spPr>
          <a:xfrm>
            <a:off x="8778240" y="2514600"/>
            <a:ext cx="5897880" cy="2926080"/>
          </a:xfrm>
          <a:prstGeom prst="roundRect">
            <a:avLst>
              <a:gd name="adj" fmla="val 6874"/>
            </a:avLst>
          </a:prstGeom>
          <a:solidFill>
            <a:srgbClr val="E8F1FF"/>
          </a:solidFill>
          <a:ln>
            <a:noFill/>
          </a:ln>
          <a:effectLst/>
        </p:spPr>
        <p:txBody>
          <a:bodyPr rtlCol="0" anchor="ctr"/>
          <a:lstStyle/>
          <a:p>
            <a:pPr algn="ctr"/>
            <a:endParaRPr/>
          </a:p>
        </p:txBody>
      </p:sp>
      <p:sp>
        <p:nvSpPr>
          <p:cNvPr id="11" name="Reason 2 circle"/>
          <p:cNvSpPr/>
          <p:nvPr/>
        </p:nvSpPr>
        <p:spPr>
          <a:xfrm>
            <a:off x="9098280" y="2834640"/>
            <a:ext cx="914400" cy="914400"/>
          </a:xfrm>
          <a:prstGeom prst="ellipse">
            <a:avLst/>
          </a:prstGeom>
          <a:solidFill>
            <a:srgbClr val="3689FF"/>
          </a:solidFill>
          <a:ln>
            <a:noFill/>
          </a:ln>
          <a:effectLst/>
        </p:spPr>
        <p:txBody>
          <a:bodyPr rtlCol="0" anchor="ctr"/>
          <a:lstStyle/>
          <a:p>
            <a:pPr algn="ctr"/>
            <a:endParaRPr/>
          </a:p>
        </p:txBody>
      </p:sp>
      <p:pic>
        <p:nvPicPr>
          <p:cNvPr id="12" name="Reason 2 icon">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308592" y="3044952"/>
            <a:ext cx="493776" cy="493776"/>
          </a:xfrm>
          <a:prstGeom prst="rect">
            <a:avLst/>
          </a:prstGeom>
        </p:spPr>
      </p:pic>
      <p:sp>
        <p:nvSpPr>
          <p:cNvPr id="13" name="Reason 2 heading"/>
          <p:cNvSpPr txBox="1"/>
          <p:nvPr/>
        </p:nvSpPr>
        <p:spPr>
          <a:xfrm>
            <a:off x="10287000" y="2834640"/>
            <a:ext cx="4114800" cy="914400"/>
          </a:xfrm>
          <a:prstGeom prst="rect">
            <a:avLst/>
          </a:prstGeom>
          <a:noFill/>
        </p:spPr>
        <p:txBody>
          <a:bodyPr wrap="square" lIns="0" tIns="0" rIns="0" bIns="0" anchor="ctr">
            <a:noAutofit/>
          </a:bodyPr>
          <a:lstStyle/>
          <a:p>
            <a:pPr algn="l">
              <a:spcBef>
                <a:spcPts val="0"/>
              </a:spcBef>
              <a:spcAft>
                <a:spcPts val="0"/>
              </a:spcAft>
            </a:pPr>
            <a:r>
              <a:rPr lang="en-GB" sz="3000" b="1">
                <a:solidFill>
                  <a:srgbClr val="071337"/>
                </a:solidFill>
                <a:latin typeface="Tahoma"/>
              </a:rPr>
              <a:t>It isn’t one thing</a:t>
            </a:r>
          </a:p>
        </p:txBody>
      </p:sp>
      <p:sp>
        <p:nvSpPr>
          <p:cNvPr id="14" name="Reason 2 text"/>
          <p:cNvSpPr txBox="1"/>
          <p:nvPr/>
        </p:nvSpPr>
        <p:spPr>
          <a:xfrm>
            <a:off x="9144000" y="3977639"/>
            <a:ext cx="5166360" cy="132588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Some unknowns can be calculated – many can’t, and they need a different response</a:t>
            </a:r>
          </a:p>
        </p:txBody>
      </p:sp>
      <p:sp>
        <p:nvSpPr>
          <p:cNvPr id="15" name="Reason 3 card"/>
          <p:cNvSpPr/>
          <p:nvPr/>
        </p:nvSpPr>
        <p:spPr>
          <a:xfrm>
            <a:off x="2514600" y="5806440"/>
            <a:ext cx="5897880" cy="2926080"/>
          </a:xfrm>
          <a:prstGeom prst="roundRect">
            <a:avLst>
              <a:gd name="adj" fmla="val 6874"/>
            </a:avLst>
          </a:prstGeom>
          <a:solidFill>
            <a:srgbClr val="F1EBFF"/>
          </a:solidFill>
          <a:ln>
            <a:noFill/>
          </a:ln>
          <a:effectLst/>
        </p:spPr>
        <p:txBody>
          <a:bodyPr rtlCol="0" anchor="ctr"/>
          <a:lstStyle/>
          <a:p>
            <a:pPr algn="ctr"/>
            <a:endParaRPr/>
          </a:p>
        </p:txBody>
      </p:sp>
      <p:sp>
        <p:nvSpPr>
          <p:cNvPr id="16" name="Reason 3 circle"/>
          <p:cNvSpPr/>
          <p:nvPr/>
        </p:nvSpPr>
        <p:spPr>
          <a:xfrm>
            <a:off x="2834640" y="6126479"/>
            <a:ext cx="914400" cy="914400"/>
          </a:xfrm>
          <a:prstGeom prst="ellipse">
            <a:avLst/>
          </a:prstGeom>
          <a:solidFill>
            <a:srgbClr val="955BFF"/>
          </a:solidFill>
          <a:ln>
            <a:noFill/>
          </a:ln>
          <a:effectLst/>
        </p:spPr>
        <p:txBody>
          <a:bodyPr rtlCol="0" anchor="ctr"/>
          <a:lstStyle/>
          <a:p>
            <a:pPr algn="ctr"/>
            <a:endParaRPr/>
          </a:p>
        </p:txBody>
      </p:sp>
      <p:pic>
        <p:nvPicPr>
          <p:cNvPr id="17" name="Reason 3 icon">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044952" y="6336792"/>
            <a:ext cx="493776" cy="493776"/>
          </a:xfrm>
          <a:prstGeom prst="rect">
            <a:avLst/>
          </a:prstGeom>
        </p:spPr>
      </p:pic>
      <p:sp>
        <p:nvSpPr>
          <p:cNvPr id="18" name="Reason 3 heading"/>
          <p:cNvSpPr txBox="1"/>
          <p:nvPr/>
        </p:nvSpPr>
        <p:spPr>
          <a:xfrm>
            <a:off x="4023360" y="6126479"/>
            <a:ext cx="4114800" cy="914400"/>
          </a:xfrm>
          <a:prstGeom prst="rect">
            <a:avLst/>
          </a:prstGeom>
          <a:noFill/>
        </p:spPr>
        <p:txBody>
          <a:bodyPr wrap="square" lIns="0" tIns="0" rIns="0" bIns="0" anchor="ctr">
            <a:noAutofit/>
          </a:bodyPr>
          <a:lstStyle/>
          <a:p>
            <a:pPr algn="l">
              <a:spcBef>
                <a:spcPts val="0"/>
              </a:spcBef>
              <a:spcAft>
                <a:spcPts val="0"/>
              </a:spcAft>
            </a:pPr>
            <a:r>
              <a:rPr lang="en-GB" sz="3000" b="1">
                <a:solidFill>
                  <a:srgbClr val="071337"/>
                </a:solidFill>
                <a:latin typeface="Tahoma"/>
              </a:rPr>
              <a:t>It takes a toll</a:t>
            </a:r>
          </a:p>
        </p:txBody>
      </p:sp>
      <p:sp>
        <p:nvSpPr>
          <p:cNvPr id="19" name="Reason 3 text"/>
          <p:cNvSpPr txBox="1"/>
          <p:nvPr/>
        </p:nvSpPr>
        <p:spPr>
          <a:xfrm>
            <a:off x="2880360" y="7269479"/>
            <a:ext cx="5166360" cy="132588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Decisions stall, controls multiply and energy drains away</a:t>
            </a:r>
          </a:p>
        </p:txBody>
      </p:sp>
      <p:sp>
        <p:nvSpPr>
          <p:cNvPr id="20" name="Reason 4 card"/>
          <p:cNvSpPr/>
          <p:nvPr/>
        </p:nvSpPr>
        <p:spPr>
          <a:xfrm>
            <a:off x="8778240" y="5806440"/>
            <a:ext cx="5897880" cy="2926080"/>
          </a:xfrm>
          <a:prstGeom prst="roundRect">
            <a:avLst>
              <a:gd name="adj" fmla="val 6874"/>
            </a:avLst>
          </a:prstGeom>
          <a:solidFill>
            <a:srgbClr val="FFEEE4"/>
          </a:solidFill>
          <a:ln>
            <a:noFill/>
          </a:ln>
          <a:effectLst/>
        </p:spPr>
        <p:txBody>
          <a:bodyPr rtlCol="0" anchor="ctr"/>
          <a:lstStyle/>
          <a:p>
            <a:pPr algn="ctr"/>
            <a:endParaRPr/>
          </a:p>
        </p:txBody>
      </p:sp>
      <p:sp>
        <p:nvSpPr>
          <p:cNvPr id="21" name="Reason 4 circle"/>
          <p:cNvSpPr/>
          <p:nvPr/>
        </p:nvSpPr>
        <p:spPr>
          <a:xfrm>
            <a:off x="9098280" y="6126479"/>
            <a:ext cx="914400" cy="914400"/>
          </a:xfrm>
          <a:prstGeom prst="ellipse">
            <a:avLst/>
          </a:prstGeom>
          <a:solidFill>
            <a:srgbClr val="E8641E"/>
          </a:solidFill>
          <a:ln>
            <a:noFill/>
          </a:ln>
          <a:effectLst/>
        </p:spPr>
        <p:txBody>
          <a:bodyPr rtlCol="0" anchor="ctr"/>
          <a:lstStyle/>
          <a:p>
            <a:pPr algn="ctr"/>
            <a:endParaRPr/>
          </a:p>
        </p:txBody>
      </p:sp>
      <p:pic>
        <p:nvPicPr>
          <p:cNvPr id="22" name="Reason 4 icon">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9308592" y="6336792"/>
            <a:ext cx="493776" cy="493776"/>
          </a:xfrm>
          <a:prstGeom prst="rect">
            <a:avLst/>
          </a:prstGeom>
        </p:spPr>
      </p:pic>
      <p:sp>
        <p:nvSpPr>
          <p:cNvPr id="23" name="Reason 4 heading"/>
          <p:cNvSpPr txBox="1"/>
          <p:nvPr/>
        </p:nvSpPr>
        <p:spPr>
          <a:xfrm>
            <a:off x="10287000" y="6126479"/>
            <a:ext cx="4114800" cy="914400"/>
          </a:xfrm>
          <a:prstGeom prst="rect">
            <a:avLst/>
          </a:prstGeom>
          <a:noFill/>
        </p:spPr>
        <p:txBody>
          <a:bodyPr wrap="square" lIns="0" tIns="0" rIns="0" bIns="0" anchor="ctr">
            <a:noAutofit/>
          </a:bodyPr>
          <a:lstStyle/>
          <a:p>
            <a:pPr algn="l">
              <a:spcBef>
                <a:spcPts val="0"/>
              </a:spcBef>
              <a:spcAft>
                <a:spcPts val="0"/>
              </a:spcAft>
            </a:pPr>
            <a:r>
              <a:rPr lang="en-GB" sz="3000" b="1">
                <a:solidFill>
                  <a:srgbClr val="071337"/>
                </a:solidFill>
                <a:latin typeface="Tahoma"/>
              </a:rPr>
              <a:t>It opens doors too</a:t>
            </a:r>
          </a:p>
        </p:txBody>
      </p:sp>
      <p:sp>
        <p:nvSpPr>
          <p:cNvPr id="24" name="Reason 4 text"/>
          <p:cNvSpPr txBox="1"/>
          <p:nvPr/>
        </p:nvSpPr>
        <p:spPr>
          <a:xfrm>
            <a:off x="9144000" y="7269479"/>
            <a:ext cx="5166360" cy="132588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New business models, sources of growth and ways of working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ackground">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8288000" cy="10287000"/>
          </a:xfrm>
          <a:prstGeom prst="rect">
            <a:avLst/>
          </a:prstGeom>
        </p:spPr>
      </p:pic>
      <p:pic>
        <p:nvPicPr>
          <p:cNvPr id="3" name="CRF watermark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093472" y="1495425"/>
            <a:ext cx="11282413" cy="8791575"/>
          </a:xfrm>
          <a:prstGeom prst="rect">
            <a:avLst/>
          </a:prstGeom>
        </p:spPr>
      </p:pic>
      <p:sp>
        <p:nvSpPr>
          <p:cNvPr id="4" name="Section number"/>
          <p:cNvSpPr/>
          <p:nvPr/>
        </p:nvSpPr>
        <p:spPr>
          <a:xfrm>
            <a:off x="8609076" y="2583180"/>
            <a:ext cx="1143000" cy="1143000"/>
          </a:xfrm>
          <a:prstGeom prst="ellipse">
            <a:avLst/>
          </a:prstGeom>
          <a:solidFill>
            <a:srgbClr val="3689FF"/>
          </a:solidFill>
          <a:ln>
            <a:noFill/>
          </a:ln>
          <a:effectLst/>
        </p:spPr>
        <p:txBody>
          <a:bodyPr wrap="none" lIns="0" tIns="0" rIns="0" bIns="0" rtlCol="0" anchor="ctr"/>
          <a:lstStyle/>
          <a:p>
            <a:pPr algn="ctr">
              <a:spcBef>
                <a:spcPts val="0"/>
              </a:spcBef>
              <a:spcAft>
                <a:spcPts val="0"/>
              </a:spcAft>
            </a:pPr>
            <a:r>
              <a:rPr lang="en-GB" sz="4400" b="1">
                <a:solidFill>
                  <a:srgbClr val="FFFFFF"/>
                </a:solidFill>
                <a:latin typeface="Tahoma"/>
              </a:rPr>
              <a:t>1</a:t>
            </a:r>
          </a:p>
        </p:txBody>
      </p:sp>
      <p:sp>
        <p:nvSpPr>
          <p:cNvPr id="5" name="Title"/>
          <p:cNvSpPr txBox="1"/>
          <p:nvPr/>
        </p:nvSpPr>
        <p:spPr>
          <a:xfrm>
            <a:off x="1371600" y="4069080"/>
            <a:ext cx="15617951" cy="914400"/>
          </a:xfrm>
          <a:prstGeom prst="rect">
            <a:avLst/>
          </a:prstGeom>
          <a:noFill/>
        </p:spPr>
        <p:txBody>
          <a:bodyPr wrap="square" lIns="0" tIns="0" rIns="0" bIns="0" anchor="t">
            <a:noAutofit/>
          </a:bodyPr>
          <a:lstStyle/>
          <a:p>
            <a:pPr algn="ctr">
              <a:spcBef>
                <a:spcPts val="0"/>
              </a:spcBef>
              <a:spcAft>
                <a:spcPts val="0"/>
              </a:spcAft>
            </a:pPr>
            <a:r>
              <a:rPr lang="en-GB" sz="5400" b="1">
                <a:solidFill>
                  <a:srgbClr val="071337"/>
                </a:solidFill>
                <a:latin typeface="Tahoma"/>
              </a:rPr>
              <a:t>Understanding uncertainty</a:t>
            </a:r>
          </a:p>
        </p:txBody>
      </p:sp>
      <p:sp>
        <p:nvSpPr>
          <p:cNvPr id="6" name="Subtitle"/>
          <p:cNvSpPr txBox="1"/>
          <p:nvPr/>
        </p:nvSpPr>
        <p:spPr>
          <a:xfrm>
            <a:off x="1371600" y="5120640"/>
            <a:ext cx="15617951" cy="548640"/>
          </a:xfrm>
          <a:prstGeom prst="rect">
            <a:avLst/>
          </a:prstGeom>
          <a:noFill/>
        </p:spPr>
        <p:txBody>
          <a:bodyPr wrap="square" lIns="0" tIns="0" rIns="0" bIns="0" anchor="t">
            <a:noAutofit/>
          </a:bodyPr>
          <a:lstStyle/>
          <a:p>
            <a:pPr algn="ctr">
              <a:spcBef>
                <a:spcPts val="0"/>
              </a:spcBef>
              <a:spcAft>
                <a:spcPts val="0"/>
              </a:spcAft>
            </a:pPr>
            <a:r>
              <a:rPr lang="en-GB" sz="3000" b="0">
                <a:solidFill>
                  <a:srgbClr val="434A66"/>
                </a:solidFill>
                <a:latin typeface="Tahoma"/>
              </a:rPr>
              <a:t>What does uncertainty mean for the organisation?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ackground">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8288000" cy="10287000"/>
          </a:xfrm>
          <a:prstGeom prst="rect">
            <a:avLst/>
          </a:prstGeom>
        </p:spPr>
      </p:pic>
      <p:pic>
        <p:nvPicPr>
          <p:cNvPr id="3" name="CRF watermark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03069" y="1485900"/>
            <a:ext cx="11282416" cy="8801100"/>
          </a:xfrm>
          <a:prstGeom prst="rect">
            <a:avLst/>
          </a:prstGeom>
        </p:spPr>
      </p:pic>
      <p:pic>
        <p:nvPicPr>
          <p:cNvPr id="4" name="CRF watermark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005332" y="1704975"/>
            <a:ext cx="11282413" cy="8582025"/>
          </a:xfrm>
          <a:prstGeom prst="rect">
            <a:avLst/>
          </a:prstGeom>
        </p:spPr>
      </p:pic>
      <p:sp>
        <p:nvSpPr>
          <p:cNvPr id="5" name="Title"/>
          <p:cNvSpPr txBox="1"/>
          <p:nvPr/>
        </p:nvSpPr>
        <p:spPr>
          <a:xfrm>
            <a:off x="3218688" y="731520"/>
            <a:ext cx="14154912" cy="868680"/>
          </a:xfrm>
          <a:prstGeom prst="rect">
            <a:avLst/>
          </a:prstGeom>
          <a:noFill/>
        </p:spPr>
        <p:txBody>
          <a:bodyPr wrap="square" lIns="0" tIns="0" rIns="0" bIns="0" anchor="t">
            <a:noAutofit/>
          </a:bodyPr>
          <a:lstStyle/>
          <a:p>
            <a:pPr algn="l">
              <a:spcBef>
                <a:spcPts val="0"/>
              </a:spcBef>
              <a:spcAft>
                <a:spcPts val="0"/>
              </a:spcAft>
            </a:pPr>
            <a:r>
              <a:rPr lang="en-GB" sz="5400" b="1">
                <a:solidFill>
                  <a:srgbClr val="071337"/>
                </a:solidFill>
                <a:latin typeface="Tahoma"/>
              </a:rPr>
              <a:t>What is uncertainty?</a:t>
            </a:r>
          </a:p>
        </p:txBody>
      </p:sp>
      <p:sp>
        <p:nvSpPr>
          <p:cNvPr id="6" name="Subtitle"/>
          <p:cNvSpPr txBox="1"/>
          <p:nvPr/>
        </p:nvSpPr>
        <p:spPr>
          <a:xfrm>
            <a:off x="3218688" y="1645920"/>
            <a:ext cx="14154912" cy="548640"/>
          </a:xfrm>
          <a:prstGeom prst="rect">
            <a:avLst/>
          </a:prstGeom>
          <a:noFill/>
        </p:spPr>
        <p:txBody>
          <a:bodyPr wrap="square" lIns="0" tIns="0" rIns="0" bIns="0" anchor="t">
            <a:noAutofit/>
          </a:bodyPr>
          <a:lstStyle/>
          <a:p>
            <a:pPr algn="l">
              <a:spcBef>
                <a:spcPts val="0"/>
              </a:spcBef>
              <a:spcAft>
                <a:spcPts val="0"/>
              </a:spcAft>
            </a:pPr>
            <a:r>
              <a:rPr lang="en-GB" sz="3000" b="0">
                <a:solidFill>
                  <a:srgbClr val="434A66"/>
                </a:solidFill>
                <a:latin typeface="Tahoma"/>
              </a:rPr>
              <a:t>The experience of not knowing for sure</a:t>
            </a:r>
          </a:p>
        </p:txBody>
      </p:sp>
      <p:sp>
        <p:nvSpPr>
          <p:cNvPr id="7" name="Point 1 circle"/>
          <p:cNvSpPr/>
          <p:nvPr/>
        </p:nvSpPr>
        <p:spPr>
          <a:xfrm>
            <a:off x="3241548" y="2674620"/>
            <a:ext cx="960120" cy="960120"/>
          </a:xfrm>
          <a:prstGeom prst="ellipse">
            <a:avLst/>
          </a:prstGeom>
          <a:solidFill>
            <a:srgbClr val="3689FF"/>
          </a:solidFill>
          <a:ln>
            <a:noFill/>
          </a:ln>
          <a:effectLst/>
        </p:spPr>
        <p:txBody>
          <a:bodyPr rtlCol="0" anchor="ctr"/>
          <a:lstStyle/>
          <a:p>
            <a:pPr algn="ctr"/>
            <a:endParaRPr/>
          </a:p>
        </p:txBody>
      </p:sp>
      <p:pic>
        <p:nvPicPr>
          <p:cNvPr id="8" name="Point 1 icon">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462375" y="2895447"/>
            <a:ext cx="518464" cy="518464"/>
          </a:xfrm>
          <a:prstGeom prst="rect">
            <a:avLst/>
          </a:prstGeom>
        </p:spPr>
      </p:pic>
      <p:sp>
        <p:nvSpPr>
          <p:cNvPr id="9" name="Point 1 heading"/>
          <p:cNvSpPr txBox="1"/>
          <p:nvPr/>
        </p:nvSpPr>
        <p:spPr>
          <a:xfrm>
            <a:off x="4590288" y="2569464"/>
            <a:ext cx="12783312" cy="640080"/>
          </a:xfrm>
          <a:prstGeom prst="rect">
            <a:avLst/>
          </a:prstGeom>
          <a:noFill/>
        </p:spPr>
        <p:txBody>
          <a:bodyPr wrap="square" lIns="0" tIns="0" rIns="0" bIns="0" anchor="t">
            <a:noAutofit/>
          </a:bodyPr>
          <a:lstStyle/>
          <a:p>
            <a:pPr algn="l">
              <a:spcBef>
                <a:spcPts val="0"/>
              </a:spcBef>
              <a:spcAft>
                <a:spcPts val="0"/>
              </a:spcAft>
            </a:pPr>
            <a:r>
              <a:rPr lang="en-GB" sz="3600" b="1">
                <a:solidFill>
                  <a:srgbClr val="071337"/>
                </a:solidFill>
                <a:latin typeface="Tahoma"/>
              </a:rPr>
              <a:t>Not always bad</a:t>
            </a:r>
          </a:p>
        </p:txBody>
      </p:sp>
      <p:sp>
        <p:nvSpPr>
          <p:cNvPr id="10" name="Point 1 text"/>
          <p:cNvSpPr txBox="1"/>
          <p:nvPr/>
        </p:nvSpPr>
        <p:spPr>
          <a:xfrm>
            <a:off x="4590288" y="3282696"/>
            <a:ext cx="12783312" cy="45720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We don’t always want less of it – sometimes we seek it out</a:t>
            </a:r>
          </a:p>
        </p:txBody>
      </p:sp>
      <p:sp>
        <p:nvSpPr>
          <p:cNvPr id="11" name="Point 2 circle"/>
          <p:cNvSpPr/>
          <p:nvPr/>
        </p:nvSpPr>
        <p:spPr>
          <a:xfrm>
            <a:off x="3241548" y="4247388"/>
            <a:ext cx="960120" cy="960120"/>
          </a:xfrm>
          <a:prstGeom prst="ellipse">
            <a:avLst/>
          </a:prstGeom>
          <a:solidFill>
            <a:srgbClr val="3689FF"/>
          </a:solidFill>
          <a:ln>
            <a:noFill/>
          </a:ln>
          <a:effectLst/>
        </p:spPr>
        <p:txBody>
          <a:bodyPr rtlCol="0" anchor="ctr"/>
          <a:lstStyle/>
          <a:p>
            <a:pPr algn="ctr"/>
            <a:endParaRPr/>
          </a:p>
        </p:txBody>
      </p:sp>
      <p:pic>
        <p:nvPicPr>
          <p:cNvPr id="12" name="Point 2 icon">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462375" y="4468215"/>
            <a:ext cx="518464" cy="518464"/>
          </a:xfrm>
          <a:prstGeom prst="rect">
            <a:avLst/>
          </a:prstGeom>
        </p:spPr>
      </p:pic>
      <p:sp>
        <p:nvSpPr>
          <p:cNvPr id="13" name="Point 2 heading"/>
          <p:cNvSpPr txBox="1"/>
          <p:nvPr/>
        </p:nvSpPr>
        <p:spPr>
          <a:xfrm>
            <a:off x="4590288" y="4142232"/>
            <a:ext cx="12783312" cy="640080"/>
          </a:xfrm>
          <a:prstGeom prst="rect">
            <a:avLst/>
          </a:prstGeom>
          <a:noFill/>
        </p:spPr>
        <p:txBody>
          <a:bodyPr wrap="square" lIns="0" tIns="0" rIns="0" bIns="0" anchor="t">
            <a:noAutofit/>
          </a:bodyPr>
          <a:lstStyle/>
          <a:p>
            <a:pPr algn="l">
              <a:spcBef>
                <a:spcPts val="0"/>
              </a:spcBef>
              <a:spcAft>
                <a:spcPts val="0"/>
              </a:spcAft>
            </a:pPr>
            <a:r>
              <a:rPr lang="en-GB" sz="3600" b="1">
                <a:solidFill>
                  <a:srgbClr val="071337"/>
                </a:solidFill>
                <a:latin typeface="Tahoma"/>
              </a:rPr>
              <a:t>Can help with learning</a:t>
            </a:r>
          </a:p>
        </p:txBody>
      </p:sp>
      <p:sp>
        <p:nvSpPr>
          <p:cNvPr id="14" name="Point 2 text"/>
          <p:cNvSpPr txBox="1"/>
          <p:nvPr/>
        </p:nvSpPr>
        <p:spPr>
          <a:xfrm>
            <a:off x="4590288" y="4855464"/>
            <a:ext cx="12783312" cy="45720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Seen as an opportunity, it prompts us to explore and experiment</a:t>
            </a:r>
          </a:p>
        </p:txBody>
      </p:sp>
      <p:sp>
        <p:nvSpPr>
          <p:cNvPr id="15" name="Point 3 circle"/>
          <p:cNvSpPr/>
          <p:nvPr/>
        </p:nvSpPr>
        <p:spPr>
          <a:xfrm>
            <a:off x="3241548" y="5820155"/>
            <a:ext cx="960120" cy="960120"/>
          </a:xfrm>
          <a:prstGeom prst="ellipse">
            <a:avLst/>
          </a:prstGeom>
          <a:solidFill>
            <a:srgbClr val="3689FF"/>
          </a:solidFill>
          <a:ln>
            <a:noFill/>
          </a:ln>
          <a:effectLst/>
        </p:spPr>
        <p:txBody>
          <a:bodyPr rtlCol="0" anchor="ctr"/>
          <a:lstStyle/>
          <a:p>
            <a:pPr algn="ctr"/>
            <a:endParaRPr/>
          </a:p>
        </p:txBody>
      </p:sp>
      <p:pic>
        <p:nvPicPr>
          <p:cNvPr id="16" name="Point 3 icon">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3462375" y="6040983"/>
            <a:ext cx="518464" cy="518464"/>
          </a:xfrm>
          <a:prstGeom prst="rect">
            <a:avLst/>
          </a:prstGeom>
        </p:spPr>
      </p:pic>
      <p:sp>
        <p:nvSpPr>
          <p:cNvPr id="17" name="Point 3 heading"/>
          <p:cNvSpPr txBox="1"/>
          <p:nvPr/>
        </p:nvSpPr>
        <p:spPr>
          <a:xfrm>
            <a:off x="4590288" y="5715000"/>
            <a:ext cx="12783312" cy="640080"/>
          </a:xfrm>
          <a:prstGeom prst="rect">
            <a:avLst/>
          </a:prstGeom>
          <a:noFill/>
        </p:spPr>
        <p:txBody>
          <a:bodyPr wrap="square" lIns="0" tIns="0" rIns="0" bIns="0" anchor="t">
            <a:noAutofit/>
          </a:bodyPr>
          <a:lstStyle/>
          <a:p>
            <a:pPr algn="l">
              <a:spcBef>
                <a:spcPts val="0"/>
              </a:spcBef>
              <a:spcAft>
                <a:spcPts val="0"/>
              </a:spcAft>
            </a:pPr>
            <a:r>
              <a:rPr lang="en-GB" sz="3600" b="1">
                <a:solidFill>
                  <a:srgbClr val="071337"/>
                </a:solidFill>
                <a:latin typeface="Tahoma"/>
              </a:rPr>
              <a:t>People have different levels of tolerance</a:t>
            </a:r>
          </a:p>
        </p:txBody>
      </p:sp>
      <p:sp>
        <p:nvSpPr>
          <p:cNvPr id="18" name="Point 3 text"/>
          <p:cNvSpPr txBox="1"/>
          <p:nvPr/>
        </p:nvSpPr>
        <p:spPr>
          <a:xfrm>
            <a:off x="4590288" y="6428232"/>
            <a:ext cx="12783312" cy="45720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We do best when our work’s uncertainty matches our preference</a:t>
            </a:r>
          </a:p>
        </p:txBody>
      </p:sp>
      <p:sp>
        <p:nvSpPr>
          <p:cNvPr id="19" name="Point 4 circle"/>
          <p:cNvSpPr/>
          <p:nvPr/>
        </p:nvSpPr>
        <p:spPr>
          <a:xfrm>
            <a:off x="3241548" y="7392923"/>
            <a:ext cx="960120" cy="960120"/>
          </a:xfrm>
          <a:prstGeom prst="ellipse">
            <a:avLst/>
          </a:prstGeom>
          <a:solidFill>
            <a:srgbClr val="3689FF"/>
          </a:solidFill>
          <a:ln>
            <a:noFill/>
          </a:ln>
          <a:effectLst/>
        </p:spPr>
        <p:txBody>
          <a:bodyPr rtlCol="0" anchor="ctr"/>
          <a:lstStyle/>
          <a:p>
            <a:pPr algn="ctr"/>
            <a:endParaRPr/>
          </a:p>
        </p:txBody>
      </p:sp>
      <p:pic>
        <p:nvPicPr>
          <p:cNvPr id="20" name="Point 4 icon">
            <a:extLs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3462375" y="7613751"/>
            <a:ext cx="518464" cy="518464"/>
          </a:xfrm>
          <a:prstGeom prst="rect">
            <a:avLst/>
          </a:prstGeom>
        </p:spPr>
      </p:pic>
      <p:sp>
        <p:nvSpPr>
          <p:cNvPr id="21" name="Point 4 heading"/>
          <p:cNvSpPr txBox="1"/>
          <p:nvPr/>
        </p:nvSpPr>
        <p:spPr>
          <a:xfrm>
            <a:off x="4590288" y="7287768"/>
            <a:ext cx="12783312" cy="640080"/>
          </a:xfrm>
          <a:prstGeom prst="rect">
            <a:avLst/>
          </a:prstGeom>
          <a:noFill/>
        </p:spPr>
        <p:txBody>
          <a:bodyPr wrap="square" lIns="0" tIns="0" rIns="0" bIns="0" anchor="t">
            <a:noAutofit/>
          </a:bodyPr>
          <a:lstStyle/>
          <a:p>
            <a:pPr algn="l">
              <a:spcBef>
                <a:spcPts val="0"/>
              </a:spcBef>
              <a:spcAft>
                <a:spcPts val="0"/>
              </a:spcAft>
            </a:pPr>
            <a:r>
              <a:rPr lang="en-GB" sz="3600" b="1">
                <a:solidFill>
                  <a:srgbClr val="071337"/>
                </a:solidFill>
                <a:latin typeface="Tahoma"/>
              </a:rPr>
              <a:t>Tolerance levels can be adjusted</a:t>
            </a:r>
          </a:p>
        </p:txBody>
      </p:sp>
      <p:sp>
        <p:nvSpPr>
          <p:cNvPr id="22" name="Point 4 text"/>
          <p:cNvSpPr txBox="1"/>
          <p:nvPr/>
        </p:nvSpPr>
        <p:spPr>
          <a:xfrm>
            <a:off x="4590288" y="8001000"/>
            <a:ext cx="12783312" cy="45720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Short, guided reflection can shift mindsets – and behaviour</a:t>
            </a:r>
          </a:p>
        </p:txBody>
      </p:sp>
      <p:sp>
        <p:nvSpPr>
          <p:cNvPr id="23" name="Section marker"/>
          <p:cNvSpPr/>
          <p:nvPr/>
        </p:nvSpPr>
        <p:spPr>
          <a:xfrm>
            <a:off x="3218688" y="9217152"/>
            <a:ext cx="201168" cy="201168"/>
          </a:xfrm>
          <a:prstGeom prst="ellipse">
            <a:avLst/>
          </a:prstGeom>
          <a:solidFill>
            <a:srgbClr val="3689FF"/>
          </a:solidFill>
          <a:ln>
            <a:noFill/>
          </a:ln>
          <a:effectLst/>
        </p:spPr>
        <p:txBody>
          <a:bodyPr rtlCol="0" anchor="ctr"/>
          <a:lstStyle/>
          <a:p>
            <a:pPr algn="ctr"/>
            <a:endParaRPr/>
          </a:p>
        </p:txBody>
      </p:sp>
      <p:sp>
        <p:nvSpPr>
          <p:cNvPr id="24" name="Section label"/>
          <p:cNvSpPr txBox="1"/>
          <p:nvPr/>
        </p:nvSpPr>
        <p:spPr>
          <a:xfrm>
            <a:off x="3529584" y="9144000"/>
            <a:ext cx="6400800" cy="347472"/>
          </a:xfrm>
          <a:prstGeom prst="rect">
            <a:avLst/>
          </a:prstGeom>
          <a:noFill/>
        </p:spPr>
        <p:txBody>
          <a:bodyPr wrap="square" lIns="0" tIns="0" rIns="0" bIns="0" anchor="ctr">
            <a:noAutofit/>
          </a:bodyPr>
          <a:lstStyle/>
          <a:p>
            <a:pPr algn="l">
              <a:spcBef>
                <a:spcPts val="0"/>
              </a:spcBef>
              <a:spcAft>
                <a:spcPts val="0"/>
              </a:spcAft>
            </a:pPr>
            <a:r>
              <a:rPr lang="en-GB" sz="1600" b="1" spc="150">
                <a:solidFill>
                  <a:srgbClr val="1F6FE5"/>
                </a:solidFill>
                <a:latin typeface="Tahoma"/>
              </a:rPr>
              <a:t>UNDERSTANDING UNCERTAINTY</a:t>
            </a:r>
          </a:p>
        </p:txBody>
      </p:sp>
      <p:sp>
        <p:nvSpPr>
          <p:cNvPr id="25" name="Source"/>
          <p:cNvSpPr txBox="1"/>
          <p:nvPr/>
        </p:nvSpPr>
        <p:spPr>
          <a:xfrm>
            <a:off x="9144000" y="9144000"/>
            <a:ext cx="8229600" cy="347472"/>
          </a:xfrm>
          <a:prstGeom prst="rect">
            <a:avLst/>
          </a:prstGeom>
          <a:noFill/>
        </p:spPr>
        <p:txBody>
          <a:bodyPr wrap="square" lIns="0" tIns="0" rIns="0" bIns="0" anchor="ctr">
            <a:noAutofit/>
          </a:bodyPr>
          <a:lstStyle/>
          <a:p>
            <a:pPr algn="r">
              <a:spcBef>
                <a:spcPts val="0"/>
              </a:spcBef>
              <a:spcAft>
                <a:spcPts val="0"/>
              </a:spcAft>
            </a:pPr>
            <a:r>
              <a:rPr lang="en-GB" sz="1800" b="0">
                <a:solidFill>
                  <a:srgbClr val="5B6178"/>
                </a:solidFill>
                <a:latin typeface="Tahoma"/>
              </a:rPr>
              <a:t>Drawing on: Gudela Grote, ETH Zurich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ackground">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8288000" cy="10287000"/>
          </a:xfrm>
          <a:prstGeom prst="rect">
            <a:avLst/>
          </a:prstGeom>
        </p:spPr>
      </p:pic>
      <p:pic>
        <p:nvPicPr>
          <p:cNvPr id="3" name="CRF watermark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03069" y="1485900"/>
            <a:ext cx="11282416" cy="8801100"/>
          </a:xfrm>
          <a:prstGeom prst="rect">
            <a:avLst/>
          </a:prstGeom>
        </p:spPr>
      </p:pic>
      <p:pic>
        <p:nvPicPr>
          <p:cNvPr id="4" name="CRF watermark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005332" y="1704975"/>
            <a:ext cx="11282413" cy="8582025"/>
          </a:xfrm>
          <a:prstGeom prst="rect">
            <a:avLst/>
          </a:prstGeom>
        </p:spPr>
      </p:pic>
      <p:sp>
        <p:nvSpPr>
          <p:cNvPr id="5" name="Title"/>
          <p:cNvSpPr txBox="1"/>
          <p:nvPr/>
        </p:nvSpPr>
        <p:spPr>
          <a:xfrm>
            <a:off x="3218688" y="731520"/>
            <a:ext cx="14154912" cy="868680"/>
          </a:xfrm>
          <a:prstGeom prst="rect">
            <a:avLst/>
          </a:prstGeom>
          <a:noFill/>
        </p:spPr>
        <p:txBody>
          <a:bodyPr wrap="square" lIns="0" tIns="0" rIns="0" bIns="0" anchor="t">
            <a:noAutofit/>
          </a:bodyPr>
          <a:lstStyle/>
          <a:p>
            <a:pPr algn="l">
              <a:spcBef>
                <a:spcPts val="0"/>
              </a:spcBef>
              <a:spcAft>
                <a:spcPts val="0"/>
              </a:spcAft>
            </a:pPr>
            <a:r>
              <a:rPr lang="en-GB" sz="5400" b="1">
                <a:solidFill>
                  <a:srgbClr val="071337"/>
                </a:solidFill>
                <a:latin typeface="Tahoma"/>
              </a:rPr>
              <a:t>Match uncertainty to the work</a:t>
            </a:r>
          </a:p>
        </p:txBody>
      </p:sp>
      <p:sp>
        <p:nvSpPr>
          <p:cNvPr id="6" name="Subtitle"/>
          <p:cNvSpPr txBox="1"/>
          <p:nvPr/>
        </p:nvSpPr>
        <p:spPr>
          <a:xfrm>
            <a:off x="3218688" y="1645920"/>
            <a:ext cx="14154912" cy="548640"/>
          </a:xfrm>
          <a:prstGeom prst="rect">
            <a:avLst/>
          </a:prstGeom>
          <a:noFill/>
        </p:spPr>
        <p:txBody>
          <a:bodyPr wrap="square" lIns="0" tIns="0" rIns="0" bIns="0" anchor="t">
            <a:noAutofit/>
          </a:bodyPr>
          <a:lstStyle/>
          <a:p>
            <a:pPr algn="l">
              <a:spcBef>
                <a:spcPts val="0"/>
              </a:spcBef>
              <a:spcAft>
                <a:spcPts val="0"/>
              </a:spcAft>
            </a:pPr>
            <a:r>
              <a:rPr lang="en-GB" sz="3000" b="0">
                <a:solidFill>
                  <a:srgbClr val="434A66"/>
                </a:solidFill>
                <a:latin typeface="Tahoma"/>
              </a:rPr>
              <a:t>Some work needs routine – some needs room to explore</a:t>
            </a:r>
          </a:p>
        </p:txBody>
      </p:sp>
      <p:sp>
        <p:nvSpPr>
          <p:cNvPr id="7" name="Closing behaviours card"/>
          <p:cNvSpPr/>
          <p:nvPr/>
        </p:nvSpPr>
        <p:spPr>
          <a:xfrm>
            <a:off x="3218688" y="2514600"/>
            <a:ext cx="6437376" cy="4434840"/>
          </a:xfrm>
          <a:prstGeom prst="roundRect">
            <a:avLst>
              <a:gd name="adj" fmla="val 4536"/>
            </a:avLst>
          </a:prstGeom>
          <a:solidFill>
            <a:srgbClr val="F0F2F7"/>
          </a:solidFill>
          <a:ln>
            <a:noFill/>
          </a:ln>
          <a:effectLst/>
        </p:spPr>
        <p:txBody>
          <a:bodyPr rtlCol="0" anchor="ctr"/>
          <a:lstStyle/>
          <a:p>
            <a:pPr algn="ctr"/>
            <a:endParaRPr/>
          </a:p>
        </p:txBody>
      </p:sp>
      <p:sp>
        <p:nvSpPr>
          <p:cNvPr id="8" name="Closing behaviours circle"/>
          <p:cNvSpPr/>
          <p:nvPr/>
        </p:nvSpPr>
        <p:spPr>
          <a:xfrm>
            <a:off x="3534156" y="2830068"/>
            <a:ext cx="868680" cy="868680"/>
          </a:xfrm>
          <a:prstGeom prst="ellipse">
            <a:avLst/>
          </a:prstGeom>
          <a:solidFill>
            <a:srgbClr val="7A8099"/>
          </a:solidFill>
          <a:ln>
            <a:noFill/>
          </a:ln>
          <a:effectLst/>
        </p:spPr>
        <p:txBody>
          <a:bodyPr rtlCol="0" anchor="ctr"/>
          <a:lstStyle/>
          <a:p>
            <a:pPr algn="ctr"/>
            <a:endParaRPr/>
          </a:p>
        </p:txBody>
      </p:sp>
      <p:pic>
        <p:nvPicPr>
          <p:cNvPr id="9" name="Closing behaviours icon">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733952" y="3029864"/>
            <a:ext cx="469087" cy="469087"/>
          </a:xfrm>
          <a:prstGeom prst="rect">
            <a:avLst/>
          </a:prstGeom>
        </p:spPr>
      </p:pic>
      <p:sp>
        <p:nvSpPr>
          <p:cNvPr id="10" name="Closing behaviours heading"/>
          <p:cNvSpPr txBox="1"/>
          <p:nvPr/>
        </p:nvSpPr>
        <p:spPr>
          <a:xfrm>
            <a:off x="4636008" y="2843784"/>
            <a:ext cx="4700016" cy="502920"/>
          </a:xfrm>
          <a:prstGeom prst="rect">
            <a:avLst/>
          </a:prstGeom>
          <a:noFill/>
        </p:spPr>
        <p:txBody>
          <a:bodyPr wrap="square" lIns="0" tIns="0" rIns="0" bIns="0" anchor="t">
            <a:noAutofit/>
          </a:bodyPr>
          <a:lstStyle/>
          <a:p>
            <a:pPr algn="l">
              <a:spcBef>
                <a:spcPts val="0"/>
              </a:spcBef>
              <a:spcAft>
                <a:spcPts val="0"/>
              </a:spcAft>
            </a:pPr>
            <a:r>
              <a:rPr lang="en-GB" sz="3000" b="1">
                <a:solidFill>
                  <a:srgbClr val="071337"/>
                </a:solidFill>
                <a:latin typeface="Tahoma"/>
              </a:rPr>
              <a:t>Closing behaviours</a:t>
            </a:r>
          </a:p>
        </p:txBody>
      </p:sp>
      <p:sp>
        <p:nvSpPr>
          <p:cNvPr id="11" name="Closing behaviours label"/>
          <p:cNvSpPr txBox="1"/>
          <p:nvPr/>
        </p:nvSpPr>
        <p:spPr>
          <a:xfrm>
            <a:off x="4636008" y="3355848"/>
            <a:ext cx="4700016" cy="365760"/>
          </a:xfrm>
          <a:prstGeom prst="rect">
            <a:avLst/>
          </a:prstGeom>
          <a:noFill/>
        </p:spPr>
        <p:txBody>
          <a:bodyPr wrap="square" lIns="0" tIns="0" rIns="0" bIns="0" anchor="t">
            <a:noAutofit/>
          </a:bodyPr>
          <a:lstStyle/>
          <a:p>
            <a:pPr algn="l">
              <a:spcBef>
                <a:spcPts val="0"/>
              </a:spcBef>
              <a:spcAft>
                <a:spcPts val="0"/>
              </a:spcAft>
            </a:pPr>
            <a:r>
              <a:rPr lang="en-GB" sz="2000" b="1">
                <a:solidFill>
                  <a:srgbClr val="5B6178"/>
                </a:solidFill>
                <a:latin typeface="Tahoma"/>
              </a:rPr>
              <a:t>Reduce uncertainty</a:t>
            </a:r>
          </a:p>
        </p:txBody>
      </p:sp>
      <p:sp>
        <p:nvSpPr>
          <p:cNvPr id="12" name="Closing behaviours list"/>
          <p:cNvSpPr txBox="1"/>
          <p:nvPr/>
        </p:nvSpPr>
        <p:spPr>
          <a:xfrm>
            <a:off x="3584448" y="4023360"/>
            <a:ext cx="5705856" cy="1600200"/>
          </a:xfrm>
          <a:prstGeom prst="rect">
            <a:avLst/>
          </a:prstGeom>
          <a:noFill/>
        </p:spPr>
        <p:txBody>
          <a:bodyPr wrap="square" lIns="0" tIns="0" rIns="0" bIns="0" anchor="t">
            <a:noAutofit/>
          </a:bodyPr>
          <a:lstStyle/>
          <a:p>
            <a:pPr marL="329184" indent="-329184" algn="l">
              <a:spcBef>
                <a:spcPts val="0"/>
              </a:spcBef>
              <a:spcAft>
                <a:spcPts val="600"/>
              </a:spcAft>
              <a:buClr>
                <a:srgbClr val="7A8099"/>
              </a:buClr>
              <a:buFont typeface="Arial"/>
              <a:buChar char="•"/>
            </a:pPr>
            <a:r>
              <a:rPr lang="en-GB" sz="2600" b="0">
                <a:solidFill>
                  <a:srgbClr val="2E3550"/>
                </a:solidFill>
                <a:latin typeface="Tahoma"/>
              </a:rPr>
              <a:t>Follow routines and rules</a:t>
            </a:r>
          </a:p>
          <a:p>
            <a:pPr marL="329184" indent="-329184" algn="l">
              <a:spcBef>
                <a:spcPts val="0"/>
              </a:spcBef>
              <a:spcAft>
                <a:spcPts val="600"/>
              </a:spcAft>
              <a:buClr>
                <a:srgbClr val="7A8099"/>
              </a:buClr>
              <a:buFont typeface="Arial"/>
              <a:buChar char="•"/>
            </a:pPr>
            <a:r>
              <a:rPr lang="en-GB" sz="2600" b="0">
                <a:solidFill>
                  <a:srgbClr val="2E3550"/>
                </a:solidFill>
                <a:latin typeface="Tahoma"/>
              </a:rPr>
              <a:t>Use proven approaches</a:t>
            </a:r>
          </a:p>
          <a:p>
            <a:pPr marL="329184" indent="-329184" algn="l">
              <a:spcBef>
                <a:spcPts val="0"/>
              </a:spcBef>
              <a:spcAft>
                <a:spcPts val="600"/>
              </a:spcAft>
              <a:buClr>
                <a:srgbClr val="7A8099"/>
              </a:buClr>
              <a:buFont typeface="Arial"/>
              <a:buChar char="•"/>
            </a:pPr>
            <a:r>
              <a:rPr lang="en-GB" sz="2600" b="0">
                <a:solidFill>
                  <a:srgbClr val="2E3550"/>
                </a:solidFill>
                <a:latin typeface="Tahoma"/>
              </a:rPr>
              <a:t>Converge on an answer</a:t>
            </a:r>
          </a:p>
        </p:txBody>
      </p:sp>
      <p:sp>
        <p:nvSpPr>
          <p:cNvPr id="13" name="Closing behaviours best when"/>
          <p:cNvSpPr txBox="1"/>
          <p:nvPr/>
        </p:nvSpPr>
        <p:spPr>
          <a:xfrm>
            <a:off x="3584448" y="5806440"/>
            <a:ext cx="5705856" cy="868680"/>
          </a:xfrm>
          <a:prstGeom prst="rect">
            <a:avLst/>
          </a:prstGeom>
          <a:noFill/>
        </p:spPr>
        <p:txBody>
          <a:bodyPr wrap="square" lIns="0" tIns="0" rIns="0" bIns="0" anchor="t">
            <a:noAutofit/>
          </a:bodyPr>
          <a:lstStyle/>
          <a:p>
            <a:pPr algn="l">
              <a:spcBef>
                <a:spcPts val="0"/>
              </a:spcBef>
              <a:spcAft>
                <a:spcPts val="0"/>
              </a:spcAft>
            </a:pPr>
            <a:r>
              <a:rPr lang="en-GB" sz="2400" b="1">
                <a:solidFill>
                  <a:srgbClr val="5B6178"/>
                </a:solidFill>
                <a:latin typeface="Tahoma"/>
              </a:rPr>
              <a:t>Best when work is routine and predictable</a:t>
            </a:r>
          </a:p>
        </p:txBody>
      </p:sp>
      <p:sp>
        <p:nvSpPr>
          <p:cNvPr id="14" name="Opening behaviours card"/>
          <p:cNvSpPr/>
          <p:nvPr/>
        </p:nvSpPr>
        <p:spPr>
          <a:xfrm>
            <a:off x="10936224" y="2514600"/>
            <a:ext cx="6437376" cy="4434840"/>
          </a:xfrm>
          <a:prstGeom prst="roundRect">
            <a:avLst>
              <a:gd name="adj" fmla="val 4536"/>
            </a:avLst>
          </a:prstGeom>
          <a:solidFill>
            <a:srgbClr val="E8F1FF"/>
          </a:solidFill>
          <a:ln>
            <a:noFill/>
          </a:ln>
          <a:effectLst/>
        </p:spPr>
        <p:txBody>
          <a:bodyPr rtlCol="0" anchor="ctr"/>
          <a:lstStyle/>
          <a:p>
            <a:pPr algn="ctr"/>
            <a:endParaRPr/>
          </a:p>
        </p:txBody>
      </p:sp>
      <p:sp>
        <p:nvSpPr>
          <p:cNvPr id="15" name="Opening behaviours circle"/>
          <p:cNvSpPr/>
          <p:nvPr/>
        </p:nvSpPr>
        <p:spPr>
          <a:xfrm>
            <a:off x="11251692" y="2830068"/>
            <a:ext cx="868680" cy="868680"/>
          </a:xfrm>
          <a:prstGeom prst="ellipse">
            <a:avLst/>
          </a:prstGeom>
          <a:solidFill>
            <a:srgbClr val="3689FF"/>
          </a:solidFill>
          <a:ln>
            <a:noFill/>
          </a:ln>
          <a:effectLst/>
        </p:spPr>
        <p:txBody>
          <a:bodyPr rtlCol="0" anchor="ctr"/>
          <a:lstStyle/>
          <a:p>
            <a:pPr algn="ctr"/>
            <a:endParaRPr/>
          </a:p>
        </p:txBody>
      </p:sp>
      <p:pic>
        <p:nvPicPr>
          <p:cNvPr id="16" name="Opening behaviours icon">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1451488" y="3029864"/>
            <a:ext cx="469087" cy="469087"/>
          </a:xfrm>
          <a:prstGeom prst="rect">
            <a:avLst/>
          </a:prstGeom>
        </p:spPr>
      </p:pic>
      <p:sp>
        <p:nvSpPr>
          <p:cNvPr id="17" name="Opening behaviours heading"/>
          <p:cNvSpPr txBox="1"/>
          <p:nvPr/>
        </p:nvSpPr>
        <p:spPr>
          <a:xfrm>
            <a:off x="12353544" y="2843784"/>
            <a:ext cx="4700016" cy="502920"/>
          </a:xfrm>
          <a:prstGeom prst="rect">
            <a:avLst/>
          </a:prstGeom>
          <a:noFill/>
        </p:spPr>
        <p:txBody>
          <a:bodyPr wrap="square" lIns="0" tIns="0" rIns="0" bIns="0" anchor="t">
            <a:noAutofit/>
          </a:bodyPr>
          <a:lstStyle/>
          <a:p>
            <a:pPr algn="l">
              <a:spcBef>
                <a:spcPts val="0"/>
              </a:spcBef>
              <a:spcAft>
                <a:spcPts val="0"/>
              </a:spcAft>
            </a:pPr>
            <a:r>
              <a:rPr lang="en-GB" sz="3000" b="1">
                <a:solidFill>
                  <a:srgbClr val="071337"/>
                </a:solidFill>
                <a:latin typeface="Tahoma"/>
              </a:rPr>
              <a:t>Opening behaviours</a:t>
            </a:r>
          </a:p>
        </p:txBody>
      </p:sp>
      <p:sp>
        <p:nvSpPr>
          <p:cNvPr id="18" name="Opening behaviours label"/>
          <p:cNvSpPr txBox="1"/>
          <p:nvPr/>
        </p:nvSpPr>
        <p:spPr>
          <a:xfrm>
            <a:off x="12353544" y="3355848"/>
            <a:ext cx="4700016" cy="365760"/>
          </a:xfrm>
          <a:prstGeom prst="rect">
            <a:avLst/>
          </a:prstGeom>
          <a:noFill/>
        </p:spPr>
        <p:txBody>
          <a:bodyPr wrap="square" lIns="0" tIns="0" rIns="0" bIns="0" anchor="t">
            <a:noAutofit/>
          </a:bodyPr>
          <a:lstStyle/>
          <a:p>
            <a:pPr algn="l">
              <a:spcBef>
                <a:spcPts val="0"/>
              </a:spcBef>
              <a:spcAft>
                <a:spcPts val="0"/>
              </a:spcAft>
            </a:pPr>
            <a:r>
              <a:rPr lang="en-GB" sz="2000" b="1">
                <a:solidFill>
                  <a:srgbClr val="1F6FE5"/>
                </a:solidFill>
                <a:latin typeface="Tahoma"/>
              </a:rPr>
              <a:t>Increase uncertainty</a:t>
            </a:r>
          </a:p>
        </p:txBody>
      </p:sp>
      <p:sp>
        <p:nvSpPr>
          <p:cNvPr id="19" name="Opening behaviours list"/>
          <p:cNvSpPr txBox="1"/>
          <p:nvPr/>
        </p:nvSpPr>
        <p:spPr>
          <a:xfrm>
            <a:off x="11301984" y="4023360"/>
            <a:ext cx="5705856" cy="1600200"/>
          </a:xfrm>
          <a:prstGeom prst="rect">
            <a:avLst/>
          </a:prstGeom>
          <a:noFill/>
        </p:spPr>
        <p:txBody>
          <a:bodyPr wrap="square" lIns="0" tIns="0" rIns="0" bIns="0" anchor="t">
            <a:noAutofit/>
          </a:bodyPr>
          <a:lstStyle/>
          <a:p>
            <a:pPr marL="329184" indent="-329184" algn="l">
              <a:spcBef>
                <a:spcPts val="0"/>
              </a:spcBef>
              <a:spcAft>
                <a:spcPts val="600"/>
              </a:spcAft>
              <a:buClr>
                <a:srgbClr val="3689FF"/>
              </a:buClr>
              <a:buFont typeface="Arial"/>
              <a:buChar char="•"/>
            </a:pPr>
            <a:r>
              <a:rPr lang="en-GB" sz="2600" b="0">
                <a:solidFill>
                  <a:srgbClr val="2E3550"/>
                </a:solidFill>
                <a:latin typeface="Tahoma"/>
              </a:rPr>
              <a:t>Question and explore</a:t>
            </a:r>
          </a:p>
          <a:p>
            <a:pPr marL="329184" indent="-329184" algn="l">
              <a:spcBef>
                <a:spcPts val="0"/>
              </a:spcBef>
              <a:spcAft>
                <a:spcPts val="600"/>
              </a:spcAft>
              <a:buClr>
                <a:srgbClr val="3689FF"/>
              </a:buClr>
              <a:buFont typeface="Arial"/>
              <a:buChar char="•"/>
            </a:pPr>
            <a:r>
              <a:rPr lang="en-GB" sz="2600" b="0">
                <a:solidFill>
                  <a:srgbClr val="2E3550"/>
                </a:solidFill>
                <a:latin typeface="Tahoma"/>
              </a:rPr>
              <a:t>Experiment and improvise</a:t>
            </a:r>
          </a:p>
          <a:p>
            <a:pPr marL="329184" indent="-329184" algn="l">
              <a:spcBef>
                <a:spcPts val="0"/>
              </a:spcBef>
              <a:spcAft>
                <a:spcPts val="600"/>
              </a:spcAft>
              <a:buClr>
                <a:srgbClr val="3689FF"/>
              </a:buClr>
              <a:buFont typeface="Arial"/>
              <a:buChar char="•"/>
            </a:pPr>
            <a:r>
              <a:rPr lang="en-GB" sz="2600" b="0">
                <a:solidFill>
                  <a:srgbClr val="2E3550"/>
                </a:solidFill>
                <a:latin typeface="Tahoma"/>
              </a:rPr>
              <a:t>Speak up and share leadership</a:t>
            </a:r>
          </a:p>
        </p:txBody>
      </p:sp>
      <p:sp>
        <p:nvSpPr>
          <p:cNvPr id="20" name="Opening behaviours best when"/>
          <p:cNvSpPr txBox="1"/>
          <p:nvPr/>
        </p:nvSpPr>
        <p:spPr>
          <a:xfrm>
            <a:off x="11301984" y="5806440"/>
            <a:ext cx="5705856" cy="868680"/>
          </a:xfrm>
          <a:prstGeom prst="rect">
            <a:avLst/>
          </a:prstGeom>
          <a:noFill/>
        </p:spPr>
        <p:txBody>
          <a:bodyPr wrap="square" lIns="0" tIns="0" rIns="0" bIns="0" anchor="t">
            <a:noAutofit/>
          </a:bodyPr>
          <a:lstStyle/>
          <a:p>
            <a:pPr algn="l">
              <a:spcBef>
                <a:spcPts val="0"/>
              </a:spcBef>
              <a:spcAft>
                <a:spcPts val="0"/>
              </a:spcAft>
            </a:pPr>
            <a:r>
              <a:rPr lang="en-GB" sz="2400" b="1">
                <a:solidFill>
                  <a:srgbClr val="1F6FE5"/>
                </a:solidFill>
                <a:latin typeface="Tahoma"/>
              </a:rPr>
              <a:t>Best when work needs learning and improvisation</a:t>
            </a:r>
          </a:p>
        </p:txBody>
      </p:sp>
      <p:sp>
        <p:nvSpPr>
          <p:cNvPr id="21" name="Switch circle"/>
          <p:cNvSpPr/>
          <p:nvPr/>
        </p:nvSpPr>
        <p:spPr>
          <a:xfrm>
            <a:off x="9838944" y="4046220"/>
            <a:ext cx="914400" cy="914400"/>
          </a:xfrm>
          <a:prstGeom prst="ellipse">
            <a:avLst/>
          </a:prstGeom>
          <a:solidFill>
            <a:srgbClr val="071337"/>
          </a:solidFill>
          <a:ln>
            <a:noFill/>
          </a:ln>
          <a:effectLst/>
        </p:spPr>
        <p:txBody>
          <a:bodyPr rtlCol="0" anchor="ctr"/>
          <a:lstStyle/>
          <a:p>
            <a:pPr algn="ctr"/>
            <a:endParaRPr/>
          </a:p>
        </p:txBody>
      </p:sp>
      <p:pic>
        <p:nvPicPr>
          <p:cNvPr id="22" name="Switch icon">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049256" y="4256531"/>
            <a:ext cx="493776" cy="493776"/>
          </a:xfrm>
          <a:prstGeom prst="rect">
            <a:avLst/>
          </a:prstGeom>
        </p:spPr>
      </p:pic>
      <p:sp>
        <p:nvSpPr>
          <p:cNvPr id="23" name="Switch label"/>
          <p:cNvSpPr txBox="1"/>
          <p:nvPr/>
        </p:nvSpPr>
        <p:spPr>
          <a:xfrm>
            <a:off x="9656064" y="5052059"/>
            <a:ext cx="1280160" cy="365760"/>
          </a:xfrm>
          <a:prstGeom prst="rect">
            <a:avLst/>
          </a:prstGeom>
          <a:noFill/>
        </p:spPr>
        <p:txBody>
          <a:bodyPr wrap="square" lIns="0" tIns="0" rIns="0" bIns="0" anchor="t">
            <a:noAutofit/>
          </a:bodyPr>
          <a:lstStyle/>
          <a:p>
            <a:pPr algn="ctr">
              <a:spcBef>
                <a:spcPts val="0"/>
              </a:spcBef>
              <a:spcAft>
                <a:spcPts val="0"/>
              </a:spcAft>
            </a:pPr>
            <a:r>
              <a:rPr lang="en-GB" sz="1800" b="1">
                <a:solidFill>
                  <a:srgbClr val="071337"/>
                </a:solidFill>
                <a:latin typeface="Tahoma"/>
              </a:rPr>
              <a:t>Switch</a:t>
            </a:r>
          </a:p>
        </p:txBody>
      </p:sp>
      <p:sp>
        <p:nvSpPr>
          <p:cNvPr id="24" name="For us box"/>
          <p:cNvSpPr/>
          <p:nvPr/>
        </p:nvSpPr>
        <p:spPr>
          <a:xfrm>
            <a:off x="3218688" y="7315200"/>
            <a:ext cx="14154912" cy="1371600"/>
          </a:xfrm>
          <a:prstGeom prst="roundRect">
            <a:avLst>
              <a:gd name="adj" fmla="val 14666"/>
            </a:avLst>
          </a:prstGeom>
          <a:solidFill>
            <a:srgbClr val="FBF3D6"/>
          </a:solidFill>
          <a:ln>
            <a:noFill/>
          </a:ln>
          <a:effectLst/>
        </p:spPr>
        <p:txBody>
          <a:bodyPr rtlCol="0" anchor="ctr"/>
          <a:lstStyle/>
          <a:p>
            <a:pPr algn="ctr"/>
            <a:endParaRPr/>
          </a:p>
        </p:txBody>
      </p:sp>
      <p:sp>
        <p:nvSpPr>
          <p:cNvPr id="25" name="For us label"/>
          <p:cNvSpPr txBox="1"/>
          <p:nvPr/>
        </p:nvSpPr>
        <p:spPr>
          <a:xfrm>
            <a:off x="3630168" y="7315200"/>
            <a:ext cx="1371600" cy="1371600"/>
          </a:xfrm>
          <a:prstGeom prst="rect">
            <a:avLst/>
          </a:prstGeom>
          <a:noFill/>
        </p:spPr>
        <p:txBody>
          <a:bodyPr wrap="square" lIns="0" tIns="0" rIns="0" bIns="0" anchor="ctr">
            <a:noAutofit/>
          </a:bodyPr>
          <a:lstStyle/>
          <a:p>
            <a:pPr algn="l">
              <a:spcBef>
                <a:spcPts val="0"/>
              </a:spcBef>
              <a:spcAft>
                <a:spcPts val="0"/>
              </a:spcAft>
            </a:pPr>
            <a:r>
              <a:rPr lang="en-GB" sz="2600" b="1">
                <a:solidFill>
                  <a:srgbClr val="7A5C00"/>
                </a:solidFill>
                <a:latin typeface="Tahoma"/>
              </a:rPr>
              <a:t>For us</a:t>
            </a:r>
          </a:p>
        </p:txBody>
      </p:sp>
      <p:sp>
        <p:nvSpPr>
          <p:cNvPr id="26" name="For us text"/>
          <p:cNvSpPr txBox="1"/>
          <p:nvPr/>
        </p:nvSpPr>
        <p:spPr>
          <a:xfrm>
            <a:off x="5138928" y="7315200"/>
            <a:ext cx="11823192" cy="1371600"/>
          </a:xfrm>
          <a:prstGeom prst="rect">
            <a:avLst/>
          </a:prstGeom>
          <a:noFill/>
        </p:spPr>
        <p:txBody>
          <a:bodyPr wrap="square" lIns="0" tIns="0" rIns="0" bIns="0" anchor="ctr">
            <a:noAutofit/>
          </a:bodyPr>
          <a:lstStyle/>
          <a:p>
            <a:pPr algn="l">
              <a:spcBef>
                <a:spcPts val="0"/>
              </a:spcBef>
              <a:spcAft>
                <a:spcPts val="0"/>
              </a:spcAft>
            </a:pPr>
            <a:r>
              <a:rPr lang="en-GB" sz="2600" b="0">
                <a:solidFill>
                  <a:srgbClr val="2E3550"/>
                </a:solidFill>
                <a:latin typeface="Tahoma"/>
              </a:rPr>
              <a:t>Map where work needs dependable routines and where it needs exploration – then check people have the guidance and discretion each demands</a:t>
            </a:r>
          </a:p>
        </p:txBody>
      </p:sp>
      <p:sp>
        <p:nvSpPr>
          <p:cNvPr id="27" name="Section marker"/>
          <p:cNvSpPr/>
          <p:nvPr/>
        </p:nvSpPr>
        <p:spPr>
          <a:xfrm>
            <a:off x="3218688" y="9217152"/>
            <a:ext cx="201168" cy="201168"/>
          </a:xfrm>
          <a:prstGeom prst="ellipse">
            <a:avLst/>
          </a:prstGeom>
          <a:solidFill>
            <a:srgbClr val="3689FF"/>
          </a:solidFill>
          <a:ln>
            <a:noFill/>
          </a:ln>
          <a:effectLst/>
        </p:spPr>
        <p:txBody>
          <a:bodyPr rtlCol="0" anchor="ctr"/>
          <a:lstStyle/>
          <a:p>
            <a:pPr algn="ctr"/>
            <a:endParaRPr/>
          </a:p>
        </p:txBody>
      </p:sp>
      <p:sp>
        <p:nvSpPr>
          <p:cNvPr id="28" name="Section label"/>
          <p:cNvSpPr txBox="1"/>
          <p:nvPr/>
        </p:nvSpPr>
        <p:spPr>
          <a:xfrm>
            <a:off x="3529584" y="9144000"/>
            <a:ext cx="6400800" cy="347472"/>
          </a:xfrm>
          <a:prstGeom prst="rect">
            <a:avLst/>
          </a:prstGeom>
          <a:noFill/>
        </p:spPr>
        <p:txBody>
          <a:bodyPr wrap="square" lIns="0" tIns="0" rIns="0" bIns="0" anchor="ctr">
            <a:noAutofit/>
          </a:bodyPr>
          <a:lstStyle/>
          <a:p>
            <a:pPr algn="l">
              <a:spcBef>
                <a:spcPts val="0"/>
              </a:spcBef>
              <a:spcAft>
                <a:spcPts val="0"/>
              </a:spcAft>
            </a:pPr>
            <a:r>
              <a:rPr lang="en-GB" sz="1600" b="1" spc="150">
                <a:solidFill>
                  <a:srgbClr val="1F6FE5"/>
                </a:solidFill>
                <a:latin typeface="Tahoma"/>
              </a:rPr>
              <a:t>UNDERSTANDING UNCERTAINTY</a:t>
            </a:r>
          </a:p>
        </p:txBody>
      </p:sp>
      <p:sp>
        <p:nvSpPr>
          <p:cNvPr id="29" name="Source"/>
          <p:cNvSpPr txBox="1"/>
          <p:nvPr/>
        </p:nvSpPr>
        <p:spPr>
          <a:xfrm>
            <a:off x="9144000" y="9144000"/>
            <a:ext cx="8229600" cy="347472"/>
          </a:xfrm>
          <a:prstGeom prst="rect">
            <a:avLst/>
          </a:prstGeom>
          <a:noFill/>
        </p:spPr>
        <p:txBody>
          <a:bodyPr wrap="square" lIns="0" tIns="0" rIns="0" bIns="0" anchor="ctr">
            <a:noAutofit/>
          </a:bodyPr>
          <a:lstStyle/>
          <a:p>
            <a:pPr algn="r">
              <a:spcBef>
                <a:spcPts val="0"/>
              </a:spcBef>
              <a:spcAft>
                <a:spcPts val="0"/>
              </a:spcAft>
            </a:pPr>
            <a:r>
              <a:rPr lang="en-GB" sz="1800" b="0">
                <a:solidFill>
                  <a:srgbClr val="5B6178"/>
                </a:solidFill>
                <a:latin typeface="Tahoma"/>
              </a:rPr>
              <a:t>Drawing on: Gudela Grote, ETH Zurich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ackground">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8288000" cy="10287000"/>
          </a:xfrm>
          <a:prstGeom prst="rect">
            <a:avLst/>
          </a:prstGeom>
        </p:spPr>
      </p:pic>
      <p:pic>
        <p:nvPicPr>
          <p:cNvPr id="3" name="CRF watermark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03069" y="1485900"/>
            <a:ext cx="11282416" cy="8801100"/>
          </a:xfrm>
          <a:prstGeom prst="rect">
            <a:avLst/>
          </a:prstGeom>
        </p:spPr>
      </p:pic>
      <p:pic>
        <p:nvPicPr>
          <p:cNvPr id="4" name="CRF watermark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005332" y="1704975"/>
            <a:ext cx="11282413" cy="8582025"/>
          </a:xfrm>
          <a:prstGeom prst="rect">
            <a:avLst/>
          </a:prstGeom>
        </p:spPr>
      </p:pic>
      <p:sp>
        <p:nvSpPr>
          <p:cNvPr id="5" name="Title"/>
          <p:cNvSpPr txBox="1"/>
          <p:nvPr/>
        </p:nvSpPr>
        <p:spPr>
          <a:xfrm>
            <a:off x="3218688" y="731520"/>
            <a:ext cx="14154912" cy="868680"/>
          </a:xfrm>
          <a:prstGeom prst="rect">
            <a:avLst/>
          </a:prstGeom>
          <a:noFill/>
        </p:spPr>
        <p:txBody>
          <a:bodyPr wrap="square" lIns="0" tIns="0" rIns="0" bIns="0" anchor="t">
            <a:noAutofit/>
          </a:bodyPr>
          <a:lstStyle/>
          <a:p>
            <a:pPr algn="l">
              <a:spcBef>
                <a:spcPts val="0"/>
              </a:spcBef>
              <a:spcAft>
                <a:spcPts val="0"/>
              </a:spcAft>
            </a:pPr>
            <a:r>
              <a:rPr lang="en-GB" sz="5400" b="1">
                <a:solidFill>
                  <a:srgbClr val="071337"/>
                </a:solidFill>
                <a:latin typeface="Tahoma"/>
              </a:rPr>
              <a:t>The global reset</a:t>
            </a:r>
          </a:p>
        </p:txBody>
      </p:sp>
      <p:sp>
        <p:nvSpPr>
          <p:cNvPr id="6" name="Subtitle"/>
          <p:cNvSpPr txBox="1"/>
          <p:nvPr/>
        </p:nvSpPr>
        <p:spPr>
          <a:xfrm>
            <a:off x="3218688" y="1645920"/>
            <a:ext cx="14154912" cy="548640"/>
          </a:xfrm>
          <a:prstGeom prst="rect">
            <a:avLst/>
          </a:prstGeom>
          <a:noFill/>
        </p:spPr>
        <p:txBody>
          <a:bodyPr wrap="square" lIns="0" tIns="0" rIns="0" bIns="0" anchor="t">
            <a:noAutofit/>
          </a:bodyPr>
          <a:lstStyle/>
          <a:p>
            <a:pPr algn="l">
              <a:spcBef>
                <a:spcPts val="0"/>
              </a:spcBef>
              <a:spcAft>
                <a:spcPts val="0"/>
              </a:spcAft>
            </a:pPr>
            <a:r>
              <a:rPr lang="en-GB" sz="3000" b="0">
                <a:solidFill>
                  <a:srgbClr val="434A66"/>
                </a:solidFill>
                <a:latin typeface="Tahoma"/>
              </a:rPr>
              <a:t>Globalisation with geopolitical characteristics</a:t>
            </a:r>
          </a:p>
        </p:txBody>
      </p:sp>
      <p:sp>
        <p:nvSpPr>
          <p:cNvPr id="7" name="From 1"/>
          <p:cNvSpPr/>
          <p:nvPr/>
        </p:nvSpPr>
        <p:spPr>
          <a:xfrm>
            <a:off x="3218688" y="2880360"/>
            <a:ext cx="3291840" cy="914400"/>
          </a:xfrm>
          <a:prstGeom prst="roundRect">
            <a:avLst>
              <a:gd name="adj" fmla="val 22000"/>
            </a:avLst>
          </a:prstGeom>
          <a:solidFill>
            <a:srgbClr val="F0F2F7"/>
          </a:solidFill>
          <a:ln>
            <a:noFill/>
          </a:ln>
          <a:effectLst/>
        </p:spPr>
        <p:txBody>
          <a:bodyPr rtlCol="0" anchor="ctr"/>
          <a:lstStyle/>
          <a:p>
            <a:pPr algn="ctr"/>
            <a:endParaRPr/>
          </a:p>
        </p:txBody>
      </p:sp>
      <p:sp>
        <p:nvSpPr>
          <p:cNvPr id="8" name="From 1 text"/>
          <p:cNvSpPr txBox="1"/>
          <p:nvPr/>
        </p:nvSpPr>
        <p:spPr>
          <a:xfrm>
            <a:off x="3218688" y="2880360"/>
            <a:ext cx="3291840" cy="914400"/>
          </a:xfrm>
          <a:prstGeom prst="rect">
            <a:avLst/>
          </a:prstGeom>
          <a:noFill/>
        </p:spPr>
        <p:txBody>
          <a:bodyPr wrap="square" lIns="0" tIns="0" rIns="0" bIns="0" anchor="ctr">
            <a:noAutofit/>
          </a:bodyPr>
          <a:lstStyle/>
          <a:p>
            <a:pPr algn="ctr">
              <a:spcBef>
                <a:spcPts val="0"/>
              </a:spcBef>
              <a:spcAft>
                <a:spcPts val="0"/>
              </a:spcAft>
            </a:pPr>
            <a:r>
              <a:rPr lang="en-GB" sz="2600" b="1">
                <a:solidFill>
                  <a:srgbClr val="5B6178"/>
                </a:solidFill>
                <a:latin typeface="Tahoma"/>
              </a:rPr>
              <a:t>Efficiency</a:t>
            </a:r>
          </a:p>
        </p:txBody>
      </p:sp>
      <p:sp>
        <p:nvSpPr>
          <p:cNvPr id="9" name="Shift arrow 1"/>
          <p:cNvSpPr/>
          <p:nvPr/>
        </p:nvSpPr>
        <p:spPr>
          <a:xfrm>
            <a:off x="6739128" y="3081528"/>
            <a:ext cx="685800" cy="512064"/>
          </a:xfrm>
          <a:prstGeom prst="rightArrow">
            <a:avLst/>
          </a:prstGeom>
          <a:solidFill>
            <a:srgbClr val="B8BDCC"/>
          </a:solidFill>
          <a:ln>
            <a:noFill/>
          </a:ln>
          <a:effectLst/>
        </p:spPr>
        <p:txBody>
          <a:bodyPr rtlCol="0" anchor="ctr"/>
          <a:lstStyle/>
          <a:p>
            <a:pPr algn="ctr"/>
            <a:endParaRPr/>
          </a:p>
        </p:txBody>
      </p:sp>
      <p:sp>
        <p:nvSpPr>
          <p:cNvPr id="10" name="To 1"/>
          <p:cNvSpPr/>
          <p:nvPr/>
        </p:nvSpPr>
        <p:spPr>
          <a:xfrm>
            <a:off x="7653527" y="2514600"/>
            <a:ext cx="9720072" cy="1645920"/>
          </a:xfrm>
          <a:prstGeom prst="roundRect">
            <a:avLst>
              <a:gd name="adj" fmla="val 12222"/>
            </a:avLst>
          </a:prstGeom>
          <a:solidFill>
            <a:srgbClr val="E8F1FF"/>
          </a:solidFill>
          <a:ln>
            <a:noFill/>
          </a:ln>
          <a:effectLst/>
        </p:spPr>
        <p:txBody>
          <a:bodyPr rtlCol="0" anchor="ctr"/>
          <a:lstStyle/>
          <a:p>
            <a:pPr algn="ctr"/>
            <a:endParaRPr/>
          </a:p>
        </p:txBody>
      </p:sp>
      <p:sp>
        <p:nvSpPr>
          <p:cNvPr id="11" name="To 1 circle"/>
          <p:cNvSpPr/>
          <p:nvPr/>
        </p:nvSpPr>
        <p:spPr>
          <a:xfrm>
            <a:off x="7950708" y="2903220"/>
            <a:ext cx="868680" cy="868680"/>
          </a:xfrm>
          <a:prstGeom prst="ellipse">
            <a:avLst/>
          </a:prstGeom>
          <a:solidFill>
            <a:srgbClr val="3689FF"/>
          </a:solidFill>
          <a:ln>
            <a:noFill/>
          </a:ln>
          <a:effectLst/>
        </p:spPr>
        <p:txBody>
          <a:bodyPr rtlCol="0" anchor="ctr"/>
          <a:lstStyle/>
          <a:p>
            <a:pPr algn="ctr"/>
            <a:endParaRPr/>
          </a:p>
        </p:txBody>
      </p:sp>
      <p:pic>
        <p:nvPicPr>
          <p:cNvPr id="12" name="To 1 icon">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150504" y="3103016"/>
            <a:ext cx="469087" cy="469087"/>
          </a:xfrm>
          <a:prstGeom prst="rect">
            <a:avLst/>
          </a:prstGeom>
        </p:spPr>
      </p:pic>
      <p:sp>
        <p:nvSpPr>
          <p:cNvPr id="13" name="To 1 heading"/>
          <p:cNvSpPr txBox="1"/>
          <p:nvPr/>
        </p:nvSpPr>
        <p:spPr>
          <a:xfrm>
            <a:off x="9116567" y="2788920"/>
            <a:ext cx="7982712" cy="548640"/>
          </a:xfrm>
          <a:prstGeom prst="rect">
            <a:avLst/>
          </a:prstGeom>
          <a:noFill/>
        </p:spPr>
        <p:txBody>
          <a:bodyPr wrap="square" lIns="0" tIns="0" rIns="0" bIns="0" anchor="t">
            <a:noAutofit/>
          </a:bodyPr>
          <a:lstStyle/>
          <a:p>
            <a:pPr algn="l">
              <a:spcBef>
                <a:spcPts val="0"/>
              </a:spcBef>
              <a:spcAft>
                <a:spcPts val="0"/>
              </a:spcAft>
            </a:pPr>
            <a:r>
              <a:rPr lang="en-GB" sz="3200" b="1">
                <a:solidFill>
                  <a:srgbClr val="071337"/>
                </a:solidFill>
                <a:latin typeface="Tahoma"/>
              </a:rPr>
              <a:t>Resilience</a:t>
            </a:r>
          </a:p>
        </p:txBody>
      </p:sp>
      <p:sp>
        <p:nvSpPr>
          <p:cNvPr id="14" name="To 1 text"/>
          <p:cNvSpPr txBox="1"/>
          <p:nvPr/>
        </p:nvSpPr>
        <p:spPr>
          <a:xfrm>
            <a:off x="9116567" y="3383280"/>
            <a:ext cx="7982712" cy="50292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Redundancy and shorter supply chains</a:t>
            </a:r>
          </a:p>
        </p:txBody>
      </p:sp>
      <p:sp>
        <p:nvSpPr>
          <p:cNvPr id="15" name="From 2"/>
          <p:cNvSpPr/>
          <p:nvPr/>
        </p:nvSpPr>
        <p:spPr>
          <a:xfrm>
            <a:off x="3218688" y="4800600"/>
            <a:ext cx="3291840" cy="914400"/>
          </a:xfrm>
          <a:prstGeom prst="roundRect">
            <a:avLst>
              <a:gd name="adj" fmla="val 22000"/>
            </a:avLst>
          </a:prstGeom>
          <a:solidFill>
            <a:srgbClr val="F0F2F7"/>
          </a:solidFill>
          <a:ln>
            <a:noFill/>
          </a:ln>
          <a:effectLst/>
        </p:spPr>
        <p:txBody>
          <a:bodyPr rtlCol="0" anchor="ctr"/>
          <a:lstStyle/>
          <a:p>
            <a:pPr algn="ctr"/>
            <a:endParaRPr/>
          </a:p>
        </p:txBody>
      </p:sp>
      <p:sp>
        <p:nvSpPr>
          <p:cNvPr id="16" name="From 2 text"/>
          <p:cNvSpPr txBox="1"/>
          <p:nvPr/>
        </p:nvSpPr>
        <p:spPr>
          <a:xfrm>
            <a:off x="3218688" y="4800600"/>
            <a:ext cx="3291840" cy="914400"/>
          </a:xfrm>
          <a:prstGeom prst="rect">
            <a:avLst/>
          </a:prstGeom>
          <a:noFill/>
        </p:spPr>
        <p:txBody>
          <a:bodyPr wrap="square" lIns="0" tIns="0" rIns="0" bIns="0" anchor="ctr">
            <a:noAutofit/>
          </a:bodyPr>
          <a:lstStyle/>
          <a:p>
            <a:pPr algn="ctr">
              <a:spcBef>
                <a:spcPts val="0"/>
              </a:spcBef>
              <a:spcAft>
                <a:spcPts val="0"/>
              </a:spcAft>
            </a:pPr>
            <a:r>
              <a:rPr lang="en-GB" sz="2600" b="1">
                <a:solidFill>
                  <a:srgbClr val="5B6178"/>
                </a:solidFill>
                <a:latin typeface="Tahoma"/>
              </a:rPr>
              <a:t>Global</a:t>
            </a:r>
          </a:p>
        </p:txBody>
      </p:sp>
      <p:sp>
        <p:nvSpPr>
          <p:cNvPr id="17" name="Shift arrow 2"/>
          <p:cNvSpPr/>
          <p:nvPr/>
        </p:nvSpPr>
        <p:spPr>
          <a:xfrm>
            <a:off x="6739128" y="5001768"/>
            <a:ext cx="685800" cy="512064"/>
          </a:xfrm>
          <a:prstGeom prst="rightArrow">
            <a:avLst/>
          </a:prstGeom>
          <a:solidFill>
            <a:srgbClr val="B8BDCC"/>
          </a:solidFill>
          <a:ln>
            <a:noFill/>
          </a:ln>
          <a:effectLst/>
        </p:spPr>
        <p:txBody>
          <a:bodyPr rtlCol="0" anchor="ctr"/>
          <a:lstStyle/>
          <a:p>
            <a:pPr algn="ctr"/>
            <a:endParaRPr/>
          </a:p>
        </p:txBody>
      </p:sp>
      <p:sp>
        <p:nvSpPr>
          <p:cNvPr id="18" name="To 2"/>
          <p:cNvSpPr/>
          <p:nvPr/>
        </p:nvSpPr>
        <p:spPr>
          <a:xfrm>
            <a:off x="7653527" y="4434840"/>
            <a:ext cx="9720072" cy="1645920"/>
          </a:xfrm>
          <a:prstGeom prst="roundRect">
            <a:avLst>
              <a:gd name="adj" fmla="val 12222"/>
            </a:avLst>
          </a:prstGeom>
          <a:solidFill>
            <a:srgbClr val="E8F1FF"/>
          </a:solidFill>
          <a:ln>
            <a:noFill/>
          </a:ln>
          <a:effectLst/>
        </p:spPr>
        <p:txBody>
          <a:bodyPr rtlCol="0" anchor="ctr"/>
          <a:lstStyle/>
          <a:p>
            <a:pPr algn="ctr"/>
            <a:endParaRPr/>
          </a:p>
        </p:txBody>
      </p:sp>
      <p:sp>
        <p:nvSpPr>
          <p:cNvPr id="19" name="To 2 circle"/>
          <p:cNvSpPr/>
          <p:nvPr/>
        </p:nvSpPr>
        <p:spPr>
          <a:xfrm>
            <a:off x="7950708" y="4823460"/>
            <a:ext cx="868680" cy="868680"/>
          </a:xfrm>
          <a:prstGeom prst="ellipse">
            <a:avLst/>
          </a:prstGeom>
          <a:solidFill>
            <a:srgbClr val="3689FF"/>
          </a:solidFill>
          <a:ln>
            <a:noFill/>
          </a:ln>
          <a:effectLst/>
        </p:spPr>
        <p:txBody>
          <a:bodyPr rtlCol="0" anchor="ctr"/>
          <a:lstStyle/>
          <a:p>
            <a:pPr algn="ctr"/>
            <a:endParaRPr/>
          </a:p>
        </p:txBody>
      </p:sp>
      <p:pic>
        <p:nvPicPr>
          <p:cNvPr id="20" name="To 2 icon">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8150504" y="5023256"/>
            <a:ext cx="469087" cy="469087"/>
          </a:xfrm>
          <a:prstGeom prst="rect">
            <a:avLst/>
          </a:prstGeom>
        </p:spPr>
      </p:pic>
      <p:sp>
        <p:nvSpPr>
          <p:cNvPr id="21" name="To 2 heading"/>
          <p:cNvSpPr txBox="1"/>
          <p:nvPr/>
        </p:nvSpPr>
        <p:spPr>
          <a:xfrm>
            <a:off x="9116567" y="4709159"/>
            <a:ext cx="7982712" cy="548640"/>
          </a:xfrm>
          <a:prstGeom prst="rect">
            <a:avLst/>
          </a:prstGeom>
          <a:noFill/>
        </p:spPr>
        <p:txBody>
          <a:bodyPr wrap="square" lIns="0" tIns="0" rIns="0" bIns="0" anchor="t">
            <a:noAutofit/>
          </a:bodyPr>
          <a:lstStyle/>
          <a:p>
            <a:pPr algn="l">
              <a:spcBef>
                <a:spcPts val="0"/>
              </a:spcBef>
              <a:spcAft>
                <a:spcPts val="0"/>
              </a:spcAft>
            </a:pPr>
            <a:r>
              <a:rPr lang="en-GB" sz="3200" b="1">
                <a:solidFill>
                  <a:srgbClr val="071337"/>
                </a:solidFill>
                <a:latin typeface="Tahoma"/>
              </a:rPr>
              <a:t>Regional</a:t>
            </a:r>
          </a:p>
        </p:txBody>
      </p:sp>
      <p:sp>
        <p:nvSpPr>
          <p:cNvPr id="22" name="To 2 text"/>
          <p:cNvSpPr txBox="1"/>
          <p:nvPr/>
        </p:nvSpPr>
        <p:spPr>
          <a:xfrm>
            <a:off x="9116567" y="5303520"/>
            <a:ext cx="7982712" cy="50292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Trade blocs and ‘hub’ regions</a:t>
            </a:r>
          </a:p>
        </p:txBody>
      </p:sp>
      <p:sp>
        <p:nvSpPr>
          <p:cNvPr id="23" name="From 3"/>
          <p:cNvSpPr/>
          <p:nvPr/>
        </p:nvSpPr>
        <p:spPr>
          <a:xfrm>
            <a:off x="3218688" y="6720840"/>
            <a:ext cx="3291840" cy="914400"/>
          </a:xfrm>
          <a:prstGeom prst="roundRect">
            <a:avLst>
              <a:gd name="adj" fmla="val 22000"/>
            </a:avLst>
          </a:prstGeom>
          <a:solidFill>
            <a:srgbClr val="F0F2F7"/>
          </a:solidFill>
          <a:ln>
            <a:noFill/>
          </a:ln>
          <a:effectLst/>
        </p:spPr>
        <p:txBody>
          <a:bodyPr rtlCol="0" anchor="ctr"/>
          <a:lstStyle/>
          <a:p>
            <a:pPr algn="ctr"/>
            <a:endParaRPr/>
          </a:p>
        </p:txBody>
      </p:sp>
      <p:sp>
        <p:nvSpPr>
          <p:cNvPr id="24" name="From 3 text"/>
          <p:cNvSpPr txBox="1"/>
          <p:nvPr/>
        </p:nvSpPr>
        <p:spPr>
          <a:xfrm>
            <a:off x="3218688" y="6720840"/>
            <a:ext cx="3291840" cy="914400"/>
          </a:xfrm>
          <a:prstGeom prst="rect">
            <a:avLst/>
          </a:prstGeom>
          <a:noFill/>
        </p:spPr>
        <p:txBody>
          <a:bodyPr wrap="square" lIns="0" tIns="0" rIns="0" bIns="0" anchor="ctr">
            <a:noAutofit/>
          </a:bodyPr>
          <a:lstStyle/>
          <a:p>
            <a:pPr algn="ctr">
              <a:spcBef>
                <a:spcPts val="0"/>
              </a:spcBef>
              <a:spcAft>
                <a:spcPts val="0"/>
              </a:spcAft>
            </a:pPr>
            <a:r>
              <a:rPr lang="en-GB" sz="2600" b="1">
                <a:solidFill>
                  <a:srgbClr val="5B6178"/>
                </a:solidFill>
                <a:latin typeface="Tahoma"/>
              </a:rPr>
              <a:t>Open markets</a:t>
            </a:r>
          </a:p>
        </p:txBody>
      </p:sp>
      <p:sp>
        <p:nvSpPr>
          <p:cNvPr id="25" name="Shift arrow 3"/>
          <p:cNvSpPr/>
          <p:nvPr/>
        </p:nvSpPr>
        <p:spPr>
          <a:xfrm>
            <a:off x="6739128" y="6922008"/>
            <a:ext cx="685800" cy="512064"/>
          </a:xfrm>
          <a:prstGeom prst="rightArrow">
            <a:avLst/>
          </a:prstGeom>
          <a:solidFill>
            <a:srgbClr val="B8BDCC"/>
          </a:solidFill>
          <a:ln>
            <a:noFill/>
          </a:ln>
          <a:effectLst/>
        </p:spPr>
        <p:txBody>
          <a:bodyPr rtlCol="0" anchor="ctr"/>
          <a:lstStyle/>
          <a:p>
            <a:pPr algn="ctr"/>
            <a:endParaRPr/>
          </a:p>
        </p:txBody>
      </p:sp>
      <p:sp>
        <p:nvSpPr>
          <p:cNvPr id="26" name="To 3"/>
          <p:cNvSpPr/>
          <p:nvPr/>
        </p:nvSpPr>
        <p:spPr>
          <a:xfrm>
            <a:off x="7653527" y="6355080"/>
            <a:ext cx="9720072" cy="1645920"/>
          </a:xfrm>
          <a:prstGeom prst="roundRect">
            <a:avLst>
              <a:gd name="adj" fmla="val 12222"/>
            </a:avLst>
          </a:prstGeom>
          <a:solidFill>
            <a:srgbClr val="E8F1FF"/>
          </a:solidFill>
          <a:ln>
            <a:noFill/>
          </a:ln>
          <a:effectLst/>
        </p:spPr>
        <p:txBody>
          <a:bodyPr rtlCol="0" anchor="ctr"/>
          <a:lstStyle/>
          <a:p>
            <a:pPr algn="ctr"/>
            <a:endParaRPr/>
          </a:p>
        </p:txBody>
      </p:sp>
      <p:sp>
        <p:nvSpPr>
          <p:cNvPr id="27" name="To 3 circle"/>
          <p:cNvSpPr/>
          <p:nvPr/>
        </p:nvSpPr>
        <p:spPr>
          <a:xfrm>
            <a:off x="7950708" y="6743700"/>
            <a:ext cx="868680" cy="868680"/>
          </a:xfrm>
          <a:prstGeom prst="ellipse">
            <a:avLst/>
          </a:prstGeom>
          <a:solidFill>
            <a:srgbClr val="3689FF"/>
          </a:solidFill>
          <a:ln>
            <a:noFill/>
          </a:ln>
          <a:effectLst/>
        </p:spPr>
        <p:txBody>
          <a:bodyPr rtlCol="0" anchor="ctr"/>
          <a:lstStyle/>
          <a:p>
            <a:pPr algn="ctr"/>
            <a:endParaRPr/>
          </a:p>
        </p:txBody>
      </p:sp>
      <p:pic>
        <p:nvPicPr>
          <p:cNvPr id="28" name="To 3 icon">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8150504" y="6943496"/>
            <a:ext cx="469087" cy="469087"/>
          </a:xfrm>
          <a:prstGeom prst="rect">
            <a:avLst/>
          </a:prstGeom>
        </p:spPr>
      </p:pic>
      <p:sp>
        <p:nvSpPr>
          <p:cNvPr id="29" name="To 3 heading"/>
          <p:cNvSpPr txBox="1"/>
          <p:nvPr/>
        </p:nvSpPr>
        <p:spPr>
          <a:xfrm>
            <a:off x="9116567" y="6629400"/>
            <a:ext cx="7982712" cy="548640"/>
          </a:xfrm>
          <a:prstGeom prst="rect">
            <a:avLst/>
          </a:prstGeom>
          <a:noFill/>
        </p:spPr>
        <p:txBody>
          <a:bodyPr wrap="square" lIns="0" tIns="0" rIns="0" bIns="0" anchor="t">
            <a:noAutofit/>
          </a:bodyPr>
          <a:lstStyle/>
          <a:p>
            <a:pPr algn="l">
              <a:spcBef>
                <a:spcPts val="0"/>
              </a:spcBef>
              <a:spcAft>
                <a:spcPts val="0"/>
              </a:spcAft>
            </a:pPr>
            <a:r>
              <a:rPr lang="en-GB" sz="3200" b="1">
                <a:solidFill>
                  <a:srgbClr val="071337"/>
                </a:solidFill>
                <a:latin typeface="Tahoma"/>
              </a:rPr>
              <a:t>Economic security</a:t>
            </a:r>
          </a:p>
        </p:txBody>
      </p:sp>
      <p:sp>
        <p:nvSpPr>
          <p:cNvPr id="30" name="To 3 text"/>
          <p:cNvSpPr txBox="1"/>
          <p:nvPr/>
        </p:nvSpPr>
        <p:spPr>
          <a:xfrm>
            <a:off x="9116567" y="7223760"/>
            <a:ext cx="7982712" cy="50292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Export controls and industrial policy</a:t>
            </a:r>
          </a:p>
        </p:txBody>
      </p:sp>
      <p:sp>
        <p:nvSpPr>
          <p:cNvPr id="31" name="Caption"/>
          <p:cNvSpPr txBox="1"/>
          <p:nvPr/>
        </p:nvSpPr>
        <p:spPr>
          <a:xfrm>
            <a:off x="3218688" y="8366760"/>
            <a:ext cx="14154912" cy="457200"/>
          </a:xfrm>
          <a:prstGeom prst="rect">
            <a:avLst/>
          </a:prstGeom>
          <a:noFill/>
        </p:spPr>
        <p:txBody>
          <a:bodyPr wrap="square" lIns="0" tIns="0" rIns="0" bIns="0" anchor="t">
            <a:noAutofit/>
          </a:bodyPr>
          <a:lstStyle/>
          <a:p>
            <a:pPr algn="l">
              <a:spcBef>
                <a:spcPts val="0"/>
              </a:spcBef>
              <a:spcAft>
                <a:spcPts val="0"/>
              </a:spcAft>
            </a:pPr>
            <a:r>
              <a:rPr lang="en-GB" sz="2200" b="0">
                <a:solidFill>
                  <a:srgbClr val="434A66"/>
                </a:solidFill>
                <a:latin typeface="Tahoma"/>
              </a:rPr>
              <a:t>There is no return to the pre-2008 order – but the new one brings opportunities as well as risks</a:t>
            </a:r>
          </a:p>
        </p:txBody>
      </p:sp>
      <p:sp>
        <p:nvSpPr>
          <p:cNvPr id="32" name="Section marker"/>
          <p:cNvSpPr/>
          <p:nvPr/>
        </p:nvSpPr>
        <p:spPr>
          <a:xfrm>
            <a:off x="3218688" y="9217152"/>
            <a:ext cx="201168" cy="201168"/>
          </a:xfrm>
          <a:prstGeom prst="ellipse">
            <a:avLst/>
          </a:prstGeom>
          <a:solidFill>
            <a:srgbClr val="3689FF"/>
          </a:solidFill>
          <a:ln>
            <a:noFill/>
          </a:ln>
          <a:effectLst/>
        </p:spPr>
        <p:txBody>
          <a:bodyPr rtlCol="0" anchor="ctr"/>
          <a:lstStyle/>
          <a:p>
            <a:pPr algn="ctr"/>
            <a:endParaRPr/>
          </a:p>
        </p:txBody>
      </p:sp>
      <p:sp>
        <p:nvSpPr>
          <p:cNvPr id="33" name="Section label"/>
          <p:cNvSpPr txBox="1"/>
          <p:nvPr/>
        </p:nvSpPr>
        <p:spPr>
          <a:xfrm>
            <a:off x="3529584" y="9144000"/>
            <a:ext cx="6400800" cy="347472"/>
          </a:xfrm>
          <a:prstGeom prst="rect">
            <a:avLst/>
          </a:prstGeom>
          <a:noFill/>
        </p:spPr>
        <p:txBody>
          <a:bodyPr wrap="square" lIns="0" tIns="0" rIns="0" bIns="0" anchor="ctr">
            <a:noAutofit/>
          </a:bodyPr>
          <a:lstStyle/>
          <a:p>
            <a:pPr algn="l">
              <a:spcBef>
                <a:spcPts val="0"/>
              </a:spcBef>
              <a:spcAft>
                <a:spcPts val="0"/>
              </a:spcAft>
            </a:pPr>
            <a:r>
              <a:rPr lang="en-GB" sz="1600" b="1" spc="150">
                <a:solidFill>
                  <a:srgbClr val="1F6FE5"/>
                </a:solidFill>
                <a:latin typeface="Tahoma"/>
              </a:rPr>
              <a:t>UNDERSTANDING UNCERTAINTY</a:t>
            </a:r>
          </a:p>
        </p:txBody>
      </p:sp>
      <p:sp>
        <p:nvSpPr>
          <p:cNvPr id="34" name="Source"/>
          <p:cNvSpPr txBox="1"/>
          <p:nvPr/>
        </p:nvSpPr>
        <p:spPr>
          <a:xfrm>
            <a:off x="9144000" y="9144000"/>
            <a:ext cx="8229600" cy="347472"/>
          </a:xfrm>
          <a:prstGeom prst="rect">
            <a:avLst/>
          </a:prstGeom>
          <a:noFill/>
        </p:spPr>
        <p:txBody>
          <a:bodyPr wrap="square" lIns="0" tIns="0" rIns="0" bIns="0" anchor="ctr">
            <a:noAutofit/>
          </a:bodyPr>
          <a:lstStyle/>
          <a:p>
            <a:pPr algn="r">
              <a:spcBef>
                <a:spcPts val="0"/>
              </a:spcBef>
              <a:spcAft>
                <a:spcPts val="0"/>
              </a:spcAft>
            </a:pPr>
            <a:r>
              <a:rPr lang="en-GB" sz="1800" b="0">
                <a:solidFill>
                  <a:srgbClr val="5B6178"/>
                </a:solidFill>
                <a:latin typeface="Tahoma"/>
              </a:rPr>
              <a:t>Drawing on: Robert Ward, IISS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ackground">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8288000" cy="10287000"/>
          </a:xfrm>
          <a:prstGeom prst="rect">
            <a:avLst/>
          </a:prstGeom>
        </p:spPr>
      </p:pic>
      <p:pic>
        <p:nvPicPr>
          <p:cNvPr id="3" name="CRF watermark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03069" y="1485900"/>
            <a:ext cx="11282416" cy="8801100"/>
          </a:xfrm>
          <a:prstGeom prst="rect">
            <a:avLst/>
          </a:prstGeom>
        </p:spPr>
      </p:pic>
      <p:pic>
        <p:nvPicPr>
          <p:cNvPr id="4" name="CRF watermark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005332" y="1704975"/>
            <a:ext cx="11282413" cy="8582025"/>
          </a:xfrm>
          <a:prstGeom prst="rect">
            <a:avLst/>
          </a:prstGeom>
        </p:spPr>
      </p:pic>
      <p:sp>
        <p:nvSpPr>
          <p:cNvPr id="5" name="Title"/>
          <p:cNvSpPr txBox="1"/>
          <p:nvPr/>
        </p:nvSpPr>
        <p:spPr>
          <a:xfrm>
            <a:off x="3218688" y="731520"/>
            <a:ext cx="14154912" cy="868680"/>
          </a:xfrm>
          <a:prstGeom prst="rect">
            <a:avLst/>
          </a:prstGeom>
          <a:noFill/>
        </p:spPr>
        <p:txBody>
          <a:bodyPr wrap="square" lIns="0" tIns="0" rIns="0" bIns="0" anchor="t">
            <a:noAutofit/>
          </a:bodyPr>
          <a:lstStyle/>
          <a:p>
            <a:pPr algn="l">
              <a:spcBef>
                <a:spcPts val="0"/>
              </a:spcBef>
              <a:spcAft>
                <a:spcPts val="0"/>
              </a:spcAft>
            </a:pPr>
            <a:r>
              <a:rPr lang="en-GB" sz="5400" b="1">
                <a:solidFill>
                  <a:srgbClr val="071337"/>
                </a:solidFill>
                <a:latin typeface="Tahoma"/>
              </a:rPr>
              <a:t>Think like a country</a:t>
            </a:r>
          </a:p>
        </p:txBody>
      </p:sp>
      <p:sp>
        <p:nvSpPr>
          <p:cNvPr id="6" name="Subtitle"/>
          <p:cNvSpPr txBox="1"/>
          <p:nvPr/>
        </p:nvSpPr>
        <p:spPr>
          <a:xfrm>
            <a:off x="3218688" y="1645920"/>
            <a:ext cx="14154912" cy="548640"/>
          </a:xfrm>
          <a:prstGeom prst="rect">
            <a:avLst/>
          </a:prstGeom>
          <a:noFill/>
        </p:spPr>
        <p:txBody>
          <a:bodyPr wrap="square" lIns="0" tIns="0" rIns="0" bIns="0" anchor="t">
            <a:noAutofit/>
          </a:bodyPr>
          <a:lstStyle/>
          <a:p>
            <a:pPr algn="l">
              <a:spcBef>
                <a:spcPts val="0"/>
              </a:spcBef>
              <a:spcAft>
                <a:spcPts val="0"/>
              </a:spcAft>
            </a:pPr>
            <a:r>
              <a:rPr lang="en-GB" sz="3000" b="0">
                <a:solidFill>
                  <a:srgbClr val="434A66"/>
                </a:solidFill>
                <a:latin typeface="Tahoma"/>
              </a:rPr>
              <a:t>Every organisation now needs a corporate foreign policy</a:t>
            </a:r>
          </a:p>
        </p:txBody>
      </p:sp>
      <p:sp>
        <p:nvSpPr>
          <p:cNvPr id="7" name="Quote panel"/>
          <p:cNvSpPr/>
          <p:nvPr/>
        </p:nvSpPr>
        <p:spPr>
          <a:xfrm>
            <a:off x="3218688" y="2514600"/>
            <a:ext cx="14154912" cy="2011680"/>
          </a:xfrm>
          <a:prstGeom prst="roundRect">
            <a:avLst>
              <a:gd name="adj" fmla="val 10000"/>
            </a:avLst>
          </a:prstGeom>
          <a:solidFill>
            <a:srgbClr val="071337"/>
          </a:solidFill>
          <a:ln>
            <a:noFill/>
          </a:ln>
          <a:effectLst/>
        </p:spPr>
        <p:txBody>
          <a:bodyPr rtlCol="0" anchor="ctr"/>
          <a:lstStyle/>
          <a:p>
            <a:pPr algn="ctr"/>
            <a:endParaRPr/>
          </a:p>
        </p:txBody>
      </p:sp>
      <p:sp>
        <p:nvSpPr>
          <p:cNvPr id="8" name="Quote mark"/>
          <p:cNvSpPr txBox="1"/>
          <p:nvPr/>
        </p:nvSpPr>
        <p:spPr>
          <a:xfrm>
            <a:off x="3630168" y="2587752"/>
            <a:ext cx="1097280" cy="1810512"/>
          </a:xfrm>
          <a:prstGeom prst="rect">
            <a:avLst/>
          </a:prstGeom>
          <a:noFill/>
        </p:spPr>
        <p:txBody>
          <a:bodyPr wrap="square" lIns="0" tIns="0" rIns="0" bIns="0" anchor="t">
            <a:noAutofit/>
          </a:bodyPr>
          <a:lstStyle/>
          <a:p>
            <a:pPr algn="l">
              <a:spcBef>
                <a:spcPts val="0"/>
              </a:spcBef>
              <a:spcAft>
                <a:spcPts val="0"/>
              </a:spcAft>
            </a:pPr>
            <a:r>
              <a:rPr lang="en-GB" sz="12000" b="1">
                <a:solidFill>
                  <a:srgbClr val="D9A900"/>
                </a:solidFill>
                <a:latin typeface="Tahoma"/>
              </a:rPr>
              <a:t>“</a:t>
            </a:r>
          </a:p>
        </p:txBody>
      </p:sp>
      <p:sp>
        <p:nvSpPr>
          <p:cNvPr id="9" name="Quote"/>
          <p:cNvSpPr txBox="1"/>
          <p:nvPr/>
        </p:nvSpPr>
        <p:spPr>
          <a:xfrm>
            <a:off x="4818888" y="2514600"/>
            <a:ext cx="12143232" cy="2011680"/>
          </a:xfrm>
          <a:prstGeom prst="rect">
            <a:avLst/>
          </a:prstGeom>
          <a:noFill/>
        </p:spPr>
        <p:txBody>
          <a:bodyPr wrap="square" lIns="0" tIns="0" rIns="0" bIns="0" anchor="ctr">
            <a:noAutofit/>
          </a:bodyPr>
          <a:lstStyle/>
          <a:p>
            <a:pPr algn="l">
              <a:spcBef>
                <a:spcPts val="0"/>
              </a:spcBef>
              <a:spcAft>
                <a:spcPts val="0"/>
              </a:spcAft>
            </a:pPr>
            <a:r>
              <a:rPr lang="en-GB" sz="3600" b="1">
                <a:solidFill>
                  <a:srgbClr val="FFFFFF"/>
                </a:solidFill>
                <a:latin typeface="Tahoma"/>
              </a:rPr>
              <a:t>You may not be interested in geopolitics – but geopolitics is interested in you</a:t>
            </a:r>
          </a:p>
        </p:txBody>
      </p:sp>
      <p:sp>
        <p:nvSpPr>
          <p:cNvPr id="10" name="Your interests card"/>
          <p:cNvSpPr/>
          <p:nvPr/>
        </p:nvSpPr>
        <p:spPr>
          <a:xfrm>
            <a:off x="3218688" y="4892040"/>
            <a:ext cx="4474464" cy="3886200"/>
          </a:xfrm>
          <a:prstGeom prst="roundRect">
            <a:avLst>
              <a:gd name="adj" fmla="val 5176"/>
            </a:avLst>
          </a:prstGeom>
          <a:solidFill>
            <a:srgbClr val="E8F1FF"/>
          </a:solidFill>
          <a:ln>
            <a:noFill/>
          </a:ln>
          <a:effectLst/>
        </p:spPr>
        <p:txBody>
          <a:bodyPr rtlCol="0" anchor="ctr"/>
          <a:lstStyle/>
          <a:p>
            <a:pPr algn="ctr"/>
            <a:endParaRPr/>
          </a:p>
        </p:txBody>
      </p:sp>
      <p:sp>
        <p:nvSpPr>
          <p:cNvPr id="11" name="Your interests circle"/>
          <p:cNvSpPr/>
          <p:nvPr/>
        </p:nvSpPr>
        <p:spPr>
          <a:xfrm>
            <a:off x="3538728" y="5212079"/>
            <a:ext cx="914400" cy="914400"/>
          </a:xfrm>
          <a:prstGeom prst="ellipse">
            <a:avLst/>
          </a:prstGeom>
          <a:solidFill>
            <a:srgbClr val="3689FF"/>
          </a:solidFill>
          <a:ln>
            <a:noFill/>
          </a:ln>
          <a:effectLst/>
        </p:spPr>
        <p:txBody>
          <a:bodyPr rtlCol="0" anchor="ctr"/>
          <a:lstStyle/>
          <a:p>
            <a:pPr algn="ctr"/>
            <a:endParaRPr/>
          </a:p>
        </p:txBody>
      </p:sp>
      <p:pic>
        <p:nvPicPr>
          <p:cNvPr id="12" name="Your interests icon">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749039" y="5422392"/>
            <a:ext cx="493776" cy="493776"/>
          </a:xfrm>
          <a:prstGeom prst="rect">
            <a:avLst/>
          </a:prstGeom>
        </p:spPr>
      </p:pic>
      <p:sp>
        <p:nvSpPr>
          <p:cNvPr id="13" name="Your interests heading"/>
          <p:cNvSpPr txBox="1"/>
          <p:nvPr/>
        </p:nvSpPr>
        <p:spPr>
          <a:xfrm>
            <a:off x="3584448" y="6355079"/>
            <a:ext cx="3742944" cy="502920"/>
          </a:xfrm>
          <a:prstGeom prst="rect">
            <a:avLst/>
          </a:prstGeom>
          <a:noFill/>
        </p:spPr>
        <p:txBody>
          <a:bodyPr wrap="square" lIns="0" tIns="0" rIns="0" bIns="0" anchor="t">
            <a:noAutofit/>
          </a:bodyPr>
          <a:lstStyle/>
          <a:p>
            <a:pPr algn="l">
              <a:spcBef>
                <a:spcPts val="0"/>
              </a:spcBef>
              <a:spcAft>
                <a:spcPts val="0"/>
              </a:spcAft>
            </a:pPr>
            <a:r>
              <a:rPr lang="en-GB" sz="3000" b="1">
                <a:solidFill>
                  <a:srgbClr val="071337"/>
                </a:solidFill>
                <a:latin typeface="Tahoma"/>
              </a:rPr>
              <a:t>Your interests</a:t>
            </a:r>
          </a:p>
        </p:txBody>
      </p:sp>
      <p:sp>
        <p:nvSpPr>
          <p:cNvPr id="14" name="Your interests text"/>
          <p:cNvSpPr txBox="1"/>
          <p:nvPr/>
        </p:nvSpPr>
        <p:spPr>
          <a:xfrm>
            <a:off x="3584448" y="6949440"/>
            <a:ext cx="3742944" cy="169164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Be clear what matters most across markets, supply chains and capabilities</a:t>
            </a:r>
          </a:p>
        </p:txBody>
      </p:sp>
      <p:sp>
        <p:nvSpPr>
          <p:cNvPr id="15" name="Your allies card"/>
          <p:cNvSpPr/>
          <p:nvPr/>
        </p:nvSpPr>
        <p:spPr>
          <a:xfrm>
            <a:off x="8058912" y="4892040"/>
            <a:ext cx="4474464" cy="3886200"/>
          </a:xfrm>
          <a:prstGeom prst="roundRect">
            <a:avLst>
              <a:gd name="adj" fmla="val 5176"/>
            </a:avLst>
          </a:prstGeom>
          <a:solidFill>
            <a:srgbClr val="E8F1FF"/>
          </a:solidFill>
          <a:ln>
            <a:noFill/>
          </a:ln>
          <a:effectLst/>
        </p:spPr>
        <p:txBody>
          <a:bodyPr rtlCol="0" anchor="ctr"/>
          <a:lstStyle/>
          <a:p>
            <a:pPr algn="ctr"/>
            <a:endParaRPr/>
          </a:p>
        </p:txBody>
      </p:sp>
      <p:sp>
        <p:nvSpPr>
          <p:cNvPr id="16" name="Your allies circle"/>
          <p:cNvSpPr/>
          <p:nvPr/>
        </p:nvSpPr>
        <p:spPr>
          <a:xfrm>
            <a:off x="8378952" y="5212079"/>
            <a:ext cx="914400" cy="914400"/>
          </a:xfrm>
          <a:prstGeom prst="ellipse">
            <a:avLst/>
          </a:prstGeom>
          <a:solidFill>
            <a:srgbClr val="3689FF"/>
          </a:solidFill>
          <a:ln>
            <a:noFill/>
          </a:ln>
          <a:effectLst/>
        </p:spPr>
        <p:txBody>
          <a:bodyPr rtlCol="0" anchor="ctr"/>
          <a:lstStyle/>
          <a:p>
            <a:pPr algn="ctr"/>
            <a:endParaRPr/>
          </a:p>
        </p:txBody>
      </p:sp>
      <p:pic>
        <p:nvPicPr>
          <p:cNvPr id="17" name="Your allies icon">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8589264" y="5422392"/>
            <a:ext cx="493776" cy="493776"/>
          </a:xfrm>
          <a:prstGeom prst="rect">
            <a:avLst/>
          </a:prstGeom>
        </p:spPr>
      </p:pic>
      <p:sp>
        <p:nvSpPr>
          <p:cNvPr id="18" name="Your allies heading"/>
          <p:cNvSpPr txBox="1"/>
          <p:nvPr/>
        </p:nvSpPr>
        <p:spPr>
          <a:xfrm>
            <a:off x="8424672" y="6355079"/>
            <a:ext cx="3742944" cy="502920"/>
          </a:xfrm>
          <a:prstGeom prst="rect">
            <a:avLst/>
          </a:prstGeom>
          <a:noFill/>
        </p:spPr>
        <p:txBody>
          <a:bodyPr wrap="square" lIns="0" tIns="0" rIns="0" bIns="0" anchor="t">
            <a:noAutofit/>
          </a:bodyPr>
          <a:lstStyle/>
          <a:p>
            <a:pPr algn="l">
              <a:spcBef>
                <a:spcPts val="0"/>
              </a:spcBef>
              <a:spcAft>
                <a:spcPts val="0"/>
              </a:spcAft>
            </a:pPr>
            <a:r>
              <a:rPr lang="en-GB" sz="3000" b="1">
                <a:solidFill>
                  <a:srgbClr val="071337"/>
                </a:solidFill>
                <a:latin typeface="Tahoma"/>
              </a:rPr>
              <a:t>Your allies</a:t>
            </a:r>
          </a:p>
        </p:txBody>
      </p:sp>
      <p:sp>
        <p:nvSpPr>
          <p:cNvPr id="19" name="Your allies text"/>
          <p:cNvSpPr txBox="1"/>
          <p:nvPr/>
        </p:nvSpPr>
        <p:spPr>
          <a:xfrm>
            <a:off x="8424672" y="6949440"/>
            <a:ext cx="3742944" cy="169164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Know which partners, regions and governments share those interests</a:t>
            </a:r>
          </a:p>
        </p:txBody>
      </p:sp>
      <p:sp>
        <p:nvSpPr>
          <p:cNvPr id="20" name="Your antennae card"/>
          <p:cNvSpPr/>
          <p:nvPr/>
        </p:nvSpPr>
        <p:spPr>
          <a:xfrm>
            <a:off x="12899136" y="4892040"/>
            <a:ext cx="4474464" cy="3886200"/>
          </a:xfrm>
          <a:prstGeom prst="roundRect">
            <a:avLst>
              <a:gd name="adj" fmla="val 5176"/>
            </a:avLst>
          </a:prstGeom>
          <a:solidFill>
            <a:srgbClr val="E8F1FF"/>
          </a:solidFill>
          <a:ln>
            <a:noFill/>
          </a:ln>
          <a:effectLst/>
        </p:spPr>
        <p:txBody>
          <a:bodyPr rtlCol="0" anchor="ctr"/>
          <a:lstStyle/>
          <a:p>
            <a:pPr algn="ctr"/>
            <a:endParaRPr/>
          </a:p>
        </p:txBody>
      </p:sp>
      <p:sp>
        <p:nvSpPr>
          <p:cNvPr id="21" name="Your antennae circle"/>
          <p:cNvSpPr/>
          <p:nvPr/>
        </p:nvSpPr>
        <p:spPr>
          <a:xfrm>
            <a:off x="13219176" y="5212079"/>
            <a:ext cx="914400" cy="914400"/>
          </a:xfrm>
          <a:prstGeom prst="ellipse">
            <a:avLst/>
          </a:prstGeom>
          <a:solidFill>
            <a:srgbClr val="3689FF"/>
          </a:solidFill>
          <a:ln>
            <a:noFill/>
          </a:ln>
          <a:effectLst/>
        </p:spPr>
        <p:txBody>
          <a:bodyPr rtlCol="0" anchor="ctr"/>
          <a:lstStyle/>
          <a:p>
            <a:pPr algn="ctr"/>
            <a:endParaRPr/>
          </a:p>
        </p:txBody>
      </p:sp>
      <p:pic>
        <p:nvPicPr>
          <p:cNvPr id="22" name="Your antennae icon">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3429488" y="5422392"/>
            <a:ext cx="493776" cy="493776"/>
          </a:xfrm>
          <a:prstGeom prst="rect">
            <a:avLst/>
          </a:prstGeom>
        </p:spPr>
      </p:pic>
      <p:sp>
        <p:nvSpPr>
          <p:cNvPr id="23" name="Your antennae heading"/>
          <p:cNvSpPr txBox="1"/>
          <p:nvPr/>
        </p:nvSpPr>
        <p:spPr>
          <a:xfrm>
            <a:off x="13264896" y="6355079"/>
            <a:ext cx="3742944" cy="502920"/>
          </a:xfrm>
          <a:prstGeom prst="rect">
            <a:avLst/>
          </a:prstGeom>
          <a:noFill/>
        </p:spPr>
        <p:txBody>
          <a:bodyPr wrap="square" lIns="0" tIns="0" rIns="0" bIns="0" anchor="t">
            <a:noAutofit/>
          </a:bodyPr>
          <a:lstStyle/>
          <a:p>
            <a:pPr algn="l">
              <a:spcBef>
                <a:spcPts val="0"/>
              </a:spcBef>
              <a:spcAft>
                <a:spcPts val="0"/>
              </a:spcAft>
            </a:pPr>
            <a:r>
              <a:rPr lang="en-GB" sz="3000" b="1">
                <a:solidFill>
                  <a:srgbClr val="071337"/>
                </a:solidFill>
                <a:latin typeface="Tahoma"/>
              </a:rPr>
              <a:t>Your antennae</a:t>
            </a:r>
          </a:p>
        </p:txBody>
      </p:sp>
      <p:sp>
        <p:nvSpPr>
          <p:cNvPr id="24" name="Your antennae text"/>
          <p:cNvSpPr txBox="1"/>
          <p:nvPr/>
        </p:nvSpPr>
        <p:spPr>
          <a:xfrm>
            <a:off x="13264896" y="6949440"/>
            <a:ext cx="3742944" cy="169164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Spot emerging threats and opportunities before they land</a:t>
            </a:r>
          </a:p>
        </p:txBody>
      </p:sp>
      <p:sp>
        <p:nvSpPr>
          <p:cNvPr id="25" name="Section marker"/>
          <p:cNvSpPr/>
          <p:nvPr/>
        </p:nvSpPr>
        <p:spPr>
          <a:xfrm>
            <a:off x="3218688" y="9217152"/>
            <a:ext cx="201168" cy="201168"/>
          </a:xfrm>
          <a:prstGeom prst="ellipse">
            <a:avLst/>
          </a:prstGeom>
          <a:solidFill>
            <a:srgbClr val="3689FF"/>
          </a:solidFill>
          <a:ln>
            <a:noFill/>
          </a:ln>
          <a:effectLst/>
        </p:spPr>
        <p:txBody>
          <a:bodyPr rtlCol="0" anchor="ctr"/>
          <a:lstStyle/>
          <a:p>
            <a:pPr algn="ctr"/>
            <a:endParaRPr/>
          </a:p>
        </p:txBody>
      </p:sp>
      <p:sp>
        <p:nvSpPr>
          <p:cNvPr id="26" name="Section label"/>
          <p:cNvSpPr txBox="1"/>
          <p:nvPr/>
        </p:nvSpPr>
        <p:spPr>
          <a:xfrm>
            <a:off x="3529584" y="9144000"/>
            <a:ext cx="6400800" cy="347472"/>
          </a:xfrm>
          <a:prstGeom prst="rect">
            <a:avLst/>
          </a:prstGeom>
          <a:noFill/>
        </p:spPr>
        <p:txBody>
          <a:bodyPr wrap="square" lIns="0" tIns="0" rIns="0" bIns="0" anchor="ctr">
            <a:noAutofit/>
          </a:bodyPr>
          <a:lstStyle/>
          <a:p>
            <a:pPr algn="l">
              <a:spcBef>
                <a:spcPts val="0"/>
              </a:spcBef>
              <a:spcAft>
                <a:spcPts val="0"/>
              </a:spcAft>
            </a:pPr>
            <a:r>
              <a:rPr lang="en-GB" sz="1600" b="1" spc="150">
                <a:solidFill>
                  <a:srgbClr val="1F6FE5"/>
                </a:solidFill>
                <a:latin typeface="Tahoma"/>
              </a:rPr>
              <a:t>UNDERSTANDING UNCERTAINTY</a:t>
            </a:r>
          </a:p>
        </p:txBody>
      </p:sp>
      <p:sp>
        <p:nvSpPr>
          <p:cNvPr id="27" name="Source"/>
          <p:cNvSpPr txBox="1"/>
          <p:nvPr/>
        </p:nvSpPr>
        <p:spPr>
          <a:xfrm>
            <a:off x="9144000" y="9144000"/>
            <a:ext cx="8229600" cy="347472"/>
          </a:xfrm>
          <a:prstGeom prst="rect">
            <a:avLst/>
          </a:prstGeom>
          <a:noFill/>
        </p:spPr>
        <p:txBody>
          <a:bodyPr wrap="square" lIns="0" tIns="0" rIns="0" bIns="0" anchor="ctr">
            <a:noAutofit/>
          </a:bodyPr>
          <a:lstStyle/>
          <a:p>
            <a:pPr algn="r">
              <a:spcBef>
                <a:spcPts val="0"/>
              </a:spcBef>
              <a:spcAft>
                <a:spcPts val="0"/>
              </a:spcAft>
            </a:pPr>
            <a:r>
              <a:rPr lang="en-GB" sz="1800" b="0">
                <a:solidFill>
                  <a:srgbClr val="5B6178"/>
                </a:solidFill>
                <a:latin typeface="Tahoma"/>
              </a:rPr>
              <a:t>Drawing on: Robert Ward, IISS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ackground">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8288000" cy="10287000"/>
          </a:xfrm>
          <a:prstGeom prst="rect">
            <a:avLst/>
          </a:prstGeom>
        </p:spPr>
      </p:pic>
      <p:pic>
        <p:nvPicPr>
          <p:cNvPr id="3" name="CRF watermark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093472" y="1495425"/>
            <a:ext cx="11282413" cy="8791575"/>
          </a:xfrm>
          <a:prstGeom prst="rect">
            <a:avLst/>
          </a:prstGeom>
        </p:spPr>
      </p:pic>
      <p:sp>
        <p:nvSpPr>
          <p:cNvPr id="4" name="Section number"/>
          <p:cNvSpPr/>
          <p:nvPr/>
        </p:nvSpPr>
        <p:spPr>
          <a:xfrm>
            <a:off x="8609076" y="2583180"/>
            <a:ext cx="1143000" cy="1143000"/>
          </a:xfrm>
          <a:prstGeom prst="ellipse">
            <a:avLst/>
          </a:prstGeom>
          <a:solidFill>
            <a:srgbClr val="955BFF"/>
          </a:solidFill>
          <a:ln>
            <a:noFill/>
          </a:ln>
          <a:effectLst/>
        </p:spPr>
        <p:txBody>
          <a:bodyPr wrap="none" lIns="0" tIns="0" rIns="0" bIns="0" rtlCol="0" anchor="ctr"/>
          <a:lstStyle/>
          <a:p>
            <a:pPr algn="ctr">
              <a:spcBef>
                <a:spcPts val="0"/>
              </a:spcBef>
              <a:spcAft>
                <a:spcPts val="0"/>
              </a:spcAft>
            </a:pPr>
            <a:r>
              <a:rPr lang="en-GB" sz="4400" b="1">
                <a:solidFill>
                  <a:srgbClr val="FFFFFF"/>
                </a:solidFill>
                <a:latin typeface="Tahoma"/>
              </a:rPr>
              <a:t>2</a:t>
            </a:r>
          </a:p>
        </p:txBody>
      </p:sp>
      <p:sp>
        <p:nvSpPr>
          <p:cNvPr id="5" name="Title"/>
          <p:cNvSpPr txBox="1"/>
          <p:nvPr/>
        </p:nvSpPr>
        <p:spPr>
          <a:xfrm>
            <a:off x="1371600" y="4069080"/>
            <a:ext cx="15617951" cy="914400"/>
          </a:xfrm>
          <a:prstGeom prst="rect">
            <a:avLst/>
          </a:prstGeom>
          <a:noFill/>
        </p:spPr>
        <p:txBody>
          <a:bodyPr wrap="square" lIns="0" tIns="0" rIns="0" bIns="0" anchor="t">
            <a:noAutofit/>
          </a:bodyPr>
          <a:lstStyle/>
          <a:p>
            <a:pPr algn="ctr">
              <a:spcBef>
                <a:spcPts val="0"/>
              </a:spcBef>
              <a:spcAft>
                <a:spcPts val="0"/>
              </a:spcAft>
            </a:pPr>
            <a:r>
              <a:rPr lang="en-GB" sz="5400" b="1">
                <a:solidFill>
                  <a:srgbClr val="071337"/>
                </a:solidFill>
                <a:latin typeface="Tahoma"/>
              </a:rPr>
              <a:t>Adapting to uncertainty</a:t>
            </a:r>
          </a:p>
        </p:txBody>
      </p:sp>
      <p:sp>
        <p:nvSpPr>
          <p:cNvPr id="6" name="Subtitle"/>
          <p:cNvSpPr txBox="1"/>
          <p:nvPr/>
        </p:nvSpPr>
        <p:spPr>
          <a:xfrm>
            <a:off x="1371600" y="5120640"/>
            <a:ext cx="15617951" cy="548640"/>
          </a:xfrm>
          <a:prstGeom prst="rect">
            <a:avLst/>
          </a:prstGeom>
          <a:noFill/>
        </p:spPr>
        <p:txBody>
          <a:bodyPr wrap="square" lIns="0" tIns="0" rIns="0" bIns="0" anchor="t">
            <a:noAutofit/>
          </a:bodyPr>
          <a:lstStyle/>
          <a:p>
            <a:pPr algn="ctr">
              <a:spcBef>
                <a:spcPts val="0"/>
              </a:spcBef>
              <a:spcAft>
                <a:spcPts val="0"/>
              </a:spcAft>
            </a:pPr>
            <a:r>
              <a:rPr lang="en-GB" sz="3000" b="0">
                <a:solidFill>
                  <a:srgbClr val="434A66"/>
                </a:solidFill>
                <a:latin typeface="Tahoma"/>
              </a:rPr>
              <a:t>How can the organisation respond effectively?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ackground">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8288000" cy="10287000"/>
          </a:xfrm>
          <a:prstGeom prst="rect">
            <a:avLst/>
          </a:prstGeom>
        </p:spPr>
      </p:pic>
      <p:pic>
        <p:nvPicPr>
          <p:cNvPr id="3" name="CRF watermark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03069" y="1485900"/>
            <a:ext cx="11282416" cy="8801100"/>
          </a:xfrm>
          <a:prstGeom prst="rect">
            <a:avLst/>
          </a:prstGeom>
        </p:spPr>
      </p:pic>
      <p:pic>
        <p:nvPicPr>
          <p:cNvPr id="4" name="CRF watermark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005332" y="1704975"/>
            <a:ext cx="11282413" cy="8582025"/>
          </a:xfrm>
          <a:prstGeom prst="rect">
            <a:avLst/>
          </a:prstGeom>
        </p:spPr>
      </p:pic>
      <p:sp>
        <p:nvSpPr>
          <p:cNvPr id="5" name="Title"/>
          <p:cNvSpPr txBox="1"/>
          <p:nvPr/>
        </p:nvSpPr>
        <p:spPr>
          <a:xfrm>
            <a:off x="3218688" y="731520"/>
            <a:ext cx="14154912" cy="868680"/>
          </a:xfrm>
          <a:prstGeom prst="rect">
            <a:avLst/>
          </a:prstGeom>
          <a:noFill/>
        </p:spPr>
        <p:txBody>
          <a:bodyPr wrap="square" lIns="0" tIns="0" rIns="0" bIns="0" anchor="t">
            <a:noAutofit/>
          </a:bodyPr>
          <a:lstStyle/>
          <a:p>
            <a:pPr algn="l">
              <a:spcBef>
                <a:spcPts val="0"/>
              </a:spcBef>
              <a:spcAft>
                <a:spcPts val="0"/>
              </a:spcAft>
            </a:pPr>
            <a:r>
              <a:rPr lang="en-GB" sz="5400" b="1">
                <a:solidFill>
                  <a:srgbClr val="071337"/>
                </a:solidFill>
                <a:latin typeface="Tahoma"/>
              </a:rPr>
              <a:t>From control to conditions</a:t>
            </a:r>
          </a:p>
        </p:txBody>
      </p:sp>
      <p:sp>
        <p:nvSpPr>
          <p:cNvPr id="6" name="Subtitle"/>
          <p:cNvSpPr txBox="1"/>
          <p:nvPr/>
        </p:nvSpPr>
        <p:spPr>
          <a:xfrm>
            <a:off x="3218688" y="1645920"/>
            <a:ext cx="14154912" cy="548640"/>
          </a:xfrm>
          <a:prstGeom prst="rect">
            <a:avLst/>
          </a:prstGeom>
          <a:noFill/>
        </p:spPr>
        <p:txBody>
          <a:bodyPr wrap="square" lIns="0" tIns="0" rIns="0" bIns="0" anchor="t">
            <a:noAutofit/>
          </a:bodyPr>
          <a:lstStyle/>
          <a:p>
            <a:pPr algn="l">
              <a:spcBef>
                <a:spcPts val="0"/>
              </a:spcBef>
              <a:spcAft>
                <a:spcPts val="0"/>
              </a:spcAft>
            </a:pPr>
            <a:r>
              <a:rPr lang="en-GB" sz="3000" b="0">
                <a:solidFill>
                  <a:srgbClr val="434A66"/>
                </a:solidFill>
                <a:latin typeface="Tahoma"/>
              </a:rPr>
              <a:t>Our management models assume we can predict and control</a:t>
            </a:r>
          </a:p>
        </p:txBody>
      </p:sp>
      <p:sp>
        <p:nvSpPr>
          <p:cNvPr id="7" name="Step Define"/>
          <p:cNvSpPr/>
          <p:nvPr/>
        </p:nvSpPr>
        <p:spPr>
          <a:xfrm>
            <a:off x="3218688" y="2514600"/>
            <a:ext cx="1871472" cy="731520"/>
          </a:xfrm>
          <a:prstGeom prst="roundRect">
            <a:avLst>
              <a:gd name="adj" fmla="val 50000"/>
            </a:avLst>
          </a:prstGeom>
          <a:solidFill>
            <a:srgbClr val="F0F2F7"/>
          </a:solidFill>
          <a:ln>
            <a:noFill/>
          </a:ln>
          <a:effectLst/>
        </p:spPr>
        <p:txBody>
          <a:bodyPr rtlCol="0" anchor="ctr"/>
          <a:lstStyle/>
          <a:p>
            <a:pPr algn="ctr"/>
            <a:endParaRPr/>
          </a:p>
        </p:txBody>
      </p:sp>
      <p:sp>
        <p:nvSpPr>
          <p:cNvPr id="8" name="Step Define text"/>
          <p:cNvSpPr txBox="1"/>
          <p:nvPr/>
        </p:nvSpPr>
        <p:spPr>
          <a:xfrm>
            <a:off x="3218688" y="2514600"/>
            <a:ext cx="1871472" cy="731520"/>
          </a:xfrm>
          <a:prstGeom prst="rect">
            <a:avLst/>
          </a:prstGeom>
          <a:noFill/>
        </p:spPr>
        <p:txBody>
          <a:bodyPr wrap="square" lIns="0" tIns="0" rIns="0" bIns="0" anchor="ctr">
            <a:noAutofit/>
          </a:bodyPr>
          <a:lstStyle/>
          <a:p>
            <a:pPr algn="ctr">
              <a:spcBef>
                <a:spcPts val="0"/>
              </a:spcBef>
              <a:spcAft>
                <a:spcPts val="0"/>
              </a:spcAft>
            </a:pPr>
            <a:r>
              <a:rPr lang="en-GB" sz="2200" b="1">
                <a:solidFill>
                  <a:srgbClr val="5B6178"/>
                </a:solidFill>
                <a:latin typeface="Tahoma"/>
              </a:rPr>
              <a:t>Define</a:t>
            </a:r>
          </a:p>
        </p:txBody>
      </p:sp>
      <p:sp>
        <p:nvSpPr>
          <p:cNvPr id="9" name="Step arrow 1"/>
          <p:cNvSpPr/>
          <p:nvPr/>
        </p:nvSpPr>
        <p:spPr>
          <a:xfrm>
            <a:off x="5209032" y="2715768"/>
            <a:ext cx="347472" cy="329184"/>
          </a:xfrm>
          <a:prstGeom prst="rightArrow">
            <a:avLst/>
          </a:prstGeom>
          <a:solidFill>
            <a:srgbClr val="B8BDCC"/>
          </a:solidFill>
          <a:ln>
            <a:noFill/>
          </a:ln>
          <a:effectLst/>
        </p:spPr>
        <p:txBody>
          <a:bodyPr rtlCol="0" anchor="ctr"/>
          <a:lstStyle/>
          <a:p>
            <a:pPr algn="ctr"/>
            <a:endParaRPr/>
          </a:p>
        </p:txBody>
      </p:sp>
      <p:sp>
        <p:nvSpPr>
          <p:cNvPr id="10" name="Step Specify"/>
          <p:cNvSpPr/>
          <p:nvPr/>
        </p:nvSpPr>
        <p:spPr>
          <a:xfrm>
            <a:off x="5675376" y="2514600"/>
            <a:ext cx="1871472" cy="731520"/>
          </a:xfrm>
          <a:prstGeom prst="roundRect">
            <a:avLst>
              <a:gd name="adj" fmla="val 50000"/>
            </a:avLst>
          </a:prstGeom>
          <a:solidFill>
            <a:srgbClr val="F0F2F7"/>
          </a:solidFill>
          <a:ln>
            <a:noFill/>
          </a:ln>
          <a:effectLst/>
        </p:spPr>
        <p:txBody>
          <a:bodyPr rtlCol="0" anchor="ctr"/>
          <a:lstStyle/>
          <a:p>
            <a:pPr algn="ctr"/>
            <a:endParaRPr/>
          </a:p>
        </p:txBody>
      </p:sp>
      <p:sp>
        <p:nvSpPr>
          <p:cNvPr id="11" name="Step Specify text"/>
          <p:cNvSpPr txBox="1"/>
          <p:nvPr/>
        </p:nvSpPr>
        <p:spPr>
          <a:xfrm>
            <a:off x="5675376" y="2514600"/>
            <a:ext cx="1871472" cy="731520"/>
          </a:xfrm>
          <a:prstGeom prst="rect">
            <a:avLst/>
          </a:prstGeom>
          <a:noFill/>
        </p:spPr>
        <p:txBody>
          <a:bodyPr wrap="square" lIns="0" tIns="0" rIns="0" bIns="0" anchor="ctr">
            <a:noAutofit/>
          </a:bodyPr>
          <a:lstStyle/>
          <a:p>
            <a:pPr algn="ctr">
              <a:spcBef>
                <a:spcPts val="0"/>
              </a:spcBef>
              <a:spcAft>
                <a:spcPts val="0"/>
              </a:spcAft>
            </a:pPr>
            <a:r>
              <a:rPr lang="en-GB" sz="2200" b="1">
                <a:solidFill>
                  <a:srgbClr val="5B6178"/>
                </a:solidFill>
                <a:latin typeface="Tahoma"/>
              </a:rPr>
              <a:t>Specify</a:t>
            </a:r>
          </a:p>
        </p:txBody>
      </p:sp>
      <p:sp>
        <p:nvSpPr>
          <p:cNvPr id="12" name="Step arrow 2"/>
          <p:cNvSpPr/>
          <p:nvPr/>
        </p:nvSpPr>
        <p:spPr>
          <a:xfrm>
            <a:off x="7665720" y="2715768"/>
            <a:ext cx="347472" cy="329184"/>
          </a:xfrm>
          <a:prstGeom prst="rightArrow">
            <a:avLst/>
          </a:prstGeom>
          <a:solidFill>
            <a:srgbClr val="B8BDCC"/>
          </a:solidFill>
          <a:ln>
            <a:noFill/>
          </a:ln>
          <a:effectLst/>
        </p:spPr>
        <p:txBody>
          <a:bodyPr rtlCol="0" anchor="ctr"/>
          <a:lstStyle/>
          <a:p>
            <a:pPr algn="ctr"/>
            <a:endParaRPr/>
          </a:p>
        </p:txBody>
      </p:sp>
      <p:sp>
        <p:nvSpPr>
          <p:cNvPr id="13" name="Step Plan"/>
          <p:cNvSpPr/>
          <p:nvPr/>
        </p:nvSpPr>
        <p:spPr>
          <a:xfrm>
            <a:off x="8132064" y="2514600"/>
            <a:ext cx="1871472" cy="731520"/>
          </a:xfrm>
          <a:prstGeom prst="roundRect">
            <a:avLst>
              <a:gd name="adj" fmla="val 50000"/>
            </a:avLst>
          </a:prstGeom>
          <a:solidFill>
            <a:srgbClr val="F0F2F7"/>
          </a:solidFill>
          <a:ln>
            <a:noFill/>
          </a:ln>
          <a:effectLst/>
        </p:spPr>
        <p:txBody>
          <a:bodyPr rtlCol="0" anchor="ctr"/>
          <a:lstStyle/>
          <a:p>
            <a:pPr algn="ctr"/>
            <a:endParaRPr/>
          </a:p>
        </p:txBody>
      </p:sp>
      <p:sp>
        <p:nvSpPr>
          <p:cNvPr id="14" name="Step Plan text"/>
          <p:cNvSpPr txBox="1"/>
          <p:nvPr/>
        </p:nvSpPr>
        <p:spPr>
          <a:xfrm>
            <a:off x="8132064" y="2514600"/>
            <a:ext cx="1871472" cy="731520"/>
          </a:xfrm>
          <a:prstGeom prst="rect">
            <a:avLst/>
          </a:prstGeom>
          <a:noFill/>
        </p:spPr>
        <p:txBody>
          <a:bodyPr wrap="square" lIns="0" tIns="0" rIns="0" bIns="0" anchor="ctr">
            <a:noAutofit/>
          </a:bodyPr>
          <a:lstStyle/>
          <a:p>
            <a:pPr algn="ctr">
              <a:spcBef>
                <a:spcPts val="0"/>
              </a:spcBef>
              <a:spcAft>
                <a:spcPts val="0"/>
              </a:spcAft>
            </a:pPr>
            <a:r>
              <a:rPr lang="en-GB" sz="2200" b="1">
                <a:solidFill>
                  <a:srgbClr val="5B6178"/>
                </a:solidFill>
                <a:latin typeface="Tahoma"/>
              </a:rPr>
              <a:t>Plan</a:t>
            </a:r>
          </a:p>
        </p:txBody>
      </p:sp>
      <p:sp>
        <p:nvSpPr>
          <p:cNvPr id="15" name="Step arrow 3"/>
          <p:cNvSpPr/>
          <p:nvPr/>
        </p:nvSpPr>
        <p:spPr>
          <a:xfrm>
            <a:off x="10122408" y="2715768"/>
            <a:ext cx="347472" cy="329184"/>
          </a:xfrm>
          <a:prstGeom prst="rightArrow">
            <a:avLst/>
          </a:prstGeom>
          <a:solidFill>
            <a:srgbClr val="B8BDCC"/>
          </a:solidFill>
          <a:ln>
            <a:noFill/>
          </a:ln>
          <a:effectLst/>
        </p:spPr>
        <p:txBody>
          <a:bodyPr rtlCol="0" anchor="ctr"/>
          <a:lstStyle/>
          <a:p>
            <a:pPr algn="ctr"/>
            <a:endParaRPr/>
          </a:p>
        </p:txBody>
      </p:sp>
      <p:sp>
        <p:nvSpPr>
          <p:cNvPr id="16" name="Step Control"/>
          <p:cNvSpPr/>
          <p:nvPr/>
        </p:nvSpPr>
        <p:spPr>
          <a:xfrm>
            <a:off x="10588752" y="2514600"/>
            <a:ext cx="1871472" cy="731520"/>
          </a:xfrm>
          <a:prstGeom prst="roundRect">
            <a:avLst>
              <a:gd name="adj" fmla="val 50000"/>
            </a:avLst>
          </a:prstGeom>
          <a:solidFill>
            <a:srgbClr val="F0F2F7"/>
          </a:solidFill>
          <a:ln>
            <a:noFill/>
          </a:ln>
          <a:effectLst/>
        </p:spPr>
        <p:txBody>
          <a:bodyPr rtlCol="0" anchor="ctr"/>
          <a:lstStyle/>
          <a:p>
            <a:pPr algn="ctr"/>
            <a:endParaRPr/>
          </a:p>
        </p:txBody>
      </p:sp>
      <p:sp>
        <p:nvSpPr>
          <p:cNvPr id="17" name="Step Control text"/>
          <p:cNvSpPr txBox="1"/>
          <p:nvPr/>
        </p:nvSpPr>
        <p:spPr>
          <a:xfrm>
            <a:off x="10588752" y="2514600"/>
            <a:ext cx="1871472" cy="731520"/>
          </a:xfrm>
          <a:prstGeom prst="rect">
            <a:avLst/>
          </a:prstGeom>
          <a:noFill/>
        </p:spPr>
        <p:txBody>
          <a:bodyPr wrap="square" lIns="0" tIns="0" rIns="0" bIns="0" anchor="ctr">
            <a:noAutofit/>
          </a:bodyPr>
          <a:lstStyle/>
          <a:p>
            <a:pPr algn="ctr">
              <a:spcBef>
                <a:spcPts val="0"/>
              </a:spcBef>
              <a:spcAft>
                <a:spcPts val="0"/>
              </a:spcAft>
            </a:pPr>
            <a:r>
              <a:rPr lang="en-GB" sz="2200" b="1">
                <a:solidFill>
                  <a:srgbClr val="5B6178"/>
                </a:solidFill>
                <a:latin typeface="Tahoma"/>
              </a:rPr>
              <a:t>Control</a:t>
            </a:r>
          </a:p>
        </p:txBody>
      </p:sp>
      <p:sp>
        <p:nvSpPr>
          <p:cNvPr id="18" name="Step arrow 4"/>
          <p:cNvSpPr/>
          <p:nvPr/>
        </p:nvSpPr>
        <p:spPr>
          <a:xfrm>
            <a:off x="12579096" y="2715768"/>
            <a:ext cx="347472" cy="329184"/>
          </a:xfrm>
          <a:prstGeom prst="rightArrow">
            <a:avLst/>
          </a:prstGeom>
          <a:solidFill>
            <a:srgbClr val="B8BDCC"/>
          </a:solidFill>
          <a:ln>
            <a:noFill/>
          </a:ln>
          <a:effectLst/>
        </p:spPr>
        <p:txBody>
          <a:bodyPr rtlCol="0" anchor="ctr"/>
          <a:lstStyle/>
          <a:p>
            <a:pPr algn="ctr"/>
            <a:endParaRPr/>
          </a:p>
        </p:txBody>
      </p:sp>
      <p:sp>
        <p:nvSpPr>
          <p:cNvPr id="19" name="Step Execute"/>
          <p:cNvSpPr/>
          <p:nvPr/>
        </p:nvSpPr>
        <p:spPr>
          <a:xfrm>
            <a:off x="13045440" y="2514600"/>
            <a:ext cx="1871472" cy="731520"/>
          </a:xfrm>
          <a:prstGeom prst="roundRect">
            <a:avLst>
              <a:gd name="adj" fmla="val 50000"/>
            </a:avLst>
          </a:prstGeom>
          <a:solidFill>
            <a:srgbClr val="F0F2F7"/>
          </a:solidFill>
          <a:ln>
            <a:noFill/>
          </a:ln>
          <a:effectLst/>
        </p:spPr>
        <p:txBody>
          <a:bodyPr rtlCol="0" anchor="ctr"/>
          <a:lstStyle/>
          <a:p>
            <a:pPr algn="ctr"/>
            <a:endParaRPr/>
          </a:p>
        </p:txBody>
      </p:sp>
      <p:sp>
        <p:nvSpPr>
          <p:cNvPr id="20" name="Step Execute text"/>
          <p:cNvSpPr txBox="1"/>
          <p:nvPr/>
        </p:nvSpPr>
        <p:spPr>
          <a:xfrm>
            <a:off x="13045440" y="2514600"/>
            <a:ext cx="1871472" cy="731520"/>
          </a:xfrm>
          <a:prstGeom prst="rect">
            <a:avLst/>
          </a:prstGeom>
          <a:noFill/>
        </p:spPr>
        <p:txBody>
          <a:bodyPr wrap="square" lIns="0" tIns="0" rIns="0" bIns="0" anchor="ctr">
            <a:noAutofit/>
          </a:bodyPr>
          <a:lstStyle/>
          <a:p>
            <a:pPr algn="ctr">
              <a:spcBef>
                <a:spcPts val="0"/>
              </a:spcBef>
              <a:spcAft>
                <a:spcPts val="0"/>
              </a:spcAft>
            </a:pPr>
            <a:r>
              <a:rPr lang="en-GB" sz="2200" b="1">
                <a:solidFill>
                  <a:srgbClr val="5B6178"/>
                </a:solidFill>
                <a:latin typeface="Tahoma"/>
              </a:rPr>
              <a:t>Execute</a:t>
            </a:r>
          </a:p>
        </p:txBody>
      </p:sp>
      <p:sp>
        <p:nvSpPr>
          <p:cNvPr id="21" name="Step arrow 5"/>
          <p:cNvSpPr/>
          <p:nvPr/>
        </p:nvSpPr>
        <p:spPr>
          <a:xfrm>
            <a:off x="15035783" y="2715768"/>
            <a:ext cx="347472" cy="329184"/>
          </a:xfrm>
          <a:prstGeom prst="rightArrow">
            <a:avLst/>
          </a:prstGeom>
          <a:solidFill>
            <a:srgbClr val="B8BDCC"/>
          </a:solidFill>
          <a:ln>
            <a:noFill/>
          </a:ln>
          <a:effectLst/>
        </p:spPr>
        <p:txBody>
          <a:bodyPr rtlCol="0" anchor="ctr"/>
          <a:lstStyle/>
          <a:p>
            <a:pPr algn="ctr"/>
            <a:endParaRPr/>
          </a:p>
        </p:txBody>
      </p:sp>
      <p:sp>
        <p:nvSpPr>
          <p:cNvPr id="22" name="Step Measure"/>
          <p:cNvSpPr/>
          <p:nvPr/>
        </p:nvSpPr>
        <p:spPr>
          <a:xfrm>
            <a:off x="15502128" y="2514600"/>
            <a:ext cx="1871472" cy="731520"/>
          </a:xfrm>
          <a:prstGeom prst="roundRect">
            <a:avLst>
              <a:gd name="adj" fmla="val 50000"/>
            </a:avLst>
          </a:prstGeom>
          <a:solidFill>
            <a:srgbClr val="F0F2F7"/>
          </a:solidFill>
          <a:ln>
            <a:noFill/>
          </a:ln>
          <a:effectLst/>
        </p:spPr>
        <p:txBody>
          <a:bodyPr rtlCol="0" anchor="ctr"/>
          <a:lstStyle/>
          <a:p>
            <a:pPr algn="ctr"/>
            <a:endParaRPr/>
          </a:p>
        </p:txBody>
      </p:sp>
      <p:sp>
        <p:nvSpPr>
          <p:cNvPr id="23" name="Step Measure text"/>
          <p:cNvSpPr txBox="1"/>
          <p:nvPr/>
        </p:nvSpPr>
        <p:spPr>
          <a:xfrm>
            <a:off x="15502128" y="2514600"/>
            <a:ext cx="1871472" cy="731520"/>
          </a:xfrm>
          <a:prstGeom prst="rect">
            <a:avLst/>
          </a:prstGeom>
          <a:noFill/>
        </p:spPr>
        <p:txBody>
          <a:bodyPr wrap="square" lIns="0" tIns="0" rIns="0" bIns="0" anchor="ctr">
            <a:noAutofit/>
          </a:bodyPr>
          <a:lstStyle/>
          <a:p>
            <a:pPr algn="ctr">
              <a:spcBef>
                <a:spcPts val="0"/>
              </a:spcBef>
              <a:spcAft>
                <a:spcPts val="0"/>
              </a:spcAft>
            </a:pPr>
            <a:r>
              <a:rPr lang="en-GB" sz="2200" b="1">
                <a:solidFill>
                  <a:srgbClr val="5B6178"/>
                </a:solidFill>
                <a:latin typeface="Tahoma"/>
              </a:rPr>
              <a:t>Measure</a:t>
            </a:r>
          </a:p>
        </p:txBody>
      </p:sp>
      <p:sp>
        <p:nvSpPr>
          <p:cNvPr id="24" name="Chain caption"/>
          <p:cNvSpPr txBox="1"/>
          <p:nvPr/>
        </p:nvSpPr>
        <p:spPr>
          <a:xfrm>
            <a:off x="3218688" y="3364992"/>
            <a:ext cx="14154912" cy="411480"/>
          </a:xfrm>
          <a:prstGeom prst="rect">
            <a:avLst/>
          </a:prstGeom>
          <a:noFill/>
        </p:spPr>
        <p:txBody>
          <a:bodyPr wrap="square" lIns="0" tIns="0" rIns="0" bIns="0" anchor="t">
            <a:noAutofit/>
          </a:bodyPr>
          <a:lstStyle/>
          <a:p>
            <a:pPr algn="l">
              <a:spcBef>
                <a:spcPts val="0"/>
              </a:spcBef>
              <a:spcAft>
                <a:spcPts val="0"/>
              </a:spcAft>
            </a:pPr>
            <a:r>
              <a:rPr lang="en-GB" sz="2200" b="0">
                <a:solidFill>
                  <a:srgbClr val="5B6178"/>
                </a:solidFill>
                <a:latin typeface="Tahoma"/>
              </a:rPr>
              <a:t>The industrial-age playbook – built for a stable, predictable world</a:t>
            </a:r>
          </a:p>
        </p:txBody>
      </p:sp>
      <p:sp>
        <p:nvSpPr>
          <p:cNvPr id="25" name="Shift 1 card"/>
          <p:cNvSpPr/>
          <p:nvPr/>
        </p:nvSpPr>
        <p:spPr>
          <a:xfrm>
            <a:off x="3218688" y="4069080"/>
            <a:ext cx="3264408" cy="3200400"/>
          </a:xfrm>
          <a:prstGeom prst="roundRect">
            <a:avLst>
              <a:gd name="adj" fmla="val 6285"/>
            </a:avLst>
          </a:prstGeom>
          <a:solidFill>
            <a:srgbClr val="F1EBFF"/>
          </a:solidFill>
          <a:ln>
            <a:noFill/>
          </a:ln>
          <a:effectLst/>
        </p:spPr>
        <p:txBody>
          <a:bodyPr rtlCol="0" anchor="ctr"/>
          <a:lstStyle/>
          <a:p>
            <a:pPr algn="ctr"/>
            <a:endParaRPr/>
          </a:p>
        </p:txBody>
      </p:sp>
      <p:sp>
        <p:nvSpPr>
          <p:cNvPr id="26" name="Shift 1 from"/>
          <p:cNvSpPr txBox="1"/>
          <p:nvPr/>
        </p:nvSpPr>
        <p:spPr>
          <a:xfrm>
            <a:off x="3218688" y="4325112"/>
            <a:ext cx="3264408" cy="457200"/>
          </a:xfrm>
          <a:prstGeom prst="rect">
            <a:avLst/>
          </a:prstGeom>
          <a:noFill/>
        </p:spPr>
        <p:txBody>
          <a:bodyPr wrap="square" lIns="0" tIns="0" rIns="0" bIns="0" anchor="t">
            <a:noAutofit/>
          </a:bodyPr>
          <a:lstStyle/>
          <a:p>
            <a:pPr algn="ctr">
              <a:spcBef>
                <a:spcPts val="0"/>
              </a:spcBef>
              <a:spcAft>
                <a:spcPts val="0"/>
              </a:spcAft>
            </a:pPr>
            <a:r>
              <a:rPr lang="en-GB" sz="2600" b="1">
                <a:solidFill>
                  <a:srgbClr val="5B6178"/>
                </a:solidFill>
                <a:latin typeface="Tahoma"/>
              </a:rPr>
              <a:t>Certitude</a:t>
            </a:r>
          </a:p>
        </p:txBody>
      </p:sp>
      <p:sp>
        <p:nvSpPr>
          <p:cNvPr id="27" name="Shift 1 arrow"/>
          <p:cNvSpPr/>
          <p:nvPr/>
        </p:nvSpPr>
        <p:spPr>
          <a:xfrm>
            <a:off x="4622292" y="4873752"/>
            <a:ext cx="457200" cy="457200"/>
          </a:xfrm>
          <a:prstGeom prst="downArrow">
            <a:avLst/>
          </a:prstGeom>
          <a:solidFill>
            <a:srgbClr val="955BFF"/>
          </a:solidFill>
          <a:ln>
            <a:noFill/>
          </a:ln>
          <a:effectLst/>
        </p:spPr>
        <p:txBody>
          <a:bodyPr rtlCol="0" anchor="ctr"/>
          <a:lstStyle/>
          <a:p>
            <a:pPr algn="ctr"/>
            <a:endParaRPr/>
          </a:p>
        </p:txBody>
      </p:sp>
      <p:sp>
        <p:nvSpPr>
          <p:cNvPr id="28" name="Shift 1 to"/>
          <p:cNvSpPr txBox="1"/>
          <p:nvPr/>
        </p:nvSpPr>
        <p:spPr>
          <a:xfrm>
            <a:off x="3218688" y="5394960"/>
            <a:ext cx="3264408" cy="548640"/>
          </a:xfrm>
          <a:prstGeom prst="rect">
            <a:avLst/>
          </a:prstGeom>
          <a:noFill/>
        </p:spPr>
        <p:txBody>
          <a:bodyPr wrap="square" lIns="0" tIns="0" rIns="0" bIns="0" anchor="t">
            <a:noAutofit/>
          </a:bodyPr>
          <a:lstStyle/>
          <a:p>
            <a:pPr algn="ctr">
              <a:spcBef>
                <a:spcPts val="0"/>
              </a:spcBef>
              <a:spcAft>
                <a:spcPts val="0"/>
              </a:spcAft>
            </a:pPr>
            <a:r>
              <a:rPr lang="en-GB" sz="3200" b="1">
                <a:solidFill>
                  <a:srgbClr val="7B3FF2"/>
                </a:solidFill>
                <a:latin typeface="Tahoma"/>
              </a:rPr>
              <a:t>Clarity</a:t>
            </a:r>
          </a:p>
        </p:txBody>
      </p:sp>
      <p:sp>
        <p:nvSpPr>
          <p:cNvPr id="29" name="Shift 1 text"/>
          <p:cNvSpPr txBox="1"/>
          <p:nvPr/>
        </p:nvSpPr>
        <p:spPr>
          <a:xfrm>
            <a:off x="3401568" y="6035040"/>
            <a:ext cx="2898648" cy="1097280"/>
          </a:xfrm>
          <a:prstGeom prst="rect">
            <a:avLst/>
          </a:prstGeom>
          <a:noFill/>
        </p:spPr>
        <p:txBody>
          <a:bodyPr wrap="square" lIns="0" tIns="0" rIns="0" bIns="0" anchor="t">
            <a:noAutofit/>
          </a:bodyPr>
          <a:lstStyle/>
          <a:p>
            <a:pPr algn="ctr">
              <a:spcBef>
                <a:spcPts val="0"/>
              </a:spcBef>
              <a:spcAft>
                <a:spcPts val="0"/>
              </a:spcAft>
            </a:pPr>
            <a:r>
              <a:rPr lang="en-GB" sz="2200" b="0">
                <a:solidFill>
                  <a:srgbClr val="2E3550"/>
                </a:solidFill>
                <a:latin typeface="Tahoma"/>
              </a:rPr>
              <a:t>Be clear on direction without claiming certainty</a:t>
            </a:r>
          </a:p>
        </p:txBody>
      </p:sp>
      <p:sp>
        <p:nvSpPr>
          <p:cNvPr id="30" name="Shift 2 card"/>
          <p:cNvSpPr/>
          <p:nvPr/>
        </p:nvSpPr>
        <p:spPr>
          <a:xfrm>
            <a:off x="6848856" y="4069080"/>
            <a:ext cx="3264408" cy="3200400"/>
          </a:xfrm>
          <a:prstGeom prst="roundRect">
            <a:avLst>
              <a:gd name="adj" fmla="val 6285"/>
            </a:avLst>
          </a:prstGeom>
          <a:solidFill>
            <a:srgbClr val="F1EBFF"/>
          </a:solidFill>
          <a:ln>
            <a:noFill/>
          </a:ln>
          <a:effectLst/>
        </p:spPr>
        <p:txBody>
          <a:bodyPr rtlCol="0" anchor="ctr"/>
          <a:lstStyle/>
          <a:p>
            <a:pPr algn="ctr"/>
            <a:endParaRPr/>
          </a:p>
        </p:txBody>
      </p:sp>
      <p:sp>
        <p:nvSpPr>
          <p:cNvPr id="31" name="Shift 2 from"/>
          <p:cNvSpPr txBox="1"/>
          <p:nvPr/>
        </p:nvSpPr>
        <p:spPr>
          <a:xfrm>
            <a:off x="6848856" y="4325112"/>
            <a:ext cx="3264408" cy="457200"/>
          </a:xfrm>
          <a:prstGeom prst="rect">
            <a:avLst/>
          </a:prstGeom>
          <a:noFill/>
        </p:spPr>
        <p:txBody>
          <a:bodyPr wrap="square" lIns="0" tIns="0" rIns="0" bIns="0" anchor="t">
            <a:noAutofit/>
          </a:bodyPr>
          <a:lstStyle/>
          <a:p>
            <a:pPr algn="ctr">
              <a:spcBef>
                <a:spcPts val="0"/>
              </a:spcBef>
              <a:spcAft>
                <a:spcPts val="0"/>
              </a:spcAft>
            </a:pPr>
            <a:r>
              <a:rPr lang="en-GB" sz="2600" b="1">
                <a:solidFill>
                  <a:srgbClr val="5B6178"/>
                </a:solidFill>
                <a:latin typeface="Tahoma"/>
              </a:rPr>
              <a:t>Content</a:t>
            </a:r>
          </a:p>
        </p:txBody>
      </p:sp>
      <p:sp>
        <p:nvSpPr>
          <p:cNvPr id="32" name="Shift 2 arrow"/>
          <p:cNvSpPr/>
          <p:nvPr/>
        </p:nvSpPr>
        <p:spPr>
          <a:xfrm>
            <a:off x="8252460" y="4873752"/>
            <a:ext cx="457200" cy="457200"/>
          </a:xfrm>
          <a:prstGeom prst="downArrow">
            <a:avLst/>
          </a:prstGeom>
          <a:solidFill>
            <a:srgbClr val="955BFF"/>
          </a:solidFill>
          <a:ln>
            <a:noFill/>
          </a:ln>
          <a:effectLst/>
        </p:spPr>
        <p:txBody>
          <a:bodyPr rtlCol="0" anchor="ctr"/>
          <a:lstStyle/>
          <a:p>
            <a:pPr algn="ctr"/>
            <a:endParaRPr/>
          </a:p>
        </p:txBody>
      </p:sp>
      <p:sp>
        <p:nvSpPr>
          <p:cNvPr id="33" name="Shift 2 to"/>
          <p:cNvSpPr txBox="1"/>
          <p:nvPr/>
        </p:nvSpPr>
        <p:spPr>
          <a:xfrm>
            <a:off x="6848856" y="5394960"/>
            <a:ext cx="3264408" cy="548640"/>
          </a:xfrm>
          <a:prstGeom prst="rect">
            <a:avLst/>
          </a:prstGeom>
          <a:noFill/>
        </p:spPr>
        <p:txBody>
          <a:bodyPr wrap="square" lIns="0" tIns="0" rIns="0" bIns="0" anchor="t">
            <a:noAutofit/>
          </a:bodyPr>
          <a:lstStyle/>
          <a:p>
            <a:pPr algn="ctr">
              <a:spcBef>
                <a:spcPts val="0"/>
              </a:spcBef>
              <a:spcAft>
                <a:spcPts val="0"/>
              </a:spcAft>
            </a:pPr>
            <a:r>
              <a:rPr lang="en-GB" sz="3200" b="1">
                <a:solidFill>
                  <a:srgbClr val="7B3FF2"/>
                </a:solidFill>
                <a:latin typeface="Tahoma"/>
              </a:rPr>
              <a:t>Context</a:t>
            </a:r>
          </a:p>
        </p:txBody>
      </p:sp>
      <p:sp>
        <p:nvSpPr>
          <p:cNvPr id="34" name="Shift 2 text"/>
          <p:cNvSpPr txBox="1"/>
          <p:nvPr/>
        </p:nvSpPr>
        <p:spPr>
          <a:xfrm>
            <a:off x="7031736" y="6035040"/>
            <a:ext cx="2898648" cy="1097280"/>
          </a:xfrm>
          <a:prstGeom prst="rect">
            <a:avLst/>
          </a:prstGeom>
          <a:noFill/>
        </p:spPr>
        <p:txBody>
          <a:bodyPr wrap="square" lIns="0" tIns="0" rIns="0" bIns="0" anchor="t">
            <a:noAutofit/>
          </a:bodyPr>
          <a:lstStyle/>
          <a:p>
            <a:pPr algn="ctr">
              <a:spcBef>
                <a:spcPts val="0"/>
              </a:spcBef>
              <a:spcAft>
                <a:spcPts val="0"/>
              </a:spcAft>
            </a:pPr>
            <a:r>
              <a:rPr lang="en-GB" sz="2200" b="0">
                <a:solidFill>
                  <a:srgbClr val="2E3550"/>
                </a:solidFill>
                <a:latin typeface="Tahoma"/>
              </a:rPr>
              <a:t>Read the situation, not just the data</a:t>
            </a:r>
          </a:p>
        </p:txBody>
      </p:sp>
      <p:sp>
        <p:nvSpPr>
          <p:cNvPr id="35" name="Shift 3 card"/>
          <p:cNvSpPr/>
          <p:nvPr/>
        </p:nvSpPr>
        <p:spPr>
          <a:xfrm>
            <a:off x="10479024" y="4069080"/>
            <a:ext cx="3264408" cy="3200400"/>
          </a:xfrm>
          <a:prstGeom prst="roundRect">
            <a:avLst>
              <a:gd name="adj" fmla="val 6285"/>
            </a:avLst>
          </a:prstGeom>
          <a:solidFill>
            <a:srgbClr val="F1EBFF"/>
          </a:solidFill>
          <a:ln>
            <a:noFill/>
          </a:ln>
          <a:effectLst/>
        </p:spPr>
        <p:txBody>
          <a:bodyPr rtlCol="0" anchor="ctr"/>
          <a:lstStyle/>
          <a:p>
            <a:pPr algn="ctr"/>
            <a:endParaRPr/>
          </a:p>
        </p:txBody>
      </p:sp>
      <p:sp>
        <p:nvSpPr>
          <p:cNvPr id="36" name="Shift 3 from"/>
          <p:cNvSpPr txBox="1"/>
          <p:nvPr/>
        </p:nvSpPr>
        <p:spPr>
          <a:xfrm>
            <a:off x="10479024" y="4325112"/>
            <a:ext cx="3264408" cy="457200"/>
          </a:xfrm>
          <a:prstGeom prst="rect">
            <a:avLst/>
          </a:prstGeom>
          <a:noFill/>
        </p:spPr>
        <p:txBody>
          <a:bodyPr wrap="square" lIns="0" tIns="0" rIns="0" bIns="0" anchor="t">
            <a:noAutofit/>
          </a:bodyPr>
          <a:lstStyle/>
          <a:p>
            <a:pPr algn="ctr">
              <a:spcBef>
                <a:spcPts val="0"/>
              </a:spcBef>
              <a:spcAft>
                <a:spcPts val="0"/>
              </a:spcAft>
            </a:pPr>
            <a:r>
              <a:rPr lang="en-GB" sz="2600" b="1">
                <a:solidFill>
                  <a:srgbClr val="5B6178"/>
                </a:solidFill>
                <a:latin typeface="Tahoma"/>
              </a:rPr>
              <a:t>Authority</a:t>
            </a:r>
          </a:p>
        </p:txBody>
      </p:sp>
      <p:sp>
        <p:nvSpPr>
          <p:cNvPr id="37" name="Shift 3 arrow"/>
          <p:cNvSpPr/>
          <p:nvPr/>
        </p:nvSpPr>
        <p:spPr>
          <a:xfrm>
            <a:off x="11882628" y="4873752"/>
            <a:ext cx="457200" cy="457200"/>
          </a:xfrm>
          <a:prstGeom prst="downArrow">
            <a:avLst/>
          </a:prstGeom>
          <a:solidFill>
            <a:srgbClr val="955BFF"/>
          </a:solidFill>
          <a:ln>
            <a:noFill/>
          </a:ln>
          <a:effectLst/>
        </p:spPr>
        <p:txBody>
          <a:bodyPr rtlCol="0" anchor="ctr"/>
          <a:lstStyle/>
          <a:p>
            <a:pPr algn="ctr"/>
            <a:endParaRPr/>
          </a:p>
        </p:txBody>
      </p:sp>
      <p:sp>
        <p:nvSpPr>
          <p:cNvPr id="38" name="Shift 3 to"/>
          <p:cNvSpPr txBox="1"/>
          <p:nvPr/>
        </p:nvSpPr>
        <p:spPr>
          <a:xfrm>
            <a:off x="10479024" y="5394960"/>
            <a:ext cx="3264408" cy="548640"/>
          </a:xfrm>
          <a:prstGeom prst="rect">
            <a:avLst/>
          </a:prstGeom>
          <a:noFill/>
        </p:spPr>
        <p:txBody>
          <a:bodyPr wrap="square" lIns="0" tIns="0" rIns="0" bIns="0" anchor="t">
            <a:noAutofit/>
          </a:bodyPr>
          <a:lstStyle/>
          <a:p>
            <a:pPr algn="ctr">
              <a:spcBef>
                <a:spcPts val="0"/>
              </a:spcBef>
              <a:spcAft>
                <a:spcPts val="0"/>
              </a:spcAft>
            </a:pPr>
            <a:r>
              <a:rPr lang="en-GB" sz="3200" b="1">
                <a:solidFill>
                  <a:srgbClr val="7B3FF2"/>
                </a:solidFill>
                <a:latin typeface="Tahoma"/>
              </a:rPr>
              <a:t>Attention</a:t>
            </a:r>
          </a:p>
        </p:txBody>
      </p:sp>
      <p:sp>
        <p:nvSpPr>
          <p:cNvPr id="39" name="Shift 3 text"/>
          <p:cNvSpPr txBox="1"/>
          <p:nvPr/>
        </p:nvSpPr>
        <p:spPr>
          <a:xfrm>
            <a:off x="10661904" y="6035040"/>
            <a:ext cx="2898648" cy="1097280"/>
          </a:xfrm>
          <a:prstGeom prst="rect">
            <a:avLst/>
          </a:prstGeom>
          <a:noFill/>
        </p:spPr>
        <p:txBody>
          <a:bodyPr wrap="square" lIns="0" tIns="0" rIns="0" bIns="0" anchor="t">
            <a:noAutofit/>
          </a:bodyPr>
          <a:lstStyle/>
          <a:p>
            <a:pPr algn="ctr">
              <a:spcBef>
                <a:spcPts val="0"/>
              </a:spcBef>
              <a:spcAft>
                <a:spcPts val="0"/>
              </a:spcAft>
            </a:pPr>
            <a:r>
              <a:rPr lang="en-GB" sz="2200" b="0">
                <a:solidFill>
                  <a:srgbClr val="2E3550"/>
                </a:solidFill>
                <a:latin typeface="Tahoma"/>
              </a:rPr>
              <a:t>Notice what is emerging around you</a:t>
            </a:r>
          </a:p>
        </p:txBody>
      </p:sp>
      <p:sp>
        <p:nvSpPr>
          <p:cNvPr id="40" name="Shift 4 card"/>
          <p:cNvSpPr/>
          <p:nvPr/>
        </p:nvSpPr>
        <p:spPr>
          <a:xfrm>
            <a:off x="14109192" y="4069080"/>
            <a:ext cx="3264408" cy="3200400"/>
          </a:xfrm>
          <a:prstGeom prst="roundRect">
            <a:avLst>
              <a:gd name="adj" fmla="val 6285"/>
            </a:avLst>
          </a:prstGeom>
          <a:solidFill>
            <a:srgbClr val="F1EBFF"/>
          </a:solidFill>
          <a:ln>
            <a:noFill/>
          </a:ln>
          <a:effectLst/>
        </p:spPr>
        <p:txBody>
          <a:bodyPr rtlCol="0" anchor="ctr"/>
          <a:lstStyle/>
          <a:p>
            <a:pPr algn="ctr"/>
            <a:endParaRPr/>
          </a:p>
        </p:txBody>
      </p:sp>
      <p:sp>
        <p:nvSpPr>
          <p:cNvPr id="41" name="Shift 4 from"/>
          <p:cNvSpPr txBox="1"/>
          <p:nvPr/>
        </p:nvSpPr>
        <p:spPr>
          <a:xfrm>
            <a:off x="14109192" y="4325112"/>
            <a:ext cx="3264408" cy="457200"/>
          </a:xfrm>
          <a:prstGeom prst="rect">
            <a:avLst/>
          </a:prstGeom>
          <a:noFill/>
        </p:spPr>
        <p:txBody>
          <a:bodyPr wrap="square" lIns="0" tIns="0" rIns="0" bIns="0" anchor="t">
            <a:noAutofit/>
          </a:bodyPr>
          <a:lstStyle/>
          <a:p>
            <a:pPr algn="ctr">
              <a:spcBef>
                <a:spcPts val="0"/>
              </a:spcBef>
              <a:spcAft>
                <a:spcPts val="0"/>
              </a:spcAft>
            </a:pPr>
            <a:r>
              <a:rPr lang="en-GB" sz="2600" b="1">
                <a:solidFill>
                  <a:srgbClr val="5B6178"/>
                </a:solidFill>
                <a:latin typeface="Tahoma"/>
              </a:rPr>
              <a:t>Control</a:t>
            </a:r>
          </a:p>
        </p:txBody>
      </p:sp>
      <p:sp>
        <p:nvSpPr>
          <p:cNvPr id="42" name="Shift 4 arrow"/>
          <p:cNvSpPr/>
          <p:nvPr/>
        </p:nvSpPr>
        <p:spPr>
          <a:xfrm>
            <a:off x="15512796" y="4873752"/>
            <a:ext cx="457200" cy="457200"/>
          </a:xfrm>
          <a:prstGeom prst="downArrow">
            <a:avLst/>
          </a:prstGeom>
          <a:solidFill>
            <a:srgbClr val="955BFF"/>
          </a:solidFill>
          <a:ln>
            <a:noFill/>
          </a:ln>
          <a:effectLst/>
        </p:spPr>
        <p:txBody>
          <a:bodyPr rtlCol="0" anchor="ctr"/>
          <a:lstStyle/>
          <a:p>
            <a:pPr algn="ctr"/>
            <a:endParaRPr/>
          </a:p>
        </p:txBody>
      </p:sp>
      <p:sp>
        <p:nvSpPr>
          <p:cNvPr id="43" name="Shift 4 to"/>
          <p:cNvSpPr txBox="1"/>
          <p:nvPr/>
        </p:nvSpPr>
        <p:spPr>
          <a:xfrm>
            <a:off x="14109192" y="5394960"/>
            <a:ext cx="3264408" cy="548640"/>
          </a:xfrm>
          <a:prstGeom prst="rect">
            <a:avLst/>
          </a:prstGeom>
          <a:noFill/>
        </p:spPr>
        <p:txBody>
          <a:bodyPr wrap="square" lIns="0" tIns="0" rIns="0" bIns="0" anchor="t">
            <a:noAutofit/>
          </a:bodyPr>
          <a:lstStyle/>
          <a:p>
            <a:pPr algn="ctr">
              <a:spcBef>
                <a:spcPts val="0"/>
              </a:spcBef>
              <a:spcAft>
                <a:spcPts val="0"/>
              </a:spcAft>
            </a:pPr>
            <a:r>
              <a:rPr lang="en-GB" sz="3200" b="1">
                <a:solidFill>
                  <a:srgbClr val="7B3FF2"/>
                </a:solidFill>
                <a:latin typeface="Tahoma"/>
              </a:rPr>
              <a:t>Conditions</a:t>
            </a:r>
          </a:p>
        </p:txBody>
      </p:sp>
      <p:sp>
        <p:nvSpPr>
          <p:cNvPr id="44" name="Shift 4 text"/>
          <p:cNvSpPr txBox="1"/>
          <p:nvPr/>
        </p:nvSpPr>
        <p:spPr>
          <a:xfrm>
            <a:off x="14292072" y="6035040"/>
            <a:ext cx="2898648" cy="1097280"/>
          </a:xfrm>
          <a:prstGeom prst="rect">
            <a:avLst/>
          </a:prstGeom>
          <a:noFill/>
        </p:spPr>
        <p:txBody>
          <a:bodyPr wrap="square" lIns="0" tIns="0" rIns="0" bIns="0" anchor="t">
            <a:noAutofit/>
          </a:bodyPr>
          <a:lstStyle/>
          <a:p>
            <a:pPr algn="ctr">
              <a:spcBef>
                <a:spcPts val="0"/>
              </a:spcBef>
              <a:spcAft>
                <a:spcPts val="0"/>
              </a:spcAft>
            </a:pPr>
            <a:r>
              <a:rPr lang="en-GB" sz="2200" b="0">
                <a:solidFill>
                  <a:srgbClr val="2E3550"/>
                </a:solidFill>
                <a:latin typeface="Tahoma"/>
              </a:rPr>
              <a:t>Create conditions for good solutions to emerge</a:t>
            </a:r>
          </a:p>
        </p:txBody>
      </p:sp>
      <p:sp>
        <p:nvSpPr>
          <p:cNvPr id="45" name="For us box"/>
          <p:cNvSpPr/>
          <p:nvPr/>
        </p:nvSpPr>
        <p:spPr>
          <a:xfrm>
            <a:off x="3218688" y="7543800"/>
            <a:ext cx="14154912" cy="1234440"/>
          </a:xfrm>
          <a:prstGeom prst="roundRect">
            <a:avLst>
              <a:gd name="adj" fmla="val 16296"/>
            </a:avLst>
          </a:prstGeom>
          <a:solidFill>
            <a:srgbClr val="FBF3D6"/>
          </a:solidFill>
          <a:ln>
            <a:noFill/>
          </a:ln>
          <a:effectLst/>
        </p:spPr>
        <p:txBody>
          <a:bodyPr rtlCol="0" anchor="ctr"/>
          <a:lstStyle/>
          <a:p>
            <a:pPr algn="ctr"/>
            <a:endParaRPr/>
          </a:p>
        </p:txBody>
      </p:sp>
      <p:sp>
        <p:nvSpPr>
          <p:cNvPr id="46" name="For us label"/>
          <p:cNvSpPr txBox="1"/>
          <p:nvPr/>
        </p:nvSpPr>
        <p:spPr>
          <a:xfrm>
            <a:off x="3630168" y="7543800"/>
            <a:ext cx="1371600" cy="1234440"/>
          </a:xfrm>
          <a:prstGeom prst="rect">
            <a:avLst/>
          </a:prstGeom>
          <a:noFill/>
        </p:spPr>
        <p:txBody>
          <a:bodyPr wrap="square" lIns="0" tIns="0" rIns="0" bIns="0" anchor="ctr">
            <a:noAutofit/>
          </a:bodyPr>
          <a:lstStyle/>
          <a:p>
            <a:pPr algn="l">
              <a:spcBef>
                <a:spcPts val="0"/>
              </a:spcBef>
              <a:spcAft>
                <a:spcPts val="0"/>
              </a:spcAft>
            </a:pPr>
            <a:r>
              <a:rPr lang="en-GB" sz="2600" b="1">
                <a:solidFill>
                  <a:srgbClr val="7A5C00"/>
                </a:solidFill>
                <a:latin typeface="Tahoma"/>
              </a:rPr>
              <a:t>For us</a:t>
            </a:r>
          </a:p>
        </p:txBody>
      </p:sp>
      <p:sp>
        <p:nvSpPr>
          <p:cNvPr id="47" name="For us text"/>
          <p:cNvSpPr txBox="1"/>
          <p:nvPr/>
        </p:nvSpPr>
        <p:spPr>
          <a:xfrm>
            <a:off x="5138928" y="7543800"/>
            <a:ext cx="11823192" cy="1234440"/>
          </a:xfrm>
          <a:prstGeom prst="rect">
            <a:avLst/>
          </a:prstGeom>
          <a:noFill/>
        </p:spPr>
        <p:txBody>
          <a:bodyPr wrap="square" lIns="0" tIns="0" rIns="0" bIns="0" anchor="ctr">
            <a:noAutofit/>
          </a:bodyPr>
          <a:lstStyle/>
          <a:p>
            <a:pPr algn="l">
              <a:spcBef>
                <a:spcPts val="0"/>
              </a:spcBef>
              <a:spcAft>
                <a:spcPts val="0"/>
              </a:spcAft>
            </a:pPr>
            <a:r>
              <a:rPr lang="en-GB" sz="2600" b="0">
                <a:solidFill>
                  <a:srgbClr val="2E3550"/>
                </a:solidFill>
                <a:latin typeface="Tahoma"/>
              </a:rPr>
              <a:t>Aim for enough structure to coordinate – but not so much that possibility disappears</a:t>
            </a:r>
          </a:p>
        </p:txBody>
      </p:sp>
      <p:sp>
        <p:nvSpPr>
          <p:cNvPr id="48" name="Section marker"/>
          <p:cNvSpPr/>
          <p:nvPr/>
        </p:nvSpPr>
        <p:spPr>
          <a:xfrm>
            <a:off x="3218688" y="9217152"/>
            <a:ext cx="201168" cy="201168"/>
          </a:xfrm>
          <a:prstGeom prst="ellipse">
            <a:avLst/>
          </a:prstGeom>
          <a:solidFill>
            <a:srgbClr val="955BFF"/>
          </a:solidFill>
          <a:ln>
            <a:noFill/>
          </a:ln>
          <a:effectLst/>
        </p:spPr>
        <p:txBody>
          <a:bodyPr rtlCol="0" anchor="ctr"/>
          <a:lstStyle/>
          <a:p>
            <a:pPr algn="ctr"/>
            <a:endParaRPr/>
          </a:p>
        </p:txBody>
      </p:sp>
      <p:sp>
        <p:nvSpPr>
          <p:cNvPr id="49" name="Section label"/>
          <p:cNvSpPr txBox="1"/>
          <p:nvPr/>
        </p:nvSpPr>
        <p:spPr>
          <a:xfrm>
            <a:off x="3529584" y="9144000"/>
            <a:ext cx="6400800" cy="347472"/>
          </a:xfrm>
          <a:prstGeom prst="rect">
            <a:avLst/>
          </a:prstGeom>
          <a:noFill/>
        </p:spPr>
        <p:txBody>
          <a:bodyPr wrap="square" lIns="0" tIns="0" rIns="0" bIns="0" anchor="ctr">
            <a:noAutofit/>
          </a:bodyPr>
          <a:lstStyle/>
          <a:p>
            <a:pPr algn="l">
              <a:spcBef>
                <a:spcPts val="0"/>
              </a:spcBef>
              <a:spcAft>
                <a:spcPts val="0"/>
              </a:spcAft>
            </a:pPr>
            <a:r>
              <a:rPr lang="en-GB" sz="1600" b="1" spc="150">
                <a:solidFill>
                  <a:srgbClr val="7B3FF2"/>
                </a:solidFill>
                <a:latin typeface="Tahoma"/>
              </a:rPr>
              <a:t>ADAPTING TO UNCERTAINTY</a:t>
            </a:r>
          </a:p>
        </p:txBody>
      </p:sp>
      <p:sp>
        <p:nvSpPr>
          <p:cNvPr id="50" name="Source"/>
          <p:cNvSpPr txBox="1"/>
          <p:nvPr/>
        </p:nvSpPr>
        <p:spPr>
          <a:xfrm>
            <a:off x="9144000" y="9144000"/>
            <a:ext cx="8229600" cy="347472"/>
          </a:xfrm>
          <a:prstGeom prst="rect">
            <a:avLst/>
          </a:prstGeom>
          <a:noFill/>
        </p:spPr>
        <p:txBody>
          <a:bodyPr wrap="square" lIns="0" tIns="0" rIns="0" bIns="0" anchor="ctr">
            <a:noAutofit/>
          </a:bodyPr>
          <a:lstStyle/>
          <a:p>
            <a:pPr algn="r">
              <a:spcBef>
                <a:spcPts val="0"/>
              </a:spcBef>
              <a:spcAft>
                <a:spcPts val="0"/>
              </a:spcAft>
            </a:pPr>
            <a:r>
              <a:rPr lang="en-GB" sz="1800" b="0">
                <a:solidFill>
                  <a:srgbClr val="5B6178"/>
                </a:solidFill>
                <a:latin typeface="Tahoma"/>
              </a:rPr>
              <a:t>Drawing on: Sudhanshu Palsule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ackground">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8288000" cy="10287000"/>
          </a:xfrm>
          <a:prstGeom prst="rect">
            <a:avLst/>
          </a:prstGeom>
        </p:spPr>
      </p:pic>
      <p:pic>
        <p:nvPicPr>
          <p:cNvPr id="3" name="CRF watermark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03069" y="1485900"/>
            <a:ext cx="11282416" cy="8801100"/>
          </a:xfrm>
          <a:prstGeom prst="rect">
            <a:avLst/>
          </a:prstGeom>
        </p:spPr>
      </p:pic>
      <p:pic>
        <p:nvPicPr>
          <p:cNvPr id="4" name="CRF watermark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005332" y="1704975"/>
            <a:ext cx="11282413" cy="8582025"/>
          </a:xfrm>
          <a:prstGeom prst="rect">
            <a:avLst/>
          </a:prstGeom>
        </p:spPr>
      </p:pic>
      <p:sp>
        <p:nvSpPr>
          <p:cNvPr id="5" name="Title"/>
          <p:cNvSpPr txBox="1"/>
          <p:nvPr/>
        </p:nvSpPr>
        <p:spPr>
          <a:xfrm>
            <a:off x="3218688" y="731520"/>
            <a:ext cx="14154912" cy="868680"/>
          </a:xfrm>
          <a:prstGeom prst="rect">
            <a:avLst/>
          </a:prstGeom>
          <a:noFill/>
        </p:spPr>
        <p:txBody>
          <a:bodyPr wrap="square" lIns="0" tIns="0" rIns="0" bIns="0" anchor="t">
            <a:noAutofit/>
          </a:bodyPr>
          <a:lstStyle/>
          <a:p>
            <a:pPr algn="l">
              <a:spcBef>
                <a:spcPts val="0"/>
              </a:spcBef>
              <a:spcAft>
                <a:spcPts val="0"/>
              </a:spcAft>
            </a:pPr>
            <a:r>
              <a:rPr lang="en-GB" sz="5400" b="1">
                <a:solidFill>
                  <a:srgbClr val="071337"/>
                </a:solidFill>
                <a:latin typeface="Tahoma"/>
              </a:rPr>
              <a:t>Make room for not-knowing</a:t>
            </a:r>
          </a:p>
        </p:txBody>
      </p:sp>
      <p:sp>
        <p:nvSpPr>
          <p:cNvPr id="6" name="Subtitle"/>
          <p:cNvSpPr txBox="1"/>
          <p:nvPr/>
        </p:nvSpPr>
        <p:spPr>
          <a:xfrm>
            <a:off x="3218688" y="1645920"/>
            <a:ext cx="14154912" cy="548640"/>
          </a:xfrm>
          <a:prstGeom prst="rect">
            <a:avLst/>
          </a:prstGeom>
          <a:noFill/>
        </p:spPr>
        <p:txBody>
          <a:bodyPr wrap="square" lIns="0" tIns="0" rIns="0" bIns="0" anchor="t">
            <a:noAutofit/>
          </a:bodyPr>
          <a:lstStyle/>
          <a:p>
            <a:pPr algn="l">
              <a:spcBef>
                <a:spcPts val="0"/>
              </a:spcBef>
              <a:spcAft>
                <a:spcPts val="0"/>
              </a:spcAft>
            </a:pPr>
            <a:r>
              <a:rPr lang="en-GB" sz="3000" b="0">
                <a:solidFill>
                  <a:srgbClr val="434A66"/>
                </a:solidFill>
                <a:latin typeface="Tahoma"/>
              </a:rPr>
              <a:t>It isn’t ignorance – it’s a capability</a:t>
            </a:r>
          </a:p>
        </p:txBody>
      </p:sp>
      <p:sp>
        <p:nvSpPr>
          <p:cNvPr id="7" name="Cold data card"/>
          <p:cNvSpPr/>
          <p:nvPr/>
        </p:nvSpPr>
        <p:spPr>
          <a:xfrm>
            <a:off x="3218688" y="2514600"/>
            <a:ext cx="7589520" cy="1828800"/>
          </a:xfrm>
          <a:prstGeom prst="roundRect">
            <a:avLst>
              <a:gd name="adj" fmla="val 11000"/>
            </a:avLst>
          </a:prstGeom>
          <a:solidFill>
            <a:srgbClr val="F0F2F7"/>
          </a:solidFill>
          <a:ln>
            <a:noFill/>
          </a:ln>
          <a:effectLst/>
        </p:spPr>
        <p:txBody>
          <a:bodyPr rtlCol="0" anchor="ctr"/>
          <a:lstStyle/>
          <a:p>
            <a:pPr algn="ctr"/>
            <a:endParaRPr/>
          </a:p>
        </p:txBody>
      </p:sp>
      <p:sp>
        <p:nvSpPr>
          <p:cNvPr id="8" name="Cold data circle"/>
          <p:cNvSpPr/>
          <p:nvPr/>
        </p:nvSpPr>
        <p:spPr>
          <a:xfrm>
            <a:off x="3534156" y="2994660"/>
            <a:ext cx="868680" cy="868680"/>
          </a:xfrm>
          <a:prstGeom prst="ellipse">
            <a:avLst/>
          </a:prstGeom>
          <a:solidFill>
            <a:srgbClr val="7A8099"/>
          </a:solidFill>
          <a:ln>
            <a:noFill/>
          </a:ln>
          <a:effectLst/>
        </p:spPr>
        <p:txBody>
          <a:bodyPr rtlCol="0" anchor="ctr"/>
          <a:lstStyle/>
          <a:p>
            <a:pPr algn="ctr"/>
            <a:endParaRPr/>
          </a:p>
        </p:txBody>
      </p:sp>
      <p:pic>
        <p:nvPicPr>
          <p:cNvPr id="9" name="Cold data icon">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733952" y="3194456"/>
            <a:ext cx="469087" cy="469087"/>
          </a:xfrm>
          <a:prstGeom prst="rect">
            <a:avLst/>
          </a:prstGeom>
        </p:spPr>
      </p:pic>
      <p:sp>
        <p:nvSpPr>
          <p:cNvPr id="10" name="Cold data heading"/>
          <p:cNvSpPr txBox="1"/>
          <p:nvPr/>
        </p:nvSpPr>
        <p:spPr>
          <a:xfrm>
            <a:off x="4681728" y="2862072"/>
            <a:ext cx="5852160" cy="502920"/>
          </a:xfrm>
          <a:prstGeom prst="rect">
            <a:avLst/>
          </a:prstGeom>
          <a:noFill/>
        </p:spPr>
        <p:txBody>
          <a:bodyPr wrap="square" lIns="0" tIns="0" rIns="0" bIns="0" anchor="t">
            <a:noAutofit/>
          </a:bodyPr>
          <a:lstStyle/>
          <a:p>
            <a:pPr algn="l">
              <a:spcBef>
                <a:spcPts val="0"/>
              </a:spcBef>
              <a:spcAft>
                <a:spcPts val="0"/>
              </a:spcAft>
            </a:pPr>
            <a:r>
              <a:rPr lang="en-GB" sz="3000" b="1">
                <a:solidFill>
                  <a:srgbClr val="071337"/>
                </a:solidFill>
                <a:latin typeface="Tahoma"/>
              </a:rPr>
              <a:t>Cold data</a:t>
            </a:r>
          </a:p>
        </p:txBody>
      </p:sp>
      <p:sp>
        <p:nvSpPr>
          <p:cNvPr id="11" name="Cold data text"/>
          <p:cNvSpPr txBox="1"/>
          <p:nvPr/>
        </p:nvSpPr>
        <p:spPr>
          <a:xfrm>
            <a:off x="4681728" y="3447288"/>
            <a:ext cx="5852160" cy="54864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Metrics, reports and analysis</a:t>
            </a:r>
          </a:p>
        </p:txBody>
      </p:sp>
      <p:sp>
        <p:nvSpPr>
          <p:cNvPr id="12" name="Warm data card"/>
          <p:cNvSpPr/>
          <p:nvPr/>
        </p:nvSpPr>
        <p:spPr>
          <a:xfrm>
            <a:off x="3218688" y="4709160"/>
            <a:ext cx="7589520" cy="2560320"/>
          </a:xfrm>
          <a:prstGeom prst="roundRect">
            <a:avLst>
              <a:gd name="adj" fmla="val 7857"/>
            </a:avLst>
          </a:prstGeom>
          <a:solidFill>
            <a:srgbClr val="F1EBFF"/>
          </a:solidFill>
          <a:ln>
            <a:noFill/>
          </a:ln>
          <a:effectLst/>
        </p:spPr>
        <p:txBody>
          <a:bodyPr rtlCol="0" anchor="ctr"/>
          <a:lstStyle/>
          <a:p>
            <a:pPr algn="ctr"/>
            <a:endParaRPr/>
          </a:p>
        </p:txBody>
      </p:sp>
      <p:sp>
        <p:nvSpPr>
          <p:cNvPr id="13" name="Warm data circle"/>
          <p:cNvSpPr/>
          <p:nvPr/>
        </p:nvSpPr>
        <p:spPr>
          <a:xfrm>
            <a:off x="3534156" y="5024628"/>
            <a:ext cx="868680" cy="868680"/>
          </a:xfrm>
          <a:prstGeom prst="ellipse">
            <a:avLst/>
          </a:prstGeom>
          <a:solidFill>
            <a:srgbClr val="955BFF"/>
          </a:solidFill>
          <a:ln>
            <a:noFill/>
          </a:ln>
          <a:effectLst/>
        </p:spPr>
        <p:txBody>
          <a:bodyPr rtlCol="0" anchor="ctr"/>
          <a:lstStyle/>
          <a:p>
            <a:pPr algn="ctr"/>
            <a:endParaRPr/>
          </a:p>
        </p:txBody>
      </p:sp>
      <p:pic>
        <p:nvPicPr>
          <p:cNvPr id="14" name="Warm data icon">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733952" y="5224424"/>
            <a:ext cx="469087" cy="469087"/>
          </a:xfrm>
          <a:prstGeom prst="rect">
            <a:avLst/>
          </a:prstGeom>
        </p:spPr>
      </p:pic>
      <p:sp>
        <p:nvSpPr>
          <p:cNvPr id="15" name="Warm data heading"/>
          <p:cNvSpPr txBox="1"/>
          <p:nvPr/>
        </p:nvSpPr>
        <p:spPr>
          <a:xfrm>
            <a:off x="4681728" y="5056632"/>
            <a:ext cx="5852160" cy="502920"/>
          </a:xfrm>
          <a:prstGeom prst="rect">
            <a:avLst/>
          </a:prstGeom>
          <a:noFill/>
        </p:spPr>
        <p:txBody>
          <a:bodyPr wrap="square" lIns="0" tIns="0" rIns="0" bIns="0" anchor="t">
            <a:noAutofit/>
          </a:bodyPr>
          <a:lstStyle/>
          <a:p>
            <a:pPr algn="l">
              <a:spcBef>
                <a:spcPts val="0"/>
              </a:spcBef>
              <a:spcAft>
                <a:spcPts val="0"/>
              </a:spcAft>
            </a:pPr>
            <a:r>
              <a:rPr lang="en-GB" sz="3000" b="1">
                <a:solidFill>
                  <a:srgbClr val="071337"/>
                </a:solidFill>
                <a:latin typeface="Tahoma"/>
              </a:rPr>
              <a:t>Warm data</a:t>
            </a:r>
          </a:p>
        </p:txBody>
      </p:sp>
      <p:sp>
        <p:nvSpPr>
          <p:cNvPr id="16" name="Warm data text"/>
          <p:cNvSpPr txBox="1"/>
          <p:nvPr/>
        </p:nvSpPr>
        <p:spPr>
          <a:xfrm>
            <a:off x="4681728" y="5641848"/>
            <a:ext cx="5852160" cy="146304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Conversations, observation and relationships – where early signals tend to show up first</a:t>
            </a:r>
          </a:p>
        </p:txBody>
      </p:sp>
      <p:sp>
        <p:nvSpPr>
          <p:cNvPr id="17" name="80:20 card"/>
          <p:cNvSpPr/>
          <p:nvPr/>
        </p:nvSpPr>
        <p:spPr>
          <a:xfrm>
            <a:off x="11173968" y="2514600"/>
            <a:ext cx="6199631" cy="4754880"/>
          </a:xfrm>
          <a:prstGeom prst="roundRect">
            <a:avLst>
              <a:gd name="adj" fmla="val 4230"/>
            </a:avLst>
          </a:prstGeom>
          <a:solidFill>
            <a:srgbClr val="F1EBFF"/>
          </a:solidFill>
          <a:ln>
            <a:noFill/>
          </a:ln>
          <a:effectLst/>
        </p:spPr>
        <p:txBody>
          <a:bodyPr rtlCol="0" anchor="ctr"/>
          <a:lstStyle/>
          <a:p>
            <a:pPr algn="ctr"/>
            <a:endParaRPr/>
          </a:p>
        </p:txBody>
      </p:sp>
      <p:sp>
        <p:nvSpPr>
          <p:cNvPr id="18" name="80:20 figure"/>
          <p:cNvSpPr txBox="1"/>
          <p:nvPr/>
        </p:nvSpPr>
        <p:spPr>
          <a:xfrm>
            <a:off x="11585448" y="2651760"/>
            <a:ext cx="5376671" cy="1691640"/>
          </a:xfrm>
          <a:prstGeom prst="rect">
            <a:avLst/>
          </a:prstGeom>
          <a:noFill/>
        </p:spPr>
        <p:txBody>
          <a:bodyPr wrap="square" lIns="0" tIns="0" rIns="0" bIns="0" anchor="t">
            <a:noAutofit/>
          </a:bodyPr>
          <a:lstStyle/>
          <a:p>
            <a:pPr algn="l">
              <a:spcBef>
                <a:spcPts val="0"/>
              </a:spcBef>
              <a:spcAft>
                <a:spcPts val="0"/>
              </a:spcAft>
            </a:pPr>
            <a:r>
              <a:rPr lang="en-GB" sz="11000" b="1">
                <a:solidFill>
                  <a:srgbClr val="7B3FF2"/>
                </a:solidFill>
                <a:latin typeface="Tahoma"/>
              </a:rPr>
              <a:t>80:20</a:t>
            </a:r>
          </a:p>
        </p:txBody>
      </p:sp>
      <p:sp>
        <p:nvSpPr>
          <p:cNvPr id="19" name="80:20 text"/>
          <p:cNvSpPr txBox="1"/>
          <p:nvPr/>
        </p:nvSpPr>
        <p:spPr>
          <a:xfrm>
            <a:off x="11585448" y="4434840"/>
            <a:ext cx="5376671" cy="2697480"/>
          </a:xfrm>
          <a:prstGeom prst="rect">
            <a:avLst/>
          </a:prstGeom>
          <a:noFill/>
        </p:spPr>
        <p:txBody>
          <a:bodyPr wrap="square" lIns="0" tIns="0" rIns="0" bIns="0" anchor="t">
            <a:noAutofit/>
          </a:bodyPr>
          <a:lstStyle/>
          <a:p>
            <a:pPr algn="l">
              <a:spcBef>
                <a:spcPts val="0"/>
              </a:spcBef>
              <a:spcAft>
                <a:spcPts val="1000"/>
              </a:spcAft>
            </a:pPr>
            <a:r>
              <a:rPr lang="en-GB" sz="2600" b="1">
                <a:solidFill>
                  <a:srgbClr val="071337"/>
                </a:solidFill>
                <a:latin typeface="Tahoma"/>
              </a:rPr>
              <a:t>Run 80% of the organisation as you do today</a:t>
            </a:r>
          </a:p>
          <a:p>
            <a:pPr algn="l">
              <a:spcBef>
                <a:spcPts val="0"/>
              </a:spcBef>
              <a:spcAft>
                <a:spcPts val="0"/>
              </a:spcAft>
            </a:pPr>
            <a:r>
              <a:rPr lang="en-GB" sz="2600" b="0">
                <a:solidFill>
                  <a:srgbClr val="2E3550"/>
                </a:solidFill>
                <a:latin typeface="Tahoma"/>
              </a:rPr>
              <a:t>Protect 20% for a different approach: new conversations, open questions and small experiments</a:t>
            </a:r>
          </a:p>
        </p:txBody>
      </p:sp>
      <p:sp>
        <p:nvSpPr>
          <p:cNvPr id="20" name="For us box"/>
          <p:cNvSpPr/>
          <p:nvPr/>
        </p:nvSpPr>
        <p:spPr>
          <a:xfrm>
            <a:off x="3218688" y="7635240"/>
            <a:ext cx="14154912" cy="1143000"/>
          </a:xfrm>
          <a:prstGeom prst="roundRect">
            <a:avLst>
              <a:gd name="adj" fmla="val 17600"/>
            </a:avLst>
          </a:prstGeom>
          <a:solidFill>
            <a:srgbClr val="FBF3D6"/>
          </a:solidFill>
          <a:ln>
            <a:noFill/>
          </a:ln>
          <a:effectLst/>
        </p:spPr>
        <p:txBody>
          <a:bodyPr rtlCol="0" anchor="ctr"/>
          <a:lstStyle/>
          <a:p>
            <a:pPr algn="ctr"/>
            <a:endParaRPr/>
          </a:p>
        </p:txBody>
      </p:sp>
      <p:sp>
        <p:nvSpPr>
          <p:cNvPr id="21" name="For us label"/>
          <p:cNvSpPr txBox="1"/>
          <p:nvPr/>
        </p:nvSpPr>
        <p:spPr>
          <a:xfrm>
            <a:off x="3630168" y="7635240"/>
            <a:ext cx="1371600" cy="1143000"/>
          </a:xfrm>
          <a:prstGeom prst="rect">
            <a:avLst/>
          </a:prstGeom>
          <a:noFill/>
        </p:spPr>
        <p:txBody>
          <a:bodyPr wrap="square" lIns="0" tIns="0" rIns="0" bIns="0" anchor="ctr">
            <a:noAutofit/>
          </a:bodyPr>
          <a:lstStyle/>
          <a:p>
            <a:pPr algn="l">
              <a:spcBef>
                <a:spcPts val="0"/>
              </a:spcBef>
              <a:spcAft>
                <a:spcPts val="0"/>
              </a:spcAft>
            </a:pPr>
            <a:r>
              <a:rPr lang="en-GB" sz="2600" b="1">
                <a:solidFill>
                  <a:srgbClr val="7A5C00"/>
                </a:solidFill>
                <a:latin typeface="Tahoma"/>
              </a:rPr>
              <a:t>For us</a:t>
            </a:r>
          </a:p>
        </p:txBody>
      </p:sp>
      <p:sp>
        <p:nvSpPr>
          <p:cNvPr id="22" name="For us text"/>
          <p:cNvSpPr txBox="1"/>
          <p:nvPr/>
        </p:nvSpPr>
        <p:spPr>
          <a:xfrm>
            <a:off x="5138928" y="7635240"/>
            <a:ext cx="11823192" cy="1143000"/>
          </a:xfrm>
          <a:prstGeom prst="rect">
            <a:avLst/>
          </a:prstGeom>
          <a:noFill/>
        </p:spPr>
        <p:txBody>
          <a:bodyPr wrap="square" lIns="0" tIns="0" rIns="0" bIns="0" anchor="ctr">
            <a:noAutofit/>
          </a:bodyPr>
          <a:lstStyle/>
          <a:p>
            <a:pPr algn="l">
              <a:spcBef>
                <a:spcPts val="0"/>
              </a:spcBef>
              <a:spcAft>
                <a:spcPts val="0"/>
              </a:spcAft>
            </a:pPr>
            <a:r>
              <a:rPr lang="en-GB" sz="2600" b="0">
                <a:solidFill>
                  <a:srgbClr val="2E3550"/>
                </a:solidFill>
                <a:latin typeface="Tahoma"/>
              </a:rPr>
              <a:t>Where does our warm data come from – and does it reach our decisions?</a:t>
            </a:r>
          </a:p>
        </p:txBody>
      </p:sp>
      <p:sp>
        <p:nvSpPr>
          <p:cNvPr id="23" name="Section marker"/>
          <p:cNvSpPr/>
          <p:nvPr/>
        </p:nvSpPr>
        <p:spPr>
          <a:xfrm>
            <a:off x="3218688" y="9217152"/>
            <a:ext cx="201168" cy="201168"/>
          </a:xfrm>
          <a:prstGeom prst="ellipse">
            <a:avLst/>
          </a:prstGeom>
          <a:solidFill>
            <a:srgbClr val="955BFF"/>
          </a:solidFill>
          <a:ln>
            <a:noFill/>
          </a:ln>
          <a:effectLst/>
        </p:spPr>
        <p:txBody>
          <a:bodyPr rtlCol="0" anchor="ctr"/>
          <a:lstStyle/>
          <a:p>
            <a:pPr algn="ctr"/>
            <a:endParaRPr/>
          </a:p>
        </p:txBody>
      </p:sp>
      <p:sp>
        <p:nvSpPr>
          <p:cNvPr id="24" name="Section label"/>
          <p:cNvSpPr txBox="1"/>
          <p:nvPr/>
        </p:nvSpPr>
        <p:spPr>
          <a:xfrm>
            <a:off x="3529584" y="9144000"/>
            <a:ext cx="6400800" cy="347472"/>
          </a:xfrm>
          <a:prstGeom prst="rect">
            <a:avLst/>
          </a:prstGeom>
          <a:noFill/>
        </p:spPr>
        <p:txBody>
          <a:bodyPr wrap="square" lIns="0" tIns="0" rIns="0" bIns="0" anchor="ctr">
            <a:noAutofit/>
          </a:bodyPr>
          <a:lstStyle/>
          <a:p>
            <a:pPr algn="l">
              <a:spcBef>
                <a:spcPts val="0"/>
              </a:spcBef>
              <a:spcAft>
                <a:spcPts val="0"/>
              </a:spcAft>
            </a:pPr>
            <a:r>
              <a:rPr lang="en-GB" sz="1600" b="1" spc="150">
                <a:solidFill>
                  <a:srgbClr val="7B3FF2"/>
                </a:solidFill>
                <a:latin typeface="Tahoma"/>
              </a:rPr>
              <a:t>ADAPTING TO UNCERTAINTY</a:t>
            </a:r>
          </a:p>
        </p:txBody>
      </p:sp>
      <p:sp>
        <p:nvSpPr>
          <p:cNvPr id="25" name="Source"/>
          <p:cNvSpPr txBox="1"/>
          <p:nvPr/>
        </p:nvSpPr>
        <p:spPr>
          <a:xfrm>
            <a:off x="9144000" y="9144000"/>
            <a:ext cx="8229600" cy="347472"/>
          </a:xfrm>
          <a:prstGeom prst="rect">
            <a:avLst/>
          </a:prstGeom>
          <a:noFill/>
        </p:spPr>
        <p:txBody>
          <a:bodyPr wrap="square" lIns="0" tIns="0" rIns="0" bIns="0" anchor="ctr">
            <a:noAutofit/>
          </a:bodyPr>
          <a:lstStyle/>
          <a:p>
            <a:pPr algn="r">
              <a:spcBef>
                <a:spcPts val="0"/>
              </a:spcBef>
              <a:spcAft>
                <a:spcPts val="0"/>
              </a:spcAft>
            </a:pPr>
            <a:r>
              <a:rPr lang="en-GB" sz="1800" b="0">
                <a:solidFill>
                  <a:srgbClr val="5B6178"/>
                </a:solidFill>
                <a:latin typeface="Tahoma"/>
              </a:rPr>
              <a:t>Drawing on: Sudhanshu Palsule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ackground">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8288000" cy="10287000"/>
          </a:xfrm>
          <a:prstGeom prst="rect">
            <a:avLst/>
          </a:prstGeom>
        </p:spPr>
      </p:pic>
      <p:pic>
        <p:nvPicPr>
          <p:cNvPr id="3" name="CRF watermark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03069" y="1485900"/>
            <a:ext cx="11282416" cy="8801100"/>
          </a:xfrm>
          <a:prstGeom prst="rect">
            <a:avLst/>
          </a:prstGeom>
        </p:spPr>
      </p:pic>
      <p:pic>
        <p:nvPicPr>
          <p:cNvPr id="4" name="CRF watermark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005332" y="1704975"/>
            <a:ext cx="11282413" cy="8582025"/>
          </a:xfrm>
          <a:prstGeom prst="rect">
            <a:avLst/>
          </a:prstGeom>
        </p:spPr>
      </p:pic>
      <p:sp>
        <p:nvSpPr>
          <p:cNvPr id="5" name="Title"/>
          <p:cNvSpPr txBox="1"/>
          <p:nvPr/>
        </p:nvSpPr>
        <p:spPr>
          <a:xfrm>
            <a:off x="3218688" y="731520"/>
            <a:ext cx="14154912" cy="868680"/>
          </a:xfrm>
          <a:prstGeom prst="rect">
            <a:avLst/>
          </a:prstGeom>
          <a:noFill/>
        </p:spPr>
        <p:txBody>
          <a:bodyPr wrap="square" lIns="0" tIns="0" rIns="0" bIns="0" anchor="t">
            <a:noAutofit/>
          </a:bodyPr>
          <a:lstStyle/>
          <a:p>
            <a:pPr algn="l">
              <a:spcBef>
                <a:spcPts val="0"/>
              </a:spcBef>
              <a:spcAft>
                <a:spcPts val="0"/>
              </a:spcAft>
            </a:pPr>
            <a:r>
              <a:rPr lang="en-GB" sz="5400" b="1">
                <a:solidFill>
                  <a:srgbClr val="071337"/>
                </a:solidFill>
                <a:latin typeface="Tahoma"/>
              </a:rPr>
              <a:t>Perform and transform</a:t>
            </a:r>
          </a:p>
        </p:txBody>
      </p:sp>
      <p:sp>
        <p:nvSpPr>
          <p:cNvPr id="6" name="Subtitle"/>
          <p:cNvSpPr txBox="1"/>
          <p:nvPr/>
        </p:nvSpPr>
        <p:spPr>
          <a:xfrm>
            <a:off x="3218688" y="1645920"/>
            <a:ext cx="14154912" cy="548640"/>
          </a:xfrm>
          <a:prstGeom prst="rect">
            <a:avLst/>
          </a:prstGeom>
          <a:noFill/>
        </p:spPr>
        <p:txBody>
          <a:bodyPr wrap="square" lIns="0" tIns="0" rIns="0" bIns="0" anchor="t">
            <a:noAutofit/>
          </a:bodyPr>
          <a:lstStyle/>
          <a:p>
            <a:pPr algn="l">
              <a:spcBef>
                <a:spcPts val="0"/>
              </a:spcBef>
              <a:spcAft>
                <a:spcPts val="0"/>
              </a:spcAft>
            </a:pPr>
            <a:r>
              <a:rPr lang="en-GB" sz="3000" b="0">
                <a:solidFill>
                  <a:srgbClr val="434A66"/>
                </a:solidFill>
                <a:latin typeface="Tahoma"/>
              </a:rPr>
              <a:t>Be future-ready, not just future-aware</a:t>
            </a:r>
          </a:p>
        </p:txBody>
      </p:sp>
      <p:sp>
        <p:nvSpPr>
          <p:cNvPr id="7" name="Horizon 1"/>
          <p:cNvSpPr/>
          <p:nvPr/>
        </p:nvSpPr>
        <p:spPr>
          <a:xfrm>
            <a:off x="3218688" y="3429000"/>
            <a:ext cx="4474464" cy="1143000"/>
          </a:xfrm>
          <a:prstGeom prst="roundRect">
            <a:avLst>
              <a:gd name="adj" fmla="val 17600"/>
            </a:avLst>
          </a:prstGeom>
          <a:solidFill>
            <a:srgbClr val="F0F2F7"/>
          </a:solidFill>
          <a:ln>
            <a:noFill/>
          </a:ln>
          <a:effectLst/>
        </p:spPr>
        <p:txBody>
          <a:bodyPr rtlCol="0" anchor="ctr"/>
          <a:lstStyle/>
          <a:p>
            <a:pPr algn="ctr"/>
            <a:endParaRPr/>
          </a:p>
        </p:txBody>
      </p:sp>
      <p:sp>
        <p:nvSpPr>
          <p:cNvPr id="8" name="Horizon 1 label"/>
          <p:cNvSpPr txBox="1"/>
          <p:nvPr/>
        </p:nvSpPr>
        <p:spPr>
          <a:xfrm>
            <a:off x="3538728" y="3630168"/>
            <a:ext cx="3834384" cy="320040"/>
          </a:xfrm>
          <a:prstGeom prst="rect">
            <a:avLst/>
          </a:prstGeom>
          <a:noFill/>
        </p:spPr>
        <p:txBody>
          <a:bodyPr wrap="square" lIns="0" tIns="0" rIns="0" bIns="0" anchor="t">
            <a:noAutofit/>
          </a:bodyPr>
          <a:lstStyle/>
          <a:p>
            <a:pPr algn="l">
              <a:spcBef>
                <a:spcPts val="0"/>
              </a:spcBef>
              <a:spcAft>
                <a:spcPts val="0"/>
              </a:spcAft>
            </a:pPr>
            <a:r>
              <a:rPr lang="en-GB" sz="1600" b="1" spc="150">
                <a:solidFill>
                  <a:srgbClr val="5B6178"/>
                </a:solidFill>
                <a:latin typeface="Tahoma"/>
              </a:rPr>
              <a:t>HORIZON 1</a:t>
            </a:r>
          </a:p>
        </p:txBody>
      </p:sp>
      <p:sp>
        <p:nvSpPr>
          <p:cNvPr id="9" name="Horizon 1 name"/>
          <p:cNvSpPr txBox="1"/>
          <p:nvPr/>
        </p:nvSpPr>
        <p:spPr>
          <a:xfrm>
            <a:off x="3538728" y="3959352"/>
            <a:ext cx="3834384" cy="868680"/>
          </a:xfrm>
          <a:prstGeom prst="rect">
            <a:avLst/>
          </a:prstGeom>
          <a:noFill/>
        </p:spPr>
        <p:txBody>
          <a:bodyPr wrap="square" lIns="0" tIns="0" rIns="0" bIns="0" anchor="t">
            <a:noAutofit/>
          </a:bodyPr>
          <a:lstStyle/>
          <a:p>
            <a:pPr algn="l">
              <a:spcBef>
                <a:spcPts val="0"/>
              </a:spcBef>
              <a:spcAft>
                <a:spcPts val="0"/>
              </a:spcAft>
            </a:pPr>
            <a:r>
              <a:rPr lang="en-GB" sz="2600" b="1">
                <a:solidFill>
                  <a:srgbClr val="071337"/>
                </a:solidFill>
                <a:latin typeface="Tahoma"/>
              </a:rPr>
              <a:t>Business as usual</a:t>
            </a:r>
          </a:p>
        </p:txBody>
      </p:sp>
      <p:sp>
        <p:nvSpPr>
          <p:cNvPr id="10" name="Horizon 2"/>
          <p:cNvSpPr/>
          <p:nvPr/>
        </p:nvSpPr>
        <p:spPr>
          <a:xfrm>
            <a:off x="8058912" y="2971800"/>
            <a:ext cx="4474464" cy="1600200"/>
          </a:xfrm>
          <a:prstGeom prst="roundRect">
            <a:avLst>
              <a:gd name="adj" fmla="val 12571"/>
            </a:avLst>
          </a:prstGeom>
          <a:solidFill>
            <a:srgbClr val="955BFF"/>
          </a:solidFill>
          <a:ln>
            <a:noFill/>
          </a:ln>
          <a:effectLst/>
        </p:spPr>
        <p:txBody>
          <a:bodyPr rtlCol="0" anchor="ctr"/>
          <a:lstStyle/>
          <a:p>
            <a:pPr algn="ctr"/>
            <a:endParaRPr/>
          </a:p>
        </p:txBody>
      </p:sp>
      <p:sp>
        <p:nvSpPr>
          <p:cNvPr id="11" name="Horizon 2 label"/>
          <p:cNvSpPr txBox="1"/>
          <p:nvPr/>
        </p:nvSpPr>
        <p:spPr>
          <a:xfrm>
            <a:off x="8378952" y="3172968"/>
            <a:ext cx="3834384" cy="320040"/>
          </a:xfrm>
          <a:prstGeom prst="rect">
            <a:avLst/>
          </a:prstGeom>
          <a:noFill/>
        </p:spPr>
        <p:txBody>
          <a:bodyPr wrap="square" lIns="0" tIns="0" rIns="0" bIns="0" anchor="t">
            <a:noAutofit/>
          </a:bodyPr>
          <a:lstStyle/>
          <a:p>
            <a:pPr algn="l">
              <a:spcBef>
                <a:spcPts val="0"/>
              </a:spcBef>
              <a:spcAft>
                <a:spcPts val="0"/>
              </a:spcAft>
            </a:pPr>
            <a:r>
              <a:rPr lang="en-GB" sz="1600" b="1" spc="150">
                <a:solidFill>
                  <a:srgbClr val="FFFFFF"/>
                </a:solidFill>
                <a:latin typeface="Tahoma"/>
              </a:rPr>
              <a:t>HORIZON 2</a:t>
            </a:r>
          </a:p>
        </p:txBody>
      </p:sp>
      <p:sp>
        <p:nvSpPr>
          <p:cNvPr id="12" name="Horizon 2 name"/>
          <p:cNvSpPr txBox="1"/>
          <p:nvPr/>
        </p:nvSpPr>
        <p:spPr>
          <a:xfrm>
            <a:off x="8378952" y="3502152"/>
            <a:ext cx="3834384" cy="868680"/>
          </a:xfrm>
          <a:prstGeom prst="rect">
            <a:avLst/>
          </a:prstGeom>
          <a:noFill/>
        </p:spPr>
        <p:txBody>
          <a:bodyPr wrap="square" lIns="0" tIns="0" rIns="0" bIns="0" anchor="t">
            <a:noAutofit/>
          </a:bodyPr>
          <a:lstStyle/>
          <a:p>
            <a:pPr algn="l">
              <a:spcBef>
                <a:spcPts val="0"/>
              </a:spcBef>
              <a:spcAft>
                <a:spcPts val="0"/>
              </a:spcAft>
            </a:pPr>
            <a:r>
              <a:rPr lang="en-GB" sz="2600" b="1">
                <a:solidFill>
                  <a:srgbClr val="FFFFFF"/>
                </a:solidFill>
                <a:latin typeface="Tahoma"/>
              </a:rPr>
              <a:t>Perform and transform</a:t>
            </a:r>
          </a:p>
        </p:txBody>
      </p:sp>
      <p:sp>
        <p:nvSpPr>
          <p:cNvPr id="13" name="Horizon 3"/>
          <p:cNvSpPr/>
          <p:nvPr/>
        </p:nvSpPr>
        <p:spPr>
          <a:xfrm>
            <a:off x="12899136" y="2514600"/>
            <a:ext cx="4474464" cy="2057400"/>
          </a:xfrm>
          <a:prstGeom prst="roundRect">
            <a:avLst>
              <a:gd name="adj" fmla="val 9777"/>
            </a:avLst>
          </a:prstGeom>
          <a:solidFill>
            <a:srgbClr val="F1EBFF"/>
          </a:solidFill>
          <a:ln>
            <a:noFill/>
          </a:ln>
          <a:effectLst/>
        </p:spPr>
        <p:txBody>
          <a:bodyPr rtlCol="0" anchor="ctr"/>
          <a:lstStyle/>
          <a:p>
            <a:pPr algn="ctr"/>
            <a:endParaRPr/>
          </a:p>
        </p:txBody>
      </p:sp>
      <p:sp>
        <p:nvSpPr>
          <p:cNvPr id="14" name="Horizon 3 label"/>
          <p:cNvSpPr txBox="1"/>
          <p:nvPr/>
        </p:nvSpPr>
        <p:spPr>
          <a:xfrm>
            <a:off x="13219176" y="2715768"/>
            <a:ext cx="3834384" cy="320040"/>
          </a:xfrm>
          <a:prstGeom prst="rect">
            <a:avLst/>
          </a:prstGeom>
          <a:noFill/>
        </p:spPr>
        <p:txBody>
          <a:bodyPr wrap="square" lIns="0" tIns="0" rIns="0" bIns="0" anchor="t">
            <a:noAutofit/>
          </a:bodyPr>
          <a:lstStyle/>
          <a:p>
            <a:pPr algn="l">
              <a:spcBef>
                <a:spcPts val="0"/>
              </a:spcBef>
              <a:spcAft>
                <a:spcPts val="0"/>
              </a:spcAft>
            </a:pPr>
            <a:r>
              <a:rPr lang="en-GB" sz="1600" b="1" spc="150">
                <a:solidFill>
                  <a:srgbClr val="7B3FF2"/>
                </a:solidFill>
                <a:latin typeface="Tahoma"/>
              </a:rPr>
              <a:t>HORIZON 3</a:t>
            </a:r>
          </a:p>
        </p:txBody>
      </p:sp>
      <p:sp>
        <p:nvSpPr>
          <p:cNvPr id="15" name="Horizon 3 name"/>
          <p:cNvSpPr txBox="1"/>
          <p:nvPr/>
        </p:nvSpPr>
        <p:spPr>
          <a:xfrm>
            <a:off x="13219176" y="3044952"/>
            <a:ext cx="3834384" cy="868680"/>
          </a:xfrm>
          <a:prstGeom prst="rect">
            <a:avLst/>
          </a:prstGeom>
          <a:noFill/>
        </p:spPr>
        <p:txBody>
          <a:bodyPr wrap="square" lIns="0" tIns="0" rIns="0" bIns="0" anchor="t">
            <a:noAutofit/>
          </a:bodyPr>
          <a:lstStyle/>
          <a:p>
            <a:pPr algn="l">
              <a:spcBef>
                <a:spcPts val="0"/>
              </a:spcBef>
              <a:spcAft>
                <a:spcPts val="0"/>
              </a:spcAft>
            </a:pPr>
            <a:r>
              <a:rPr lang="en-GB" sz="2600" b="1" dirty="0">
                <a:solidFill>
                  <a:srgbClr val="071337"/>
                </a:solidFill>
                <a:latin typeface="Tahoma"/>
              </a:rPr>
              <a:t>Resilient future</a:t>
            </a:r>
          </a:p>
        </p:txBody>
      </p:sp>
      <p:sp>
        <p:nvSpPr>
          <p:cNvPr id="16" name="Trap caption"/>
          <p:cNvSpPr txBox="1"/>
          <p:nvPr/>
        </p:nvSpPr>
        <p:spPr>
          <a:xfrm>
            <a:off x="3218688" y="4736592"/>
            <a:ext cx="14154912" cy="411480"/>
          </a:xfrm>
          <a:prstGeom prst="rect">
            <a:avLst/>
          </a:prstGeom>
          <a:noFill/>
        </p:spPr>
        <p:txBody>
          <a:bodyPr wrap="square" lIns="0" tIns="0" rIns="0" bIns="0" anchor="t">
            <a:noAutofit/>
          </a:bodyPr>
          <a:lstStyle/>
          <a:p>
            <a:pPr algn="l">
              <a:spcBef>
                <a:spcPts val="0"/>
              </a:spcBef>
              <a:spcAft>
                <a:spcPts val="0"/>
              </a:spcAft>
            </a:pPr>
            <a:r>
              <a:rPr lang="en-GB" sz="2200" b="1">
                <a:solidFill>
                  <a:srgbClr val="7B3FF2"/>
                </a:solidFill>
                <a:latin typeface="Tahoma"/>
              </a:rPr>
              <a:t>The trap: </a:t>
            </a:r>
            <a:r>
              <a:rPr lang="en-GB" sz="2200" b="0">
                <a:solidFill>
                  <a:srgbClr val="2E3550"/>
                </a:solidFill>
                <a:latin typeface="Tahoma"/>
              </a:rPr>
              <a:t>innovation meant for the future gets absorbed into prolonging today’s model</a:t>
            </a:r>
          </a:p>
        </p:txBody>
      </p:sp>
      <p:sp>
        <p:nvSpPr>
          <p:cNvPr id="17" name="See differently card"/>
          <p:cNvSpPr/>
          <p:nvPr/>
        </p:nvSpPr>
        <p:spPr>
          <a:xfrm>
            <a:off x="3218688" y="5349240"/>
            <a:ext cx="4474464" cy="3383280"/>
          </a:xfrm>
          <a:prstGeom prst="roundRect">
            <a:avLst>
              <a:gd name="adj" fmla="val 5945"/>
            </a:avLst>
          </a:prstGeom>
          <a:solidFill>
            <a:srgbClr val="F1EBFF"/>
          </a:solidFill>
          <a:ln>
            <a:noFill/>
          </a:ln>
          <a:effectLst/>
        </p:spPr>
        <p:txBody>
          <a:bodyPr rtlCol="0" anchor="ctr"/>
          <a:lstStyle/>
          <a:p>
            <a:pPr algn="ctr"/>
            <a:endParaRPr/>
          </a:p>
        </p:txBody>
      </p:sp>
      <p:sp>
        <p:nvSpPr>
          <p:cNvPr id="18" name="See differently circle"/>
          <p:cNvSpPr/>
          <p:nvPr/>
        </p:nvSpPr>
        <p:spPr>
          <a:xfrm>
            <a:off x="3515868" y="5646420"/>
            <a:ext cx="777240" cy="777240"/>
          </a:xfrm>
          <a:prstGeom prst="ellipse">
            <a:avLst/>
          </a:prstGeom>
          <a:solidFill>
            <a:srgbClr val="955BFF"/>
          </a:solidFill>
          <a:ln>
            <a:noFill/>
          </a:ln>
          <a:effectLst/>
        </p:spPr>
        <p:txBody>
          <a:bodyPr rtlCol="0" anchor="ctr"/>
          <a:lstStyle/>
          <a:p>
            <a:pPr algn="ctr"/>
            <a:endParaRPr/>
          </a:p>
        </p:txBody>
      </p:sp>
      <p:pic>
        <p:nvPicPr>
          <p:cNvPr id="19" name="See differently icon">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694633" y="5825185"/>
            <a:ext cx="419709" cy="419709"/>
          </a:xfrm>
          <a:prstGeom prst="rect">
            <a:avLst/>
          </a:prstGeom>
        </p:spPr>
      </p:pic>
      <p:sp>
        <p:nvSpPr>
          <p:cNvPr id="20" name="See differently heading"/>
          <p:cNvSpPr txBox="1"/>
          <p:nvPr/>
        </p:nvSpPr>
        <p:spPr>
          <a:xfrm>
            <a:off x="3584448" y="6583679"/>
            <a:ext cx="3742944" cy="457200"/>
          </a:xfrm>
          <a:prstGeom prst="rect">
            <a:avLst/>
          </a:prstGeom>
          <a:noFill/>
        </p:spPr>
        <p:txBody>
          <a:bodyPr wrap="square" lIns="0" tIns="0" rIns="0" bIns="0" anchor="t">
            <a:noAutofit/>
          </a:bodyPr>
          <a:lstStyle/>
          <a:p>
            <a:pPr algn="l">
              <a:spcBef>
                <a:spcPts val="0"/>
              </a:spcBef>
              <a:spcAft>
                <a:spcPts val="0"/>
              </a:spcAft>
            </a:pPr>
            <a:r>
              <a:rPr lang="en-GB" sz="2800" b="1">
                <a:solidFill>
                  <a:srgbClr val="071337"/>
                </a:solidFill>
                <a:latin typeface="Tahoma"/>
              </a:rPr>
              <a:t>See differently</a:t>
            </a:r>
          </a:p>
        </p:txBody>
      </p:sp>
      <p:sp>
        <p:nvSpPr>
          <p:cNvPr id="21" name="See differently text"/>
          <p:cNvSpPr txBox="1"/>
          <p:nvPr/>
        </p:nvSpPr>
        <p:spPr>
          <a:xfrm>
            <a:off x="3584448" y="7132320"/>
            <a:ext cx="3742944" cy="1417320"/>
          </a:xfrm>
          <a:prstGeom prst="rect">
            <a:avLst/>
          </a:prstGeom>
          <a:noFill/>
        </p:spPr>
        <p:txBody>
          <a:bodyPr wrap="square" lIns="0" tIns="0" rIns="0" bIns="0" anchor="t">
            <a:noAutofit/>
          </a:bodyPr>
          <a:lstStyle/>
          <a:p>
            <a:pPr algn="l">
              <a:spcBef>
                <a:spcPts val="0"/>
              </a:spcBef>
              <a:spcAft>
                <a:spcPts val="0"/>
              </a:spcAft>
            </a:pPr>
            <a:r>
              <a:rPr lang="en-GB" sz="2400" b="0">
                <a:solidFill>
                  <a:srgbClr val="2E3550"/>
                </a:solidFill>
                <a:latin typeface="Tahoma"/>
              </a:rPr>
              <a:t>Connect the dots across geopolitics, technology and resources</a:t>
            </a:r>
          </a:p>
        </p:txBody>
      </p:sp>
      <p:sp>
        <p:nvSpPr>
          <p:cNvPr id="22" name="Act differently card"/>
          <p:cNvSpPr/>
          <p:nvPr/>
        </p:nvSpPr>
        <p:spPr>
          <a:xfrm>
            <a:off x="8058912" y="5349240"/>
            <a:ext cx="4474464" cy="3383280"/>
          </a:xfrm>
          <a:prstGeom prst="roundRect">
            <a:avLst>
              <a:gd name="adj" fmla="val 5945"/>
            </a:avLst>
          </a:prstGeom>
          <a:solidFill>
            <a:srgbClr val="F1EBFF"/>
          </a:solidFill>
          <a:ln>
            <a:noFill/>
          </a:ln>
          <a:effectLst/>
        </p:spPr>
        <p:txBody>
          <a:bodyPr rtlCol="0" anchor="ctr"/>
          <a:lstStyle/>
          <a:p>
            <a:pPr algn="ctr"/>
            <a:endParaRPr/>
          </a:p>
        </p:txBody>
      </p:sp>
      <p:sp>
        <p:nvSpPr>
          <p:cNvPr id="23" name="Act differently circle"/>
          <p:cNvSpPr/>
          <p:nvPr/>
        </p:nvSpPr>
        <p:spPr>
          <a:xfrm>
            <a:off x="8356092" y="5646420"/>
            <a:ext cx="777240" cy="777240"/>
          </a:xfrm>
          <a:prstGeom prst="ellipse">
            <a:avLst/>
          </a:prstGeom>
          <a:solidFill>
            <a:srgbClr val="955BFF"/>
          </a:solidFill>
          <a:ln>
            <a:noFill/>
          </a:ln>
          <a:effectLst/>
        </p:spPr>
        <p:txBody>
          <a:bodyPr rtlCol="0" anchor="ctr"/>
          <a:lstStyle/>
          <a:p>
            <a:pPr algn="ctr"/>
            <a:endParaRPr/>
          </a:p>
        </p:txBody>
      </p:sp>
      <p:pic>
        <p:nvPicPr>
          <p:cNvPr id="24" name="Act differently icon">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8534857" y="5825185"/>
            <a:ext cx="419709" cy="419709"/>
          </a:xfrm>
          <a:prstGeom prst="rect">
            <a:avLst/>
          </a:prstGeom>
        </p:spPr>
      </p:pic>
      <p:sp>
        <p:nvSpPr>
          <p:cNvPr id="25" name="Act differently heading"/>
          <p:cNvSpPr txBox="1"/>
          <p:nvPr/>
        </p:nvSpPr>
        <p:spPr>
          <a:xfrm>
            <a:off x="8424672" y="6583679"/>
            <a:ext cx="3742944" cy="457200"/>
          </a:xfrm>
          <a:prstGeom prst="rect">
            <a:avLst/>
          </a:prstGeom>
          <a:noFill/>
        </p:spPr>
        <p:txBody>
          <a:bodyPr wrap="square" lIns="0" tIns="0" rIns="0" bIns="0" anchor="t">
            <a:noAutofit/>
          </a:bodyPr>
          <a:lstStyle/>
          <a:p>
            <a:pPr algn="l">
              <a:spcBef>
                <a:spcPts val="0"/>
              </a:spcBef>
              <a:spcAft>
                <a:spcPts val="0"/>
              </a:spcAft>
            </a:pPr>
            <a:r>
              <a:rPr lang="en-GB" sz="2800" b="1">
                <a:solidFill>
                  <a:srgbClr val="071337"/>
                </a:solidFill>
                <a:latin typeface="Tahoma"/>
              </a:rPr>
              <a:t>Act differently</a:t>
            </a:r>
          </a:p>
        </p:txBody>
      </p:sp>
      <p:sp>
        <p:nvSpPr>
          <p:cNvPr id="26" name="Act differently text"/>
          <p:cNvSpPr txBox="1"/>
          <p:nvPr/>
        </p:nvSpPr>
        <p:spPr>
          <a:xfrm>
            <a:off x="8424672" y="7132320"/>
            <a:ext cx="3742944" cy="1417320"/>
          </a:xfrm>
          <a:prstGeom prst="rect">
            <a:avLst/>
          </a:prstGeom>
          <a:noFill/>
        </p:spPr>
        <p:txBody>
          <a:bodyPr wrap="square" lIns="0" tIns="0" rIns="0" bIns="0" anchor="t">
            <a:noAutofit/>
          </a:bodyPr>
          <a:lstStyle/>
          <a:p>
            <a:pPr algn="l">
              <a:spcBef>
                <a:spcPts val="0"/>
              </a:spcBef>
              <a:spcAft>
                <a:spcPts val="0"/>
              </a:spcAft>
            </a:pPr>
            <a:r>
              <a:rPr lang="en-GB" sz="2400" b="0">
                <a:solidFill>
                  <a:srgbClr val="2E3550"/>
                </a:solidFill>
                <a:latin typeface="Tahoma"/>
              </a:rPr>
              <a:t>Join up functions inside first, then partners outside</a:t>
            </a:r>
          </a:p>
        </p:txBody>
      </p:sp>
      <p:sp>
        <p:nvSpPr>
          <p:cNvPr id="27" name="Lead differently card"/>
          <p:cNvSpPr/>
          <p:nvPr/>
        </p:nvSpPr>
        <p:spPr>
          <a:xfrm>
            <a:off x="12899136" y="5349240"/>
            <a:ext cx="4474464" cy="3383280"/>
          </a:xfrm>
          <a:prstGeom prst="roundRect">
            <a:avLst>
              <a:gd name="adj" fmla="val 5945"/>
            </a:avLst>
          </a:prstGeom>
          <a:solidFill>
            <a:srgbClr val="F1EBFF"/>
          </a:solidFill>
          <a:ln>
            <a:noFill/>
          </a:ln>
          <a:effectLst/>
        </p:spPr>
        <p:txBody>
          <a:bodyPr rtlCol="0" anchor="ctr"/>
          <a:lstStyle/>
          <a:p>
            <a:pPr algn="ctr"/>
            <a:endParaRPr/>
          </a:p>
        </p:txBody>
      </p:sp>
      <p:sp>
        <p:nvSpPr>
          <p:cNvPr id="28" name="Lead differently circle"/>
          <p:cNvSpPr/>
          <p:nvPr/>
        </p:nvSpPr>
        <p:spPr>
          <a:xfrm>
            <a:off x="13196316" y="5646420"/>
            <a:ext cx="777240" cy="777240"/>
          </a:xfrm>
          <a:prstGeom prst="ellipse">
            <a:avLst/>
          </a:prstGeom>
          <a:solidFill>
            <a:srgbClr val="955BFF"/>
          </a:solidFill>
          <a:ln>
            <a:noFill/>
          </a:ln>
          <a:effectLst/>
        </p:spPr>
        <p:txBody>
          <a:bodyPr rtlCol="0" anchor="ctr"/>
          <a:lstStyle/>
          <a:p>
            <a:pPr algn="ctr"/>
            <a:endParaRPr/>
          </a:p>
        </p:txBody>
      </p:sp>
      <p:pic>
        <p:nvPicPr>
          <p:cNvPr id="29" name="Lead differently icon">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3375081" y="5825185"/>
            <a:ext cx="419709" cy="419709"/>
          </a:xfrm>
          <a:prstGeom prst="rect">
            <a:avLst/>
          </a:prstGeom>
        </p:spPr>
      </p:pic>
      <p:sp>
        <p:nvSpPr>
          <p:cNvPr id="30" name="Lead differently heading"/>
          <p:cNvSpPr txBox="1"/>
          <p:nvPr/>
        </p:nvSpPr>
        <p:spPr>
          <a:xfrm>
            <a:off x="13264896" y="6583679"/>
            <a:ext cx="3742944" cy="457200"/>
          </a:xfrm>
          <a:prstGeom prst="rect">
            <a:avLst/>
          </a:prstGeom>
          <a:noFill/>
        </p:spPr>
        <p:txBody>
          <a:bodyPr wrap="square" lIns="0" tIns="0" rIns="0" bIns="0" anchor="t">
            <a:noAutofit/>
          </a:bodyPr>
          <a:lstStyle/>
          <a:p>
            <a:pPr algn="l">
              <a:spcBef>
                <a:spcPts val="0"/>
              </a:spcBef>
              <a:spcAft>
                <a:spcPts val="0"/>
              </a:spcAft>
            </a:pPr>
            <a:r>
              <a:rPr lang="en-GB" sz="2800" b="1">
                <a:solidFill>
                  <a:srgbClr val="071337"/>
                </a:solidFill>
                <a:latin typeface="Tahoma"/>
              </a:rPr>
              <a:t>Lead differently</a:t>
            </a:r>
          </a:p>
        </p:txBody>
      </p:sp>
      <p:sp>
        <p:nvSpPr>
          <p:cNvPr id="31" name="Lead differently text"/>
          <p:cNvSpPr txBox="1"/>
          <p:nvPr/>
        </p:nvSpPr>
        <p:spPr>
          <a:xfrm>
            <a:off x="13264896" y="7132320"/>
            <a:ext cx="3742944" cy="1417320"/>
          </a:xfrm>
          <a:prstGeom prst="rect">
            <a:avLst/>
          </a:prstGeom>
          <a:noFill/>
        </p:spPr>
        <p:txBody>
          <a:bodyPr wrap="square" lIns="0" tIns="0" rIns="0" bIns="0" anchor="t">
            <a:noAutofit/>
          </a:bodyPr>
          <a:lstStyle/>
          <a:p>
            <a:pPr algn="l">
              <a:spcBef>
                <a:spcPts val="0"/>
              </a:spcBef>
              <a:spcAft>
                <a:spcPts val="0"/>
              </a:spcAft>
            </a:pPr>
            <a:r>
              <a:rPr lang="en-GB" sz="2400" b="0">
                <a:solidFill>
                  <a:srgbClr val="2E3550"/>
                </a:solidFill>
                <a:latin typeface="Tahoma"/>
              </a:rPr>
              <a:t>Develop leaders who can run today’s business and build tomorrow’s</a:t>
            </a:r>
          </a:p>
        </p:txBody>
      </p:sp>
      <p:sp>
        <p:nvSpPr>
          <p:cNvPr id="32" name="Section marker"/>
          <p:cNvSpPr/>
          <p:nvPr/>
        </p:nvSpPr>
        <p:spPr>
          <a:xfrm>
            <a:off x="3218688" y="9217152"/>
            <a:ext cx="201168" cy="201168"/>
          </a:xfrm>
          <a:prstGeom prst="ellipse">
            <a:avLst/>
          </a:prstGeom>
          <a:solidFill>
            <a:srgbClr val="955BFF"/>
          </a:solidFill>
          <a:ln>
            <a:noFill/>
          </a:ln>
          <a:effectLst/>
        </p:spPr>
        <p:txBody>
          <a:bodyPr rtlCol="0" anchor="ctr"/>
          <a:lstStyle/>
          <a:p>
            <a:pPr algn="ctr"/>
            <a:endParaRPr/>
          </a:p>
        </p:txBody>
      </p:sp>
      <p:sp>
        <p:nvSpPr>
          <p:cNvPr id="33" name="Section label"/>
          <p:cNvSpPr txBox="1"/>
          <p:nvPr/>
        </p:nvSpPr>
        <p:spPr>
          <a:xfrm>
            <a:off x="3529584" y="9144000"/>
            <a:ext cx="6400800" cy="347472"/>
          </a:xfrm>
          <a:prstGeom prst="rect">
            <a:avLst/>
          </a:prstGeom>
          <a:noFill/>
        </p:spPr>
        <p:txBody>
          <a:bodyPr wrap="square" lIns="0" tIns="0" rIns="0" bIns="0" anchor="ctr">
            <a:noAutofit/>
          </a:bodyPr>
          <a:lstStyle/>
          <a:p>
            <a:pPr algn="l">
              <a:spcBef>
                <a:spcPts val="0"/>
              </a:spcBef>
              <a:spcAft>
                <a:spcPts val="0"/>
              </a:spcAft>
            </a:pPr>
            <a:r>
              <a:rPr lang="en-GB" sz="1600" b="1" spc="150">
                <a:solidFill>
                  <a:srgbClr val="7B3FF2"/>
                </a:solidFill>
                <a:latin typeface="Tahoma"/>
              </a:rPr>
              <a:t>ADAPTING TO UNCERTAINTY</a:t>
            </a:r>
          </a:p>
        </p:txBody>
      </p:sp>
      <p:sp>
        <p:nvSpPr>
          <p:cNvPr id="34" name="Source"/>
          <p:cNvSpPr txBox="1"/>
          <p:nvPr/>
        </p:nvSpPr>
        <p:spPr>
          <a:xfrm>
            <a:off x="9144000" y="9144000"/>
            <a:ext cx="8229600" cy="347472"/>
          </a:xfrm>
          <a:prstGeom prst="rect">
            <a:avLst/>
          </a:prstGeom>
          <a:noFill/>
        </p:spPr>
        <p:txBody>
          <a:bodyPr wrap="square" lIns="0" tIns="0" rIns="0" bIns="0" anchor="ctr">
            <a:noAutofit/>
          </a:bodyPr>
          <a:lstStyle/>
          <a:p>
            <a:pPr algn="r">
              <a:spcBef>
                <a:spcPts val="0"/>
              </a:spcBef>
              <a:spcAft>
                <a:spcPts val="0"/>
              </a:spcAft>
            </a:pPr>
            <a:r>
              <a:rPr lang="en-GB" sz="1800" b="0">
                <a:solidFill>
                  <a:srgbClr val="5B6178"/>
                </a:solidFill>
                <a:latin typeface="Tahoma"/>
              </a:rPr>
              <a:t>Drawing on: Julia Binder, IMD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ackground">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8288000" cy="10287000"/>
          </a:xfrm>
          <a:prstGeom prst="rect">
            <a:avLst/>
          </a:prstGeom>
        </p:spPr>
      </p:pic>
      <p:pic>
        <p:nvPicPr>
          <p:cNvPr id="3" name="CRF watermark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03069" y="1485900"/>
            <a:ext cx="11282416" cy="8801100"/>
          </a:xfrm>
          <a:prstGeom prst="rect">
            <a:avLst/>
          </a:prstGeom>
        </p:spPr>
      </p:pic>
      <p:pic>
        <p:nvPicPr>
          <p:cNvPr id="4" name="CRF watermark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005332" y="1704975"/>
            <a:ext cx="11282413" cy="8582025"/>
          </a:xfrm>
          <a:prstGeom prst="rect">
            <a:avLst/>
          </a:prstGeom>
        </p:spPr>
      </p:pic>
      <p:sp>
        <p:nvSpPr>
          <p:cNvPr id="5" name="Title"/>
          <p:cNvSpPr txBox="1"/>
          <p:nvPr/>
        </p:nvSpPr>
        <p:spPr>
          <a:xfrm>
            <a:off x="3218688" y="731520"/>
            <a:ext cx="14154912" cy="868680"/>
          </a:xfrm>
          <a:prstGeom prst="rect">
            <a:avLst/>
          </a:prstGeom>
          <a:noFill/>
        </p:spPr>
        <p:txBody>
          <a:bodyPr wrap="square" lIns="0" tIns="0" rIns="0" bIns="0" anchor="t">
            <a:noAutofit/>
          </a:bodyPr>
          <a:lstStyle/>
          <a:p>
            <a:pPr algn="l">
              <a:spcBef>
                <a:spcPts val="0"/>
              </a:spcBef>
              <a:spcAft>
                <a:spcPts val="0"/>
              </a:spcAft>
            </a:pPr>
            <a:r>
              <a:rPr lang="en-GB" sz="5400" b="1">
                <a:solidFill>
                  <a:srgbClr val="071337"/>
                </a:solidFill>
                <a:latin typeface="Tahoma"/>
              </a:rPr>
              <a:t>Help people feel safe and free</a:t>
            </a:r>
          </a:p>
        </p:txBody>
      </p:sp>
      <p:sp>
        <p:nvSpPr>
          <p:cNvPr id="6" name="Subtitle"/>
          <p:cNvSpPr txBox="1"/>
          <p:nvPr/>
        </p:nvSpPr>
        <p:spPr>
          <a:xfrm>
            <a:off x="3218688" y="1645920"/>
            <a:ext cx="14154912" cy="548640"/>
          </a:xfrm>
          <a:prstGeom prst="rect">
            <a:avLst/>
          </a:prstGeom>
          <a:noFill/>
        </p:spPr>
        <p:txBody>
          <a:bodyPr wrap="square" lIns="0" tIns="0" rIns="0" bIns="0" anchor="t">
            <a:noAutofit/>
          </a:bodyPr>
          <a:lstStyle/>
          <a:p>
            <a:pPr algn="l">
              <a:spcBef>
                <a:spcPts val="0"/>
              </a:spcBef>
              <a:spcAft>
                <a:spcPts val="0"/>
              </a:spcAft>
            </a:pPr>
            <a:r>
              <a:rPr lang="en-GB" sz="3000" b="0">
                <a:solidFill>
                  <a:srgbClr val="434A66"/>
                </a:solidFill>
                <a:latin typeface="Tahoma"/>
              </a:rPr>
              <a:t>Uncertainty pushes people onto one of two paths</a:t>
            </a:r>
          </a:p>
        </p:txBody>
      </p:sp>
      <p:sp>
        <p:nvSpPr>
          <p:cNvPr id="7" name="The defensive path card"/>
          <p:cNvSpPr/>
          <p:nvPr/>
        </p:nvSpPr>
        <p:spPr>
          <a:xfrm>
            <a:off x="3218688" y="2514600"/>
            <a:ext cx="6894576" cy="3291840"/>
          </a:xfrm>
          <a:prstGeom prst="roundRect">
            <a:avLst>
              <a:gd name="adj" fmla="val 6111"/>
            </a:avLst>
          </a:prstGeom>
          <a:solidFill>
            <a:srgbClr val="F0F2F7"/>
          </a:solidFill>
          <a:ln>
            <a:noFill/>
          </a:ln>
          <a:effectLst/>
        </p:spPr>
        <p:txBody>
          <a:bodyPr rtlCol="0" anchor="ctr"/>
          <a:lstStyle/>
          <a:p>
            <a:pPr algn="ctr"/>
            <a:endParaRPr/>
          </a:p>
        </p:txBody>
      </p:sp>
      <p:sp>
        <p:nvSpPr>
          <p:cNvPr id="8" name="The defensive path circle"/>
          <p:cNvSpPr/>
          <p:nvPr/>
        </p:nvSpPr>
        <p:spPr>
          <a:xfrm>
            <a:off x="3534156" y="2830068"/>
            <a:ext cx="868680" cy="868680"/>
          </a:xfrm>
          <a:prstGeom prst="ellipse">
            <a:avLst/>
          </a:prstGeom>
          <a:solidFill>
            <a:srgbClr val="7A8099"/>
          </a:solidFill>
          <a:ln>
            <a:noFill/>
          </a:ln>
          <a:effectLst/>
        </p:spPr>
        <p:txBody>
          <a:bodyPr rtlCol="0" anchor="ctr"/>
          <a:lstStyle/>
          <a:p>
            <a:pPr algn="ctr"/>
            <a:endParaRPr/>
          </a:p>
        </p:txBody>
      </p:sp>
      <p:pic>
        <p:nvPicPr>
          <p:cNvPr id="9" name="The defensive path icon">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733952" y="3029864"/>
            <a:ext cx="469087" cy="469087"/>
          </a:xfrm>
          <a:prstGeom prst="rect">
            <a:avLst/>
          </a:prstGeom>
        </p:spPr>
      </p:pic>
      <p:sp>
        <p:nvSpPr>
          <p:cNvPr id="10" name="The defensive path heading"/>
          <p:cNvSpPr txBox="1"/>
          <p:nvPr/>
        </p:nvSpPr>
        <p:spPr>
          <a:xfrm>
            <a:off x="3584448" y="3886200"/>
            <a:ext cx="6163056" cy="502920"/>
          </a:xfrm>
          <a:prstGeom prst="rect">
            <a:avLst/>
          </a:prstGeom>
          <a:noFill/>
        </p:spPr>
        <p:txBody>
          <a:bodyPr wrap="square" lIns="0" tIns="0" rIns="0" bIns="0" anchor="t">
            <a:noAutofit/>
          </a:bodyPr>
          <a:lstStyle/>
          <a:p>
            <a:pPr algn="l">
              <a:spcBef>
                <a:spcPts val="0"/>
              </a:spcBef>
              <a:spcAft>
                <a:spcPts val="0"/>
              </a:spcAft>
            </a:pPr>
            <a:r>
              <a:rPr lang="en-GB" sz="3000" b="1">
                <a:solidFill>
                  <a:srgbClr val="071337"/>
                </a:solidFill>
                <a:latin typeface="Tahoma"/>
              </a:rPr>
              <a:t>The defensive path</a:t>
            </a:r>
          </a:p>
        </p:txBody>
      </p:sp>
      <p:sp>
        <p:nvSpPr>
          <p:cNvPr id="11" name="The defensive path text"/>
          <p:cNvSpPr txBox="1"/>
          <p:nvPr/>
        </p:nvSpPr>
        <p:spPr>
          <a:xfrm>
            <a:off x="3584448" y="4480560"/>
            <a:ext cx="6163056" cy="128016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More stubborn, working harder at what we already know, lonelier and more exhausted</a:t>
            </a:r>
          </a:p>
        </p:txBody>
      </p:sp>
      <p:sp>
        <p:nvSpPr>
          <p:cNvPr id="12" name="The developmental path card"/>
          <p:cNvSpPr/>
          <p:nvPr/>
        </p:nvSpPr>
        <p:spPr>
          <a:xfrm>
            <a:off x="10479024" y="2514600"/>
            <a:ext cx="6894576" cy="3291840"/>
          </a:xfrm>
          <a:prstGeom prst="roundRect">
            <a:avLst>
              <a:gd name="adj" fmla="val 6111"/>
            </a:avLst>
          </a:prstGeom>
          <a:solidFill>
            <a:srgbClr val="F1EBFF"/>
          </a:solidFill>
          <a:ln>
            <a:noFill/>
          </a:ln>
          <a:effectLst/>
        </p:spPr>
        <p:txBody>
          <a:bodyPr rtlCol="0" anchor="ctr"/>
          <a:lstStyle/>
          <a:p>
            <a:pPr algn="ctr"/>
            <a:endParaRPr/>
          </a:p>
        </p:txBody>
      </p:sp>
      <p:sp>
        <p:nvSpPr>
          <p:cNvPr id="13" name="The developmental path circle"/>
          <p:cNvSpPr/>
          <p:nvPr/>
        </p:nvSpPr>
        <p:spPr>
          <a:xfrm>
            <a:off x="10794492" y="2830068"/>
            <a:ext cx="868680" cy="868680"/>
          </a:xfrm>
          <a:prstGeom prst="ellipse">
            <a:avLst/>
          </a:prstGeom>
          <a:solidFill>
            <a:srgbClr val="955BFF"/>
          </a:solidFill>
          <a:ln>
            <a:noFill/>
          </a:ln>
          <a:effectLst/>
        </p:spPr>
        <p:txBody>
          <a:bodyPr rtlCol="0" anchor="ctr"/>
          <a:lstStyle/>
          <a:p>
            <a:pPr algn="ctr"/>
            <a:endParaRPr/>
          </a:p>
        </p:txBody>
      </p:sp>
      <p:pic>
        <p:nvPicPr>
          <p:cNvPr id="14" name="The developmental path icon">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994288" y="3029864"/>
            <a:ext cx="469087" cy="469087"/>
          </a:xfrm>
          <a:prstGeom prst="rect">
            <a:avLst/>
          </a:prstGeom>
        </p:spPr>
      </p:pic>
      <p:sp>
        <p:nvSpPr>
          <p:cNvPr id="15" name="The developmental path heading"/>
          <p:cNvSpPr txBox="1"/>
          <p:nvPr/>
        </p:nvSpPr>
        <p:spPr>
          <a:xfrm>
            <a:off x="10844784" y="3886200"/>
            <a:ext cx="6163056" cy="502920"/>
          </a:xfrm>
          <a:prstGeom prst="rect">
            <a:avLst/>
          </a:prstGeom>
          <a:noFill/>
        </p:spPr>
        <p:txBody>
          <a:bodyPr wrap="square" lIns="0" tIns="0" rIns="0" bIns="0" anchor="t">
            <a:noAutofit/>
          </a:bodyPr>
          <a:lstStyle/>
          <a:p>
            <a:pPr algn="l">
              <a:spcBef>
                <a:spcPts val="0"/>
              </a:spcBef>
              <a:spcAft>
                <a:spcPts val="0"/>
              </a:spcAft>
            </a:pPr>
            <a:r>
              <a:rPr lang="en-GB" sz="3000" b="1">
                <a:solidFill>
                  <a:srgbClr val="071337"/>
                </a:solidFill>
                <a:latin typeface="Tahoma"/>
              </a:rPr>
              <a:t>The developmental path</a:t>
            </a:r>
          </a:p>
        </p:txBody>
      </p:sp>
      <p:sp>
        <p:nvSpPr>
          <p:cNvPr id="16" name="The developmental path text"/>
          <p:cNvSpPr txBox="1"/>
          <p:nvPr/>
        </p:nvSpPr>
        <p:spPr>
          <a:xfrm>
            <a:off x="10844784" y="4480560"/>
            <a:ext cx="6163056" cy="128016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New ways of thinking, working and being – wiser, more creative and more generous</a:t>
            </a:r>
          </a:p>
        </p:txBody>
      </p:sp>
      <p:sp>
        <p:nvSpPr>
          <p:cNvPr id="17" name="Tests label"/>
          <p:cNvSpPr txBox="1"/>
          <p:nvPr/>
        </p:nvSpPr>
        <p:spPr>
          <a:xfrm>
            <a:off x="3218688" y="6172200"/>
            <a:ext cx="14154912" cy="411480"/>
          </a:xfrm>
          <a:prstGeom prst="rect">
            <a:avLst/>
          </a:prstGeom>
          <a:noFill/>
        </p:spPr>
        <p:txBody>
          <a:bodyPr wrap="square" lIns="0" tIns="0" rIns="0" bIns="0" anchor="t">
            <a:noAutofit/>
          </a:bodyPr>
          <a:lstStyle/>
          <a:p>
            <a:pPr algn="l">
              <a:spcBef>
                <a:spcPts val="0"/>
              </a:spcBef>
              <a:spcAft>
                <a:spcPts val="0"/>
              </a:spcAft>
            </a:pPr>
            <a:r>
              <a:rPr lang="en-GB" sz="2200" b="1">
                <a:solidFill>
                  <a:srgbClr val="7B3FF2"/>
                </a:solidFill>
                <a:latin typeface="Tahoma"/>
              </a:rPr>
              <a:t>Three tests for leaders</a:t>
            </a:r>
          </a:p>
        </p:txBody>
      </p:sp>
      <p:sp>
        <p:nvSpPr>
          <p:cNvPr id="18" name="Test 1"/>
          <p:cNvSpPr/>
          <p:nvPr/>
        </p:nvSpPr>
        <p:spPr>
          <a:xfrm>
            <a:off x="3218688" y="6675120"/>
            <a:ext cx="4474464" cy="2057400"/>
          </a:xfrm>
          <a:prstGeom prst="roundRect">
            <a:avLst>
              <a:gd name="adj" fmla="val 9777"/>
            </a:avLst>
          </a:prstGeom>
          <a:solidFill>
            <a:srgbClr val="955BFF"/>
          </a:solidFill>
          <a:ln>
            <a:noFill/>
          </a:ln>
          <a:effectLst/>
        </p:spPr>
        <p:txBody>
          <a:bodyPr rtlCol="0" anchor="ctr"/>
          <a:lstStyle/>
          <a:p>
            <a:pPr algn="ctr"/>
            <a:endParaRPr/>
          </a:p>
        </p:txBody>
      </p:sp>
      <p:sp>
        <p:nvSpPr>
          <p:cNvPr id="19" name="Test 1 text"/>
          <p:cNvSpPr txBox="1"/>
          <p:nvPr/>
        </p:nvSpPr>
        <p:spPr>
          <a:xfrm>
            <a:off x="3584448" y="6675120"/>
            <a:ext cx="3742944" cy="2057400"/>
          </a:xfrm>
          <a:prstGeom prst="rect">
            <a:avLst/>
          </a:prstGeom>
          <a:noFill/>
        </p:spPr>
        <p:txBody>
          <a:bodyPr wrap="square" lIns="0" tIns="0" rIns="0" bIns="0" anchor="ctr">
            <a:noAutofit/>
          </a:bodyPr>
          <a:lstStyle/>
          <a:p>
            <a:pPr algn="ctr">
              <a:spcBef>
                <a:spcPts val="0"/>
              </a:spcBef>
              <a:spcAft>
                <a:spcPts val="0"/>
              </a:spcAft>
            </a:pPr>
            <a:r>
              <a:rPr lang="en-GB" sz="2800" b="1">
                <a:solidFill>
                  <a:srgbClr val="FFFFFF"/>
                </a:solidFill>
                <a:latin typeface="Tahoma"/>
              </a:rPr>
              <a:t>Evoke more hope than fear</a:t>
            </a:r>
          </a:p>
        </p:txBody>
      </p:sp>
      <p:sp>
        <p:nvSpPr>
          <p:cNvPr id="20" name="Test 2"/>
          <p:cNvSpPr/>
          <p:nvPr/>
        </p:nvSpPr>
        <p:spPr>
          <a:xfrm>
            <a:off x="8058912" y="6675120"/>
            <a:ext cx="4474464" cy="2057400"/>
          </a:xfrm>
          <a:prstGeom prst="roundRect">
            <a:avLst>
              <a:gd name="adj" fmla="val 9777"/>
            </a:avLst>
          </a:prstGeom>
          <a:solidFill>
            <a:srgbClr val="955BFF"/>
          </a:solidFill>
          <a:ln>
            <a:noFill/>
          </a:ln>
          <a:effectLst/>
        </p:spPr>
        <p:txBody>
          <a:bodyPr rtlCol="0" anchor="ctr"/>
          <a:lstStyle/>
          <a:p>
            <a:pPr algn="ctr"/>
            <a:endParaRPr/>
          </a:p>
        </p:txBody>
      </p:sp>
      <p:sp>
        <p:nvSpPr>
          <p:cNvPr id="21" name="Test 2 text"/>
          <p:cNvSpPr txBox="1"/>
          <p:nvPr/>
        </p:nvSpPr>
        <p:spPr>
          <a:xfrm>
            <a:off x="8424672" y="6675120"/>
            <a:ext cx="3742944" cy="2057400"/>
          </a:xfrm>
          <a:prstGeom prst="rect">
            <a:avLst/>
          </a:prstGeom>
          <a:noFill/>
        </p:spPr>
        <p:txBody>
          <a:bodyPr wrap="square" lIns="0" tIns="0" rIns="0" bIns="0" anchor="ctr">
            <a:noAutofit/>
          </a:bodyPr>
          <a:lstStyle/>
          <a:p>
            <a:pPr algn="ctr">
              <a:spcBef>
                <a:spcPts val="0"/>
              </a:spcBef>
              <a:spcAft>
                <a:spcPts val="0"/>
              </a:spcAft>
            </a:pPr>
            <a:r>
              <a:rPr lang="en-GB" sz="2800" b="1">
                <a:solidFill>
                  <a:srgbClr val="FFFFFF"/>
                </a:solidFill>
                <a:latin typeface="Tahoma"/>
              </a:rPr>
              <a:t>Show more work than you ask for</a:t>
            </a:r>
          </a:p>
        </p:txBody>
      </p:sp>
      <p:sp>
        <p:nvSpPr>
          <p:cNvPr id="22" name="Test 3"/>
          <p:cNvSpPr/>
          <p:nvPr/>
        </p:nvSpPr>
        <p:spPr>
          <a:xfrm>
            <a:off x="12899136" y="6675120"/>
            <a:ext cx="4474464" cy="2057400"/>
          </a:xfrm>
          <a:prstGeom prst="roundRect">
            <a:avLst>
              <a:gd name="adj" fmla="val 9777"/>
            </a:avLst>
          </a:prstGeom>
          <a:solidFill>
            <a:srgbClr val="955BFF"/>
          </a:solidFill>
          <a:ln>
            <a:noFill/>
          </a:ln>
          <a:effectLst/>
        </p:spPr>
        <p:txBody>
          <a:bodyPr rtlCol="0" anchor="ctr"/>
          <a:lstStyle/>
          <a:p>
            <a:pPr algn="ctr"/>
            <a:endParaRPr/>
          </a:p>
        </p:txBody>
      </p:sp>
      <p:sp>
        <p:nvSpPr>
          <p:cNvPr id="23" name="Test 3 text"/>
          <p:cNvSpPr txBox="1"/>
          <p:nvPr/>
        </p:nvSpPr>
        <p:spPr>
          <a:xfrm>
            <a:off x="13264896" y="6675120"/>
            <a:ext cx="3742944" cy="2057400"/>
          </a:xfrm>
          <a:prstGeom prst="rect">
            <a:avLst/>
          </a:prstGeom>
          <a:noFill/>
        </p:spPr>
        <p:txBody>
          <a:bodyPr wrap="square" lIns="0" tIns="0" rIns="0" bIns="0" anchor="ctr">
            <a:noAutofit/>
          </a:bodyPr>
          <a:lstStyle/>
          <a:p>
            <a:pPr algn="ctr">
              <a:spcBef>
                <a:spcPts val="0"/>
              </a:spcBef>
              <a:spcAft>
                <a:spcPts val="0"/>
              </a:spcAft>
            </a:pPr>
            <a:r>
              <a:rPr lang="en-GB" sz="2800" b="1">
                <a:solidFill>
                  <a:srgbClr val="FFFFFF"/>
                </a:solidFill>
                <a:latin typeface="Tahoma"/>
              </a:rPr>
              <a:t>Create more freedom than demands</a:t>
            </a:r>
          </a:p>
        </p:txBody>
      </p:sp>
      <p:sp>
        <p:nvSpPr>
          <p:cNvPr id="24" name="Section marker"/>
          <p:cNvSpPr/>
          <p:nvPr/>
        </p:nvSpPr>
        <p:spPr>
          <a:xfrm>
            <a:off x="3218688" y="9217152"/>
            <a:ext cx="201168" cy="201168"/>
          </a:xfrm>
          <a:prstGeom prst="ellipse">
            <a:avLst/>
          </a:prstGeom>
          <a:solidFill>
            <a:srgbClr val="955BFF"/>
          </a:solidFill>
          <a:ln>
            <a:noFill/>
          </a:ln>
          <a:effectLst/>
        </p:spPr>
        <p:txBody>
          <a:bodyPr rtlCol="0" anchor="ctr"/>
          <a:lstStyle/>
          <a:p>
            <a:pPr algn="ctr"/>
            <a:endParaRPr/>
          </a:p>
        </p:txBody>
      </p:sp>
      <p:sp>
        <p:nvSpPr>
          <p:cNvPr id="25" name="Section label"/>
          <p:cNvSpPr txBox="1"/>
          <p:nvPr/>
        </p:nvSpPr>
        <p:spPr>
          <a:xfrm>
            <a:off x="3529584" y="9144000"/>
            <a:ext cx="6400800" cy="347472"/>
          </a:xfrm>
          <a:prstGeom prst="rect">
            <a:avLst/>
          </a:prstGeom>
          <a:noFill/>
        </p:spPr>
        <p:txBody>
          <a:bodyPr wrap="square" lIns="0" tIns="0" rIns="0" bIns="0" anchor="ctr">
            <a:noAutofit/>
          </a:bodyPr>
          <a:lstStyle/>
          <a:p>
            <a:pPr algn="l">
              <a:spcBef>
                <a:spcPts val="0"/>
              </a:spcBef>
              <a:spcAft>
                <a:spcPts val="0"/>
              </a:spcAft>
            </a:pPr>
            <a:r>
              <a:rPr lang="en-GB" sz="1600" b="1" spc="150">
                <a:solidFill>
                  <a:srgbClr val="7B3FF2"/>
                </a:solidFill>
                <a:latin typeface="Tahoma"/>
              </a:rPr>
              <a:t>ADAPTING TO UNCERTAINTY</a:t>
            </a:r>
          </a:p>
        </p:txBody>
      </p:sp>
      <p:sp>
        <p:nvSpPr>
          <p:cNvPr id="26" name="Source"/>
          <p:cNvSpPr txBox="1"/>
          <p:nvPr/>
        </p:nvSpPr>
        <p:spPr>
          <a:xfrm>
            <a:off x="9144000" y="9144000"/>
            <a:ext cx="8229600" cy="347472"/>
          </a:xfrm>
          <a:prstGeom prst="rect">
            <a:avLst/>
          </a:prstGeom>
          <a:noFill/>
        </p:spPr>
        <p:txBody>
          <a:bodyPr wrap="square" lIns="0" tIns="0" rIns="0" bIns="0" anchor="ctr">
            <a:noAutofit/>
          </a:bodyPr>
          <a:lstStyle/>
          <a:p>
            <a:pPr algn="r">
              <a:spcBef>
                <a:spcPts val="0"/>
              </a:spcBef>
              <a:spcAft>
                <a:spcPts val="0"/>
              </a:spcAft>
            </a:pPr>
            <a:r>
              <a:rPr lang="en-GB" sz="1800" b="0">
                <a:solidFill>
                  <a:srgbClr val="5B6178"/>
                </a:solidFill>
                <a:latin typeface="Tahoma"/>
              </a:rPr>
              <a:t>Drawing on: Gianpiero Petriglieri, INSEAD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ackground">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8288000" cy="10287000"/>
          </a:xfrm>
          <a:prstGeom prst="rect">
            <a:avLst/>
          </a:prstGeom>
        </p:spPr>
      </p:pic>
      <p:pic>
        <p:nvPicPr>
          <p:cNvPr id="3" name="CRF watermark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093472" y="1495425"/>
            <a:ext cx="11282413" cy="8791575"/>
          </a:xfrm>
          <a:prstGeom prst="rect">
            <a:avLst/>
          </a:prstGeom>
        </p:spPr>
      </p:pic>
      <p:sp>
        <p:nvSpPr>
          <p:cNvPr id="4" name="Section number"/>
          <p:cNvSpPr/>
          <p:nvPr/>
        </p:nvSpPr>
        <p:spPr>
          <a:xfrm>
            <a:off x="8609076" y="2583180"/>
            <a:ext cx="1143000" cy="1143000"/>
          </a:xfrm>
          <a:prstGeom prst="ellipse">
            <a:avLst/>
          </a:prstGeom>
          <a:solidFill>
            <a:srgbClr val="E8641E"/>
          </a:solidFill>
          <a:ln>
            <a:noFill/>
          </a:ln>
          <a:effectLst/>
        </p:spPr>
        <p:txBody>
          <a:bodyPr wrap="none" lIns="0" tIns="0" rIns="0" bIns="0" rtlCol="0" anchor="ctr"/>
          <a:lstStyle/>
          <a:p>
            <a:pPr algn="ctr">
              <a:spcBef>
                <a:spcPts val="0"/>
              </a:spcBef>
              <a:spcAft>
                <a:spcPts val="0"/>
              </a:spcAft>
            </a:pPr>
            <a:r>
              <a:rPr lang="en-GB" sz="4400" b="1">
                <a:solidFill>
                  <a:srgbClr val="FFFFFF"/>
                </a:solidFill>
                <a:latin typeface="Tahoma"/>
              </a:rPr>
              <a:t>3</a:t>
            </a:r>
          </a:p>
        </p:txBody>
      </p:sp>
      <p:sp>
        <p:nvSpPr>
          <p:cNvPr id="5" name="Title"/>
          <p:cNvSpPr txBox="1"/>
          <p:nvPr/>
        </p:nvSpPr>
        <p:spPr>
          <a:xfrm>
            <a:off x="1371600" y="4069080"/>
            <a:ext cx="15617951" cy="914400"/>
          </a:xfrm>
          <a:prstGeom prst="rect">
            <a:avLst/>
          </a:prstGeom>
          <a:noFill/>
        </p:spPr>
        <p:txBody>
          <a:bodyPr wrap="square" lIns="0" tIns="0" rIns="0" bIns="0" anchor="t">
            <a:noAutofit/>
          </a:bodyPr>
          <a:lstStyle/>
          <a:p>
            <a:pPr algn="ctr">
              <a:spcBef>
                <a:spcPts val="0"/>
              </a:spcBef>
              <a:spcAft>
                <a:spcPts val="0"/>
              </a:spcAft>
            </a:pPr>
            <a:r>
              <a:rPr lang="en-GB" sz="5400" b="1">
                <a:solidFill>
                  <a:srgbClr val="071337"/>
                </a:solidFill>
                <a:latin typeface="Tahoma"/>
              </a:rPr>
              <a:t>Exploiting uncertainty</a:t>
            </a:r>
          </a:p>
        </p:txBody>
      </p:sp>
      <p:sp>
        <p:nvSpPr>
          <p:cNvPr id="6" name="Subtitle"/>
          <p:cNvSpPr txBox="1"/>
          <p:nvPr/>
        </p:nvSpPr>
        <p:spPr>
          <a:xfrm>
            <a:off x="1371600" y="5120640"/>
            <a:ext cx="15617951" cy="548640"/>
          </a:xfrm>
          <a:prstGeom prst="rect">
            <a:avLst/>
          </a:prstGeom>
          <a:noFill/>
        </p:spPr>
        <p:txBody>
          <a:bodyPr wrap="square" lIns="0" tIns="0" rIns="0" bIns="0" anchor="t">
            <a:noAutofit/>
          </a:bodyPr>
          <a:lstStyle/>
          <a:p>
            <a:pPr algn="ctr">
              <a:spcBef>
                <a:spcPts val="0"/>
              </a:spcBef>
              <a:spcAft>
                <a:spcPts val="0"/>
              </a:spcAft>
            </a:pPr>
            <a:r>
              <a:rPr lang="en-GB" sz="3000" b="0">
                <a:solidFill>
                  <a:srgbClr val="434A66"/>
                </a:solidFill>
                <a:latin typeface="Tahoma"/>
              </a:rPr>
              <a:t>How can uncertainty create opportunity?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ackground">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8288000" cy="10287000"/>
          </a:xfrm>
          <a:prstGeom prst="rect">
            <a:avLst/>
          </a:prstGeom>
        </p:spPr>
      </p:pic>
      <p:pic>
        <p:nvPicPr>
          <p:cNvPr id="3" name="CRF watermark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03069" y="1485900"/>
            <a:ext cx="11282416" cy="8801100"/>
          </a:xfrm>
          <a:prstGeom prst="rect">
            <a:avLst/>
          </a:prstGeom>
        </p:spPr>
      </p:pic>
      <p:pic>
        <p:nvPicPr>
          <p:cNvPr id="4" name="CRF watermark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005332" y="1704975"/>
            <a:ext cx="11282413" cy="8582025"/>
          </a:xfrm>
          <a:prstGeom prst="rect">
            <a:avLst/>
          </a:prstGeom>
        </p:spPr>
      </p:pic>
      <p:sp>
        <p:nvSpPr>
          <p:cNvPr id="5" name="Title"/>
          <p:cNvSpPr txBox="1"/>
          <p:nvPr/>
        </p:nvSpPr>
        <p:spPr>
          <a:xfrm>
            <a:off x="3218688" y="731520"/>
            <a:ext cx="14154912" cy="868680"/>
          </a:xfrm>
          <a:prstGeom prst="rect">
            <a:avLst/>
          </a:prstGeom>
          <a:noFill/>
        </p:spPr>
        <p:txBody>
          <a:bodyPr wrap="square" lIns="0" tIns="0" rIns="0" bIns="0" anchor="t">
            <a:noAutofit/>
          </a:bodyPr>
          <a:lstStyle/>
          <a:p>
            <a:pPr algn="l">
              <a:spcBef>
                <a:spcPts val="0"/>
              </a:spcBef>
              <a:spcAft>
                <a:spcPts val="0"/>
              </a:spcAft>
            </a:pPr>
            <a:r>
              <a:rPr lang="en-GB" sz="5400" b="1">
                <a:solidFill>
                  <a:srgbClr val="071337"/>
                </a:solidFill>
                <a:latin typeface="Tahoma"/>
              </a:rPr>
              <a:t>Uncertainty is not risk</a:t>
            </a:r>
          </a:p>
        </p:txBody>
      </p:sp>
      <p:sp>
        <p:nvSpPr>
          <p:cNvPr id="6" name="Subtitle"/>
          <p:cNvSpPr txBox="1"/>
          <p:nvPr/>
        </p:nvSpPr>
        <p:spPr>
          <a:xfrm>
            <a:off x="3218688" y="1645920"/>
            <a:ext cx="14154912" cy="548640"/>
          </a:xfrm>
          <a:prstGeom prst="rect">
            <a:avLst/>
          </a:prstGeom>
          <a:noFill/>
        </p:spPr>
        <p:txBody>
          <a:bodyPr wrap="square" lIns="0" tIns="0" rIns="0" bIns="0" anchor="t">
            <a:noAutofit/>
          </a:bodyPr>
          <a:lstStyle/>
          <a:p>
            <a:pPr algn="l">
              <a:spcBef>
                <a:spcPts val="0"/>
              </a:spcBef>
              <a:spcAft>
                <a:spcPts val="0"/>
              </a:spcAft>
            </a:pPr>
            <a:r>
              <a:rPr lang="en-GB" sz="3000" b="0">
                <a:solidFill>
                  <a:srgbClr val="434A66"/>
                </a:solidFill>
                <a:latin typeface="Tahoma"/>
              </a:rPr>
              <a:t>Treating uncertainty as risk costs you twice</a:t>
            </a:r>
          </a:p>
        </p:txBody>
      </p:sp>
      <p:sp>
        <p:nvSpPr>
          <p:cNvPr id="7" name="Risk card"/>
          <p:cNvSpPr/>
          <p:nvPr/>
        </p:nvSpPr>
        <p:spPr>
          <a:xfrm>
            <a:off x="3218688" y="2514600"/>
            <a:ext cx="6894576" cy="3566160"/>
          </a:xfrm>
          <a:prstGeom prst="roundRect">
            <a:avLst>
              <a:gd name="adj" fmla="val 5641"/>
            </a:avLst>
          </a:prstGeom>
          <a:solidFill>
            <a:srgbClr val="F0F2F7"/>
          </a:solidFill>
          <a:ln>
            <a:noFill/>
          </a:ln>
          <a:effectLst/>
        </p:spPr>
        <p:txBody>
          <a:bodyPr rtlCol="0" anchor="ctr"/>
          <a:lstStyle/>
          <a:p>
            <a:pPr algn="ctr"/>
            <a:endParaRPr/>
          </a:p>
        </p:txBody>
      </p:sp>
      <p:sp>
        <p:nvSpPr>
          <p:cNvPr id="8" name="Risk circle"/>
          <p:cNvSpPr/>
          <p:nvPr/>
        </p:nvSpPr>
        <p:spPr>
          <a:xfrm>
            <a:off x="3538728" y="2834640"/>
            <a:ext cx="914400" cy="914400"/>
          </a:xfrm>
          <a:prstGeom prst="ellipse">
            <a:avLst/>
          </a:prstGeom>
          <a:solidFill>
            <a:srgbClr val="7A8099"/>
          </a:solidFill>
          <a:ln>
            <a:noFill/>
          </a:ln>
          <a:effectLst/>
        </p:spPr>
        <p:txBody>
          <a:bodyPr rtlCol="0" anchor="ctr"/>
          <a:lstStyle/>
          <a:p>
            <a:pPr algn="ctr"/>
            <a:endParaRPr/>
          </a:p>
        </p:txBody>
      </p:sp>
      <p:pic>
        <p:nvPicPr>
          <p:cNvPr id="9" name="Risk icon">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749039" y="3044952"/>
            <a:ext cx="493776" cy="493776"/>
          </a:xfrm>
          <a:prstGeom prst="rect">
            <a:avLst/>
          </a:prstGeom>
        </p:spPr>
      </p:pic>
      <p:sp>
        <p:nvSpPr>
          <p:cNvPr id="10" name="Risk heading"/>
          <p:cNvSpPr txBox="1"/>
          <p:nvPr/>
        </p:nvSpPr>
        <p:spPr>
          <a:xfrm>
            <a:off x="4727448" y="2880360"/>
            <a:ext cx="5065776" cy="822960"/>
          </a:xfrm>
          <a:prstGeom prst="rect">
            <a:avLst/>
          </a:prstGeom>
          <a:noFill/>
        </p:spPr>
        <p:txBody>
          <a:bodyPr wrap="square" lIns="0" tIns="0" rIns="0" bIns="0" anchor="ctr">
            <a:noAutofit/>
          </a:bodyPr>
          <a:lstStyle/>
          <a:p>
            <a:pPr algn="l">
              <a:spcBef>
                <a:spcPts val="0"/>
              </a:spcBef>
              <a:spcAft>
                <a:spcPts val="0"/>
              </a:spcAft>
            </a:pPr>
            <a:r>
              <a:rPr lang="en-GB" sz="3600" b="1">
                <a:solidFill>
                  <a:srgbClr val="071337"/>
                </a:solidFill>
                <a:latin typeface="Tahoma"/>
              </a:rPr>
              <a:t>Risk</a:t>
            </a:r>
          </a:p>
        </p:txBody>
      </p:sp>
      <p:sp>
        <p:nvSpPr>
          <p:cNvPr id="11" name="Risk text"/>
          <p:cNvSpPr txBox="1"/>
          <p:nvPr/>
        </p:nvSpPr>
        <p:spPr>
          <a:xfrm>
            <a:off x="3584448" y="3977639"/>
            <a:ext cx="6163056" cy="118872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You know the possible actions, outcomes, probabilities and values</a:t>
            </a:r>
          </a:p>
        </p:txBody>
      </p:sp>
      <p:sp>
        <p:nvSpPr>
          <p:cNvPr id="12" name="Risk note"/>
          <p:cNvSpPr txBox="1"/>
          <p:nvPr/>
        </p:nvSpPr>
        <p:spPr>
          <a:xfrm>
            <a:off x="3584448" y="5120640"/>
            <a:ext cx="6163056" cy="777240"/>
          </a:xfrm>
          <a:prstGeom prst="rect">
            <a:avLst/>
          </a:prstGeom>
          <a:noFill/>
        </p:spPr>
        <p:txBody>
          <a:bodyPr wrap="square" lIns="0" tIns="0" rIns="0" bIns="0" anchor="t">
            <a:noAutofit/>
          </a:bodyPr>
          <a:lstStyle/>
          <a:p>
            <a:pPr algn="l">
              <a:spcBef>
                <a:spcPts val="0"/>
              </a:spcBef>
              <a:spcAft>
                <a:spcPts val="0"/>
              </a:spcAft>
            </a:pPr>
            <a:r>
              <a:rPr lang="en-GB" sz="2400" b="1">
                <a:solidFill>
                  <a:srgbClr val="5B6178"/>
                </a:solidFill>
                <a:latin typeface="Tahoma"/>
              </a:rPr>
              <a:t>Calculable and insurable – the past is a good guide</a:t>
            </a:r>
          </a:p>
        </p:txBody>
      </p:sp>
      <p:sp>
        <p:nvSpPr>
          <p:cNvPr id="13" name="Uncertainty card"/>
          <p:cNvSpPr/>
          <p:nvPr/>
        </p:nvSpPr>
        <p:spPr>
          <a:xfrm>
            <a:off x="10479024" y="2514600"/>
            <a:ext cx="6894576" cy="3566160"/>
          </a:xfrm>
          <a:prstGeom prst="roundRect">
            <a:avLst>
              <a:gd name="adj" fmla="val 5641"/>
            </a:avLst>
          </a:prstGeom>
          <a:solidFill>
            <a:srgbClr val="FFEEE4"/>
          </a:solidFill>
          <a:ln>
            <a:noFill/>
          </a:ln>
          <a:effectLst/>
        </p:spPr>
        <p:txBody>
          <a:bodyPr rtlCol="0" anchor="ctr"/>
          <a:lstStyle/>
          <a:p>
            <a:pPr algn="ctr"/>
            <a:endParaRPr/>
          </a:p>
        </p:txBody>
      </p:sp>
      <p:sp>
        <p:nvSpPr>
          <p:cNvPr id="14" name="Uncertainty circle"/>
          <p:cNvSpPr/>
          <p:nvPr/>
        </p:nvSpPr>
        <p:spPr>
          <a:xfrm>
            <a:off x="10799064" y="2834640"/>
            <a:ext cx="914400" cy="914400"/>
          </a:xfrm>
          <a:prstGeom prst="ellipse">
            <a:avLst/>
          </a:prstGeom>
          <a:solidFill>
            <a:srgbClr val="E8641E"/>
          </a:solidFill>
          <a:ln>
            <a:noFill/>
          </a:ln>
          <a:effectLst/>
        </p:spPr>
        <p:txBody>
          <a:bodyPr rtlCol="0" anchor="ctr"/>
          <a:lstStyle/>
          <a:p>
            <a:pPr algn="ctr"/>
            <a:endParaRPr/>
          </a:p>
        </p:txBody>
      </p:sp>
      <p:pic>
        <p:nvPicPr>
          <p:cNvPr id="15" name="Uncertainty icon">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1009376" y="3044952"/>
            <a:ext cx="493776" cy="493776"/>
          </a:xfrm>
          <a:prstGeom prst="rect">
            <a:avLst/>
          </a:prstGeom>
        </p:spPr>
      </p:pic>
      <p:sp>
        <p:nvSpPr>
          <p:cNvPr id="16" name="Uncertainty heading"/>
          <p:cNvSpPr txBox="1"/>
          <p:nvPr/>
        </p:nvSpPr>
        <p:spPr>
          <a:xfrm>
            <a:off x="11987784" y="2880360"/>
            <a:ext cx="5065776" cy="822960"/>
          </a:xfrm>
          <a:prstGeom prst="rect">
            <a:avLst/>
          </a:prstGeom>
          <a:noFill/>
        </p:spPr>
        <p:txBody>
          <a:bodyPr wrap="square" lIns="0" tIns="0" rIns="0" bIns="0" anchor="ctr">
            <a:noAutofit/>
          </a:bodyPr>
          <a:lstStyle/>
          <a:p>
            <a:pPr algn="l">
              <a:spcBef>
                <a:spcPts val="0"/>
              </a:spcBef>
              <a:spcAft>
                <a:spcPts val="0"/>
              </a:spcAft>
            </a:pPr>
            <a:r>
              <a:rPr lang="en-GB" sz="3600" b="1">
                <a:solidFill>
                  <a:srgbClr val="071337"/>
                </a:solidFill>
                <a:latin typeface="Tahoma"/>
              </a:rPr>
              <a:t>Uncertainty</a:t>
            </a:r>
          </a:p>
        </p:txBody>
      </p:sp>
      <p:sp>
        <p:nvSpPr>
          <p:cNvPr id="17" name="Uncertainty text"/>
          <p:cNvSpPr txBox="1"/>
          <p:nvPr/>
        </p:nvSpPr>
        <p:spPr>
          <a:xfrm>
            <a:off x="10844784" y="3977639"/>
            <a:ext cx="6163056" cy="1188720"/>
          </a:xfrm>
          <a:prstGeom prst="rect">
            <a:avLst/>
          </a:prstGeom>
          <a:noFill/>
        </p:spPr>
        <p:txBody>
          <a:bodyPr wrap="square" lIns="0" tIns="0" rIns="0" bIns="0" anchor="t">
            <a:noAutofit/>
          </a:bodyPr>
          <a:lstStyle/>
          <a:p>
            <a:pPr algn="l">
              <a:spcBef>
                <a:spcPts val="0"/>
              </a:spcBef>
              <a:spcAft>
                <a:spcPts val="0"/>
              </a:spcAft>
            </a:pPr>
            <a:r>
              <a:rPr lang="en-GB" sz="2600" b="0">
                <a:solidFill>
                  <a:srgbClr val="2E3550"/>
                </a:solidFill>
                <a:latin typeface="Tahoma"/>
              </a:rPr>
              <a:t>One or more of those is unknown – true of most things that matter</a:t>
            </a:r>
          </a:p>
        </p:txBody>
      </p:sp>
      <p:sp>
        <p:nvSpPr>
          <p:cNvPr id="18" name="Uncertainty note"/>
          <p:cNvSpPr txBox="1"/>
          <p:nvPr/>
        </p:nvSpPr>
        <p:spPr>
          <a:xfrm>
            <a:off x="10844784" y="5120640"/>
            <a:ext cx="6163056" cy="777240"/>
          </a:xfrm>
          <a:prstGeom prst="rect">
            <a:avLst/>
          </a:prstGeom>
          <a:noFill/>
        </p:spPr>
        <p:txBody>
          <a:bodyPr wrap="square" lIns="0" tIns="0" rIns="0" bIns="0" anchor="t">
            <a:noAutofit/>
          </a:bodyPr>
          <a:lstStyle/>
          <a:p>
            <a:pPr algn="l">
              <a:spcBef>
                <a:spcPts val="0"/>
              </a:spcBef>
              <a:spcAft>
                <a:spcPts val="0"/>
              </a:spcAft>
            </a:pPr>
            <a:r>
              <a:rPr lang="en-GB" sz="2400" b="1">
                <a:solidFill>
                  <a:srgbClr val="C4520F"/>
                </a:solidFill>
                <a:latin typeface="Tahoma"/>
              </a:rPr>
              <a:t>Can’t be calculated – the past is a poor guide</a:t>
            </a:r>
          </a:p>
        </p:txBody>
      </p:sp>
      <p:sp>
        <p:nvSpPr>
          <p:cNvPr id="19" name="Cost 1 card"/>
          <p:cNvSpPr/>
          <p:nvPr/>
        </p:nvSpPr>
        <p:spPr>
          <a:xfrm>
            <a:off x="3218688" y="6446520"/>
            <a:ext cx="6894576" cy="2286000"/>
          </a:xfrm>
          <a:prstGeom prst="roundRect">
            <a:avLst>
              <a:gd name="adj" fmla="val 8800"/>
            </a:avLst>
          </a:prstGeom>
          <a:solidFill>
            <a:srgbClr val="F0F2F7"/>
          </a:solidFill>
          <a:ln>
            <a:noFill/>
          </a:ln>
          <a:effectLst/>
        </p:spPr>
        <p:txBody>
          <a:bodyPr rtlCol="0" anchor="ctr"/>
          <a:lstStyle/>
          <a:p>
            <a:pPr algn="ctr"/>
            <a:endParaRPr/>
          </a:p>
        </p:txBody>
      </p:sp>
      <p:sp>
        <p:nvSpPr>
          <p:cNvPr id="20" name="Cost 1 number"/>
          <p:cNvSpPr/>
          <p:nvPr/>
        </p:nvSpPr>
        <p:spPr>
          <a:xfrm>
            <a:off x="3561588" y="7155180"/>
            <a:ext cx="868680" cy="868680"/>
          </a:xfrm>
          <a:prstGeom prst="ellipse">
            <a:avLst/>
          </a:prstGeom>
          <a:solidFill>
            <a:srgbClr val="E8641E"/>
          </a:solidFill>
          <a:ln>
            <a:noFill/>
          </a:ln>
          <a:effectLst/>
        </p:spPr>
        <p:txBody>
          <a:bodyPr wrap="none" lIns="0" tIns="0" rIns="0" bIns="0" rtlCol="0" anchor="ctr"/>
          <a:lstStyle/>
          <a:p>
            <a:pPr algn="ctr">
              <a:spcBef>
                <a:spcPts val="0"/>
              </a:spcBef>
              <a:spcAft>
                <a:spcPts val="0"/>
              </a:spcAft>
            </a:pPr>
            <a:r>
              <a:rPr lang="en-GB" sz="3000" b="1">
                <a:solidFill>
                  <a:srgbClr val="FFFFFF"/>
                </a:solidFill>
                <a:latin typeface="Tahoma"/>
              </a:rPr>
              <a:t>1</a:t>
            </a:r>
          </a:p>
        </p:txBody>
      </p:sp>
      <p:sp>
        <p:nvSpPr>
          <p:cNvPr id="21" name="Cost 1 text"/>
          <p:cNvSpPr txBox="1"/>
          <p:nvPr/>
        </p:nvSpPr>
        <p:spPr>
          <a:xfrm>
            <a:off x="4773168" y="6446520"/>
            <a:ext cx="4974336" cy="2286000"/>
          </a:xfrm>
          <a:prstGeom prst="rect">
            <a:avLst/>
          </a:prstGeom>
          <a:noFill/>
        </p:spPr>
        <p:txBody>
          <a:bodyPr wrap="square" lIns="0" tIns="0" rIns="0" bIns="0" anchor="ctr">
            <a:noAutofit/>
          </a:bodyPr>
          <a:lstStyle/>
          <a:p>
            <a:pPr algn="l">
              <a:spcBef>
                <a:spcPts val="0"/>
              </a:spcBef>
              <a:spcAft>
                <a:spcPts val="400"/>
              </a:spcAft>
            </a:pPr>
            <a:r>
              <a:rPr lang="en-GB" sz="1800" b="1" spc="100">
                <a:solidFill>
                  <a:srgbClr val="C4520F"/>
                </a:solidFill>
                <a:latin typeface="Tahoma"/>
              </a:rPr>
              <a:t>Cost 1</a:t>
            </a:r>
          </a:p>
          <a:p>
            <a:pPr algn="l">
              <a:spcBef>
                <a:spcPts val="0"/>
              </a:spcBef>
              <a:spcAft>
                <a:spcPts val="0"/>
              </a:spcAft>
            </a:pPr>
            <a:r>
              <a:rPr lang="en-GB" sz="2600" b="1">
                <a:solidFill>
                  <a:srgbClr val="071337"/>
                </a:solidFill>
                <a:latin typeface="Tahoma"/>
              </a:rPr>
              <a:t>False confidence in numbers that were never grounded</a:t>
            </a:r>
          </a:p>
        </p:txBody>
      </p:sp>
      <p:sp>
        <p:nvSpPr>
          <p:cNvPr id="22" name="Cost 2 card"/>
          <p:cNvSpPr/>
          <p:nvPr/>
        </p:nvSpPr>
        <p:spPr>
          <a:xfrm>
            <a:off x="10479024" y="6446520"/>
            <a:ext cx="6894576" cy="2286000"/>
          </a:xfrm>
          <a:prstGeom prst="roundRect">
            <a:avLst>
              <a:gd name="adj" fmla="val 8800"/>
            </a:avLst>
          </a:prstGeom>
          <a:solidFill>
            <a:srgbClr val="F0F2F7"/>
          </a:solidFill>
          <a:ln>
            <a:noFill/>
          </a:ln>
          <a:effectLst/>
        </p:spPr>
        <p:txBody>
          <a:bodyPr rtlCol="0" anchor="ctr"/>
          <a:lstStyle/>
          <a:p>
            <a:pPr algn="ctr"/>
            <a:endParaRPr/>
          </a:p>
        </p:txBody>
      </p:sp>
      <p:sp>
        <p:nvSpPr>
          <p:cNvPr id="23" name="Cost 2 number"/>
          <p:cNvSpPr/>
          <p:nvPr/>
        </p:nvSpPr>
        <p:spPr>
          <a:xfrm>
            <a:off x="10821924" y="7155180"/>
            <a:ext cx="868680" cy="868680"/>
          </a:xfrm>
          <a:prstGeom prst="ellipse">
            <a:avLst/>
          </a:prstGeom>
          <a:solidFill>
            <a:srgbClr val="E8641E"/>
          </a:solidFill>
          <a:ln>
            <a:noFill/>
          </a:ln>
          <a:effectLst/>
        </p:spPr>
        <p:txBody>
          <a:bodyPr wrap="none" lIns="0" tIns="0" rIns="0" bIns="0" rtlCol="0" anchor="ctr"/>
          <a:lstStyle/>
          <a:p>
            <a:pPr algn="ctr">
              <a:spcBef>
                <a:spcPts val="0"/>
              </a:spcBef>
              <a:spcAft>
                <a:spcPts val="0"/>
              </a:spcAft>
            </a:pPr>
            <a:r>
              <a:rPr lang="en-GB" sz="3000" b="1">
                <a:solidFill>
                  <a:srgbClr val="FFFFFF"/>
                </a:solidFill>
                <a:latin typeface="Tahoma"/>
              </a:rPr>
              <a:t>2</a:t>
            </a:r>
          </a:p>
        </p:txBody>
      </p:sp>
      <p:sp>
        <p:nvSpPr>
          <p:cNvPr id="24" name="Cost 2 text"/>
          <p:cNvSpPr txBox="1"/>
          <p:nvPr/>
        </p:nvSpPr>
        <p:spPr>
          <a:xfrm>
            <a:off x="12033504" y="6446520"/>
            <a:ext cx="4974336" cy="2286000"/>
          </a:xfrm>
          <a:prstGeom prst="rect">
            <a:avLst/>
          </a:prstGeom>
          <a:noFill/>
        </p:spPr>
        <p:txBody>
          <a:bodyPr wrap="square" lIns="0" tIns="0" rIns="0" bIns="0" anchor="ctr">
            <a:noAutofit/>
          </a:bodyPr>
          <a:lstStyle/>
          <a:p>
            <a:pPr algn="l">
              <a:spcBef>
                <a:spcPts val="0"/>
              </a:spcBef>
              <a:spcAft>
                <a:spcPts val="400"/>
              </a:spcAft>
            </a:pPr>
            <a:r>
              <a:rPr lang="en-GB" sz="1800" b="1" spc="100">
                <a:solidFill>
                  <a:srgbClr val="C4520F"/>
                </a:solidFill>
                <a:latin typeface="Tahoma"/>
              </a:rPr>
              <a:t>Cost 2</a:t>
            </a:r>
          </a:p>
          <a:p>
            <a:pPr algn="l">
              <a:spcBef>
                <a:spcPts val="0"/>
              </a:spcBef>
              <a:spcAft>
                <a:spcPts val="0"/>
              </a:spcAft>
            </a:pPr>
            <a:r>
              <a:rPr lang="en-GB" sz="2600" b="1">
                <a:solidFill>
                  <a:srgbClr val="071337"/>
                </a:solidFill>
                <a:latin typeface="Tahoma"/>
              </a:rPr>
              <a:t>Lost openings – uncertainty is where innovation comes from</a:t>
            </a:r>
          </a:p>
        </p:txBody>
      </p:sp>
      <p:sp>
        <p:nvSpPr>
          <p:cNvPr id="25" name="Section marker"/>
          <p:cNvSpPr/>
          <p:nvPr/>
        </p:nvSpPr>
        <p:spPr>
          <a:xfrm>
            <a:off x="3218688" y="9217152"/>
            <a:ext cx="201168" cy="201168"/>
          </a:xfrm>
          <a:prstGeom prst="ellipse">
            <a:avLst/>
          </a:prstGeom>
          <a:solidFill>
            <a:srgbClr val="E8641E"/>
          </a:solidFill>
          <a:ln>
            <a:noFill/>
          </a:ln>
          <a:effectLst/>
        </p:spPr>
        <p:txBody>
          <a:bodyPr rtlCol="0" anchor="ctr"/>
          <a:lstStyle/>
          <a:p>
            <a:pPr algn="ctr"/>
            <a:endParaRPr/>
          </a:p>
        </p:txBody>
      </p:sp>
      <p:sp>
        <p:nvSpPr>
          <p:cNvPr id="26" name="Section label"/>
          <p:cNvSpPr txBox="1"/>
          <p:nvPr/>
        </p:nvSpPr>
        <p:spPr>
          <a:xfrm>
            <a:off x="3529584" y="9144000"/>
            <a:ext cx="6400800" cy="347472"/>
          </a:xfrm>
          <a:prstGeom prst="rect">
            <a:avLst/>
          </a:prstGeom>
          <a:noFill/>
        </p:spPr>
        <p:txBody>
          <a:bodyPr wrap="square" lIns="0" tIns="0" rIns="0" bIns="0" anchor="ctr">
            <a:noAutofit/>
          </a:bodyPr>
          <a:lstStyle/>
          <a:p>
            <a:pPr algn="l">
              <a:spcBef>
                <a:spcPts val="0"/>
              </a:spcBef>
              <a:spcAft>
                <a:spcPts val="0"/>
              </a:spcAft>
            </a:pPr>
            <a:r>
              <a:rPr lang="en-GB" sz="1600" b="1" spc="150">
                <a:solidFill>
                  <a:srgbClr val="C4520F"/>
                </a:solidFill>
                <a:latin typeface="Tahoma"/>
              </a:rPr>
              <a:t>EXPLOITING UNCERTAINTY</a:t>
            </a:r>
          </a:p>
        </p:txBody>
      </p:sp>
      <p:sp>
        <p:nvSpPr>
          <p:cNvPr id="27" name="Source"/>
          <p:cNvSpPr txBox="1"/>
          <p:nvPr/>
        </p:nvSpPr>
        <p:spPr>
          <a:xfrm>
            <a:off x="9144000" y="9144000"/>
            <a:ext cx="8229600" cy="347472"/>
          </a:xfrm>
          <a:prstGeom prst="rect">
            <a:avLst/>
          </a:prstGeom>
          <a:noFill/>
        </p:spPr>
        <p:txBody>
          <a:bodyPr wrap="square" lIns="0" tIns="0" rIns="0" bIns="0" anchor="ctr">
            <a:noAutofit/>
          </a:bodyPr>
          <a:lstStyle/>
          <a:p>
            <a:pPr algn="r">
              <a:spcBef>
                <a:spcPts val="0"/>
              </a:spcBef>
              <a:spcAft>
                <a:spcPts val="0"/>
              </a:spcAft>
            </a:pPr>
            <a:r>
              <a:rPr lang="en-GB" sz="1800" b="0">
                <a:solidFill>
                  <a:srgbClr val="5B6178"/>
                </a:solidFill>
                <a:latin typeface="Tahoma"/>
              </a:rPr>
              <a:t>Drawing on: Vaughn Tan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ackground">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8288000" cy="10287000"/>
          </a:xfrm>
          <a:prstGeom prst="rect">
            <a:avLst/>
          </a:prstGeom>
        </p:spPr>
      </p:pic>
      <p:pic>
        <p:nvPicPr>
          <p:cNvPr id="3" name="CRF watermark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03069" y="1485900"/>
            <a:ext cx="11282416" cy="8801100"/>
          </a:xfrm>
          <a:prstGeom prst="rect">
            <a:avLst/>
          </a:prstGeom>
        </p:spPr>
      </p:pic>
      <p:pic>
        <p:nvPicPr>
          <p:cNvPr id="4" name="CRF watermark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005332" y="1704975"/>
            <a:ext cx="11282413" cy="8582025"/>
          </a:xfrm>
          <a:prstGeom prst="rect">
            <a:avLst/>
          </a:prstGeom>
        </p:spPr>
      </p:pic>
      <p:sp>
        <p:nvSpPr>
          <p:cNvPr id="5" name="Title"/>
          <p:cNvSpPr txBox="1"/>
          <p:nvPr/>
        </p:nvSpPr>
        <p:spPr>
          <a:xfrm>
            <a:off x="3218688" y="731520"/>
            <a:ext cx="14154912" cy="868680"/>
          </a:xfrm>
          <a:prstGeom prst="rect">
            <a:avLst/>
          </a:prstGeom>
          <a:noFill/>
        </p:spPr>
        <p:txBody>
          <a:bodyPr wrap="square" lIns="0" tIns="0" rIns="0" bIns="0" anchor="t">
            <a:noAutofit/>
          </a:bodyPr>
          <a:lstStyle/>
          <a:p>
            <a:pPr algn="l">
              <a:spcBef>
                <a:spcPts val="0"/>
              </a:spcBef>
              <a:spcAft>
                <a:spcPts val="0"/>
              </a:spcAft>
            </a:pPr>
            <a:r>
              <a:rPr lang="en-GB" sz="5400" b="1">
                <a:solidFill>
                  <a:srgbClr val="071337"/>
                </a:solidFill>
                <a:latin typeface="Tahoma"/>
              </a:rPr>
              <a:t>Four kinds of not-knowing</a:t>
            </a:r>
          </a:p>
        </p:txBody>
      </p:sp>
      <p:sp>
        <p:nvSpPr>
          <p:cNvPr id="6" name="Subtitle"/>
          <p:cNvSpPr txBox="1"/>
          <p:nvPr/>
        </p:nvSpPr>
        <p:spPr>
          <a:xfrm>
            <a:off x="3218688" y="1645920"/>
            <a:ext cx="14154912" cy="548640"/>
          </a:xfrm>
          <a:prstGeom prst="rect">
            <a:avLst/>
          </a:prstGeom>
          <a:noFill/>
        </p:spPr>
        <p:txBody>
          <a:bodyPr wrap="square" lIns="0" tIns="0" rIns="0" bIns="0" anchor="t">
            <a:noAutofit/>
          </a:bodyPr>
          <a:lstStyle/>
          <a:p>
            <a:pPr algn="l">
              <a:spcBef>
                <a:spcPts val="0"/>
              </a:spcBef>
              <a:spcAft>
                <a:spcPts val="0"/>
              </a:spcAft>
            </a:pPr>
            <a:r>
              <a:rPr lang="en-GB" sz="3000" b="0">
                <a:solidFill>
                  <a:srgbClr val="434A66"/>
                </a:solidFill>
                <a:latin typeface="Tahoma"/>
              </a:rPr>
              <a:t>Different problems, different responses</a:t>
            </a:r>
          </a:p>
        </p:txBody>
      </p:sp>
      <p:sp>
        <p:nvSpPr>
          <p:cNvPr id="7" name="Actions card"/>
          <p:cNvSpPr/>
          <p:nvPr/>
        </p:nvSpPr>
        <p:spPr>
          <a:xfrm>
            <a:off x="3218688" y="2468880"/>
            <a:ext cx="6894576" cy="3017520"/>
          </a:xfrm>
          <a:prstGeom prst="roundRect">
            <a:avLst>
              <a:gd name="adj" fmla="val 6666"/>
            </a:avLst>
          </a:prstGeom>
          <a:solidFill>
            <a:srgbClr val="FFEEE4"/>
          </a:solidFill>
          <a:ln>
            <a:noFill/>
          </a:ln>
          <a:effectLst/>
        </p:spPr>
        <p:txBody>
          <a:bodyPr rtlCol="0" anchor="ctr"/>
          <a:lstStyle/>
          <a:p>
            <a:pPr algn="ctr"/>
            <a:endParaRPr/>
          </a:p>
        </p:txBody>
      </p:sp>
      <p:sp>
        <p:nvSpPr>
          <p:cNvPr id="8" name="Actions circle"/>
          <p:cNvSpPr/>
          <p:nvPr/>
        </p:nvSpPr>
        <p:spPr>
          <a:xfrm>
            <a:off x="3502151" y="2752344"/>
            <a:ext cx="804672" cy="804672"/>
          </a:xfrm>
          <a:prstGeom prst="ellipse">
            <a:avLst/>
          </a:prstGeom>
          <a:solidFill>
            <a:srgbClr val="E8641E"/>
          </a:solidFill>
          <a:ln>
            <a:noFill/>
          </a:ln>
          <a:effectLst/>
        </p:spPr>
        <p:txBody>
          <a:bodyPr rtlCol="0" anchor="ctr"/>
          <a:lstStyle/>
          <a:p>
            <a:pPr algn="ctr"/>
            <a:endParaRPr/>
          </a:p>
        </p:txBody>
      </p:sp>
      <p:pic>
        <p:nvPicPr>
          <p:cNvPr id="9" name="Actions icon">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687226" y="2937418"/>
            <a:ext cx="434522" cy="434522"/>
          </a:xfrm>
          <a:prstGeom prst="rect">
            <a:avLst/>
          </a:prstGeom>
        </p:spPr>
      </p:pic>
      <p:sp>
        <p:nvSpPr>
          <p:cNvPr id="10" name="Actions heading"/>
          <p:cNvSpPr txBox="1"/>
          <p:nvPr/>
        </p:nvSpPr>
        <p:spPr>
          <a:xfrm>
            <a:off x="4544568" y="2834640"/>
            <a:ext cx="5248656" cy="640080"/>
          </a:xfrm>
          <a:prstGeom prst="rect">
            <a:avLst/>
          </a:prstGeom>
          <a:noFill/>
        </p:spPr>
        <p:txBody>
          <a:bodyPr wrap="square" lIns="0" tIns="0" rIns="0" bIns="0" anchor="ctr">
            <a:noAutofit/>
          </a:bodyPr>
          <a:lstStyle/>
          <a:p>
            <a:pPr algn="l">
              <a:spcBef>
                <a:spcPts val="0"/>
              </a:spcBef>
              <a:spcAft>
                <a:spcPts val="0"/>
              </a:spcAft>
            </a:pPr>
            <a:r>
              <a:rPr lang="en-GB" sz="3000" b="1">
                <a:solidFill>
                  <a:srgbClr val="071337"/>
                </a:solidFill>
                <a:latin typeface="Tahoma"/>
              </a:rPr>
              <a:t>Actions</a:t>
            </a:r>
          </a:p>
        </p:txBody>
      </p:sp>
      <p:sp>
        <p:nvSpPr>
          <p:cNvPr id="11" name="Actions text"/>
          <p:cNvSpPr txBox="1"/>
          <p:nvPr/>
        </p:nvSpPr>
        <p:spPr>
          <a:xfrm>
            <a:off x="3584448" y="3703320"/>
            <a:ext cx="6163056" cy="777240"/>
          </a:xfrm>
          <a:prstGeom prst="rect">
            <a:avLst/>
          </a:prstGeom>
          <a:noFill/>
        </p:spPr>
        <p:txBody>
          <a:bodyPr wrap="square" lIns="0" tIns="0" rIns="0" bIns="0" anchor="t">
            <a:noAutofit/>
          </a:bodyPr>
          <a:lstStyle/>
          <a:p>
            <a:pPr algn="l">
              <a:spcBef>
                <a:spcPts val="0"/>
              </a:spcBef>
              <a:spcAft>
                <a:spcPts val="0"/>
              </a:spcAft>
            </a:pPr>
            <a:r>
              <a:rPr lang="en-GB" sz="2400" b="0">
                <a:solidFill>
                  <a:srgbClr val="2E3550"/>
                </a:solidFill>
                <a:latin typeface="Tahoma"/>
              </a:rPr>
              <a:t>We only ever see some of the moves open to us</a:t>
            </a:r>
          </a:p>
        </p:txBody>
      </p:sp>
      <p:sp>
        <p:nvSpPr>
          <p:cNvPr id="12" name="Actions response"/>
          <p:cNvSpPr txBox="1"/>
          <p:nvPr/>
        </p:nvSpPr>
        <p:spPr>
          <a:xfrm>
            <a:off x="3584448" y="4553712"/>
            <a:ext cx="6163056" cy="777240"/>
          </a:xfrm>
          <a:prstGeom prst="rect">
            <a:avLst/>
          </a:prstGeom>
          <a:noFill/>
        </p:spPr>
        <p:txBody>
          <a:bodyPr wrap="square" lIns="0" tIns="0" rIns="0" bIns="0" anchor="t">
            <a:noAutofit/>
          </a:bodyPr>
          <a:lstStyle/>
          <a:p>
            <a:pPr algn="l">
              <a:spcBef>
                <a:spcPts val="0"/>
              </a:spcBef>
              <a:spcAft>
                <a:spcPts val="0"/>
              </a:spcAft>
            </a:pPr>
            <a:r>
              <a:rPr lang="en-GB" sz="2400" b="1">
                <a:solidFill>
                  <a:srgbClr val="C4520F"/>
                </a:solidFill>
                <a:latin typeface="Tahoma"/>
              </a:rPr>
              <a:t>Response: </a:t>
            </a:r>
            <a:r>
              <a:rPr lang="en-GB" sz="2400" b="1">
                <a:solidFill>
                  <a:srgbClr val="071337"/>
                </a:solidFill>
                <a:latin typeface="Tahoma"/>
              </a:rPr>
              <a:t>search actively – what else could what we have do?</a:t>
            </a:r>
          </a:p>
        </p:txBody>
      </p:sp>
      <p:sp>
        <p:nvSpPr>
          <p:cNvPr id="13" name="Outcomes card"/>
          <p:cNvSpPr/>
          <p:nvPr/>
        </p:nvSpPr>
        <p:spPr>
          <a:xfrm>
            <a:off x="10479024" y="2468880"/>
            <a:ext cx="6894576" cy="3017520"/>
          </a:xfrm>
          <a:prstGeom prst="roundRect">
            <a:avLst>
              <a:gd name="adj" fmla="val 6666"/>
            </a:avLst>
          </a:prstGeom>
          <a:solidFill>
            <a:srgbClr val="FFEEE4"/>
          </a:solidFill>
          <a:ln>
            <a:noFill/>
          </a:ln>
          <a:effectLst/>
        </p:spPr>
        <p:txBody>
          <a:bodyPr rtlCol="0" anchor="ctr"/>
          <a:lstStyle/>
          <a:p>
            <a:pPr algn="ctr"/>
            <a:endParaRPr/>
          </a:p>
        </p:txBody>
      </p:sp>
      <p:sp>
        <p:nvSpPr>
          <p:cNvPr id="14" name="Outcomes circle"/>
          <p:cNvSpPr/>
          <p:nvPr/>
        </p:nvSpPr>
        <p:spPr>
          <a:xfrm>
            <a:off x="10762488" y="2752344"/>
            <a:ext cx="804672" cy="804672"/>
          </a:xfrm>
          <a:prstGeom prst="ellipse">
            <a:avLst/>
          </a:prstGeom>
          <a:solidFill>
            <a:srgbClr val="E8641E"/>
          </a:solidFill>
          <a:ln>
            <a:noFill/>
          </a:ln>
          <a:effectLst/>
        </p:spPr>
        <p:txBody>
          <a:bodyPr rtlCol="0" anchor="ctr"/>
          <a:lstStyle/>
          <a:p>
            <a:pPr algn="ctr"/>
            <a:endParaRPr/>
          </a:p>
        </p:txBody>
      </p:sp>
      <p:pic>
        <p:nvPicPr>
          <p:cNvPr id="15" name="Outcomes icon">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947562" y="2937418"/>
            <a:ext cx="434522" cy="434522"/>
          </a:xfrm>
          <a:prstGeom prst="rect">
            <a:avLst/>
          </a:prstGeom>
        </p:spPr>
      </p:pic>
      <p:sp>
        <p:nvSpPr>
          <p:cNvPr id="16" name="Outcomes heading"/>
          <p:cNvSpPr txBox="1"/>
          <p:nvPr/>
        </p:nvSpPr>
        <p:spPr>
          <a:xfrm>
            <a:off x="11804904" y="2834640"/>
            <a:ext cx="5248656" cy="640080"/>
          </a:xfrm>
          <a:prstGeom prst="rect">
            <a:avLst/>
          </a:prstGeom>
          <a:noFill/>
        </p:spPr>
        <p:txBody>
          <a:bodyPr wrap="square" lIns="0" tIns="0" rIns="0" bIns="0" anchor="ctr">
            <a:noAutofit/>
          </a:bodyPr>
          <a:lstStyle/>
          <a:p>
            <a:pPr algn="l">
              <a:spcBef>
                <a:spcPts val="0"/>
              </a:spcBef>
              <a:spcAft>
                <a:spcPts val="0"/>
              </a:spcAft>
            </a:pPr>
            <a:r>
              <a:rPr lang="en-GB" sz="3000" b="1">
                <a:solidFill>
                  <a:srgbClr val="071337"/>
                </a:solidFill>
                <a:latin typeface="Tahoma"/>
              </a:rPr>
              <a:t>Outcomes</a:t>
            </a:r>
          </a:p>
        </p:txBody>
      </p:sp>
      <p:sp>
        <p:nvSpPr>
          <p:cNvPr id="17" name="Outcomes text"/>
          <p:cNvSpPr txBox="1"/>
          <p:nvPr/>
        </p:nvSpPr>
        <p:spPr>
          <a:xfrm>
            <a:off x="10844784" y="3703320"/>
            <a:ext cx="6163056" cy="777240"/>
          </a:xfrm>
          <a:prstGeom prst="rect">
            <a:avLst/>
          </a:prstGeom>
          <a:noFill/>
        </p:spPr>
        <p:txBody>
          <a:bodyPr wrap="square" lIns="0" tIns="0" rIns="0" bIns="0" anchor="t">
            <a:noAutofit/>
          </a:bodyPr>
          <a:lstStyle/>
          <a:p>
            <a:pPr algn="l">
              <a:spcBef>
                <a:spcPts val="0"/>
              </a:spcBef>
              <a:spcAft>
                <a:spcPts val="0"/>
              </a:spcAft>
            </a:pPr>
            <a:r>
              <a:rPr lang="en-GB" sz="2400" b="0">
                <a:solidFill>
                  <a:srgbClr val="2E3550"/>
                </a:solidFill>
                <a:latin typeface="Tahoma"/>
              </a:rPr>
              <a:t>We can’t list results we’ve never imagined</a:t>
            </a:r>
          </a:p>
        </p:txBody>
      </p:sp>
      <p:sp>
        <p:nvSpPr>
          <p:cNvPr id="18" name="Outcomes response"/>
          <p:cNvSpPr txBox="1"/>
          <p:nvPr/>
        </p:nvSpPr>
        <p:spPr>
          <a:xfrm>
            <a:off x="10844784" y="4553712"/>
            <a:ext cx="6163056" cy="777240"/>
          </a:xfrm>
          <a:prstGeom prst="rect">
            <a:avLst/>
          </a:prstGeom>
          <a:noFill/>
        </p:spPr>
        <p:txBody>
          <a:bodyPr wrap="square" lIns="0" tIns="0" rIns="0" bIns="0" anchor="t">
            <a:noAutofit/>
          </a:bodyPr>
          <a:lstStyle/>
          <a:p>
            <a:pPr algn="l">
              <a:spcBef>
                <a:spcPts val="0"/>
              </a:spcBef>
              <a:spcAft>
                <a:spcPts val="0"/>
              </a:spcAft>
            </a:pPr>
            <a:r>
              <a:rPr lang="en-GB" sz="2400" b="1">
                <a:solidFill>
                  <a:srgbClr val="C4520F"/>
                </a:solidFill>
                <a:latin typeface="Tahoma"/>
              </a:rPr>
              <a:t>Response: </a:t>
            </a:r>
            <a:r>
              <a:rPr lang="en-GB" sz="2400" b="1">
                <a:solidFill>
                  <a:srgbClr val="071337"/>
                </a:solidFill>
                <a:latin typeface="Tahoma"/>
              </a:rPr>
              <a:t>widen the possibilities before choosing</a:t>
            </a:r>
          </a:p>
        </p:txBody>
      </p:sp>
      <p:sp>
        <p:nvSpPr>
          <p:cNvPr id="19" name="Causation card"/>
          <p:cNvSpPr/>
          <p:nvPr/>
        </p:nvSpPr>
        <p:spPr>
          <a:xfrm>
            <a:off x="3218688" y="5715000"/>
            <a:ext cx="6894576" cy="3017520"/>
          </a:xfrm>
          <a:prstGeom prst="roundRect">
            <a:avLst>
              <a:gd name="adj" fmla="val 6666"/>
            </a:avLst>
          </a:prstGeom>
          <a:solidFill>
            <a:srgbClr val="FFEEE4"/>
          </a:solidFill>
          <a:ln>
            <a:noFill/>
          </a:ln>
          <a:effectLst/>
        </p:spPr>
        <p:txBody>
          <a:bodyPr rtlCol="0" anchor="ctr"/>
          <a:lstStyle/>
          <a:p>
            <a:pPr algn="ctr"/>
            <a:endParaRPr/>
          </a:p>
        </p:txBody>
      </p:sp>
      <p:sp>
        <p:nvSpPr>
          <p:cNvPr id="20" name="Causation circle"/>
          <p:cNvSpPr/>
          <p:nvPr/>
        </p:nvSpPr>
        <p:spPr>
          <a:xfrm>
            <a:off x="3502151" y="5998464"/>
            <a:ext cx="804672" cy="804672"/>
          </a:xfrm>
          <a:prstGeom prst="ellipse">
            <a:avLst/>
          </a:prstGeom>
          <a:solidFill>
            <a:srgbClr val="E8641E"/>
          </a:solidFill>
          <a:ln>
            <a:noFill/>
          </a:ln>
          <a:effectLst/>
        </p:spPr>
        <p:txBody>
          <a:bodyPr rtlCol="0" anchor="ctr"/>
          <a:lstStyle/>
          <a:p>
            <a:pPr algn="ctr"/>
            <a:endParaRPr/>
          </a:p>
        </p:txBody>
      </p:sp>
      <p:pic>
        <p:nvPicPr>
          <p:cNvPr id="21" name="Causation icon">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3687226" y="6183538"/>
            <a:ext cx="434522" cy="434522"/>
          </a:xfrm>
          <a:prstGeom prst="rect">
            <a:avLst/>
          </a:prstGeom>
        </p:spPr>
      </p:pic>
      <p:sp>
        <p:nvSpPr>
          <p:cNvPr id="22" name="Causation heading"/>
          <p:cNvSpPr txBox="1"/>
          <p:nvPr/>
        </p:nvSpPr>
        <p:spPr>
          <a:xfrm>
            <a:off x="4544568" y="6080760"/>
            <a:ext cx="5248656" cy="640080"/>
          </a:xfrm>
          <a:prstGeom prst="rect">
            <a:avLst/>
          </a:prstGeom>
          <a:noFill/>
        </p:spPr>
        <p:txBody>
          <a:bodyPr wrap="square" lIns="0" tIns="0" rIns="0" bIns="0" anchor="ctr">
            <a:noAutofit/>
          </a:bodyPr>
          <a:lstStyle/>
          <a:p>
            <a:pPr algn="l">
              <a:spcBef>
                <a:spcPts val="0"/>
              </a:spcBef>
              <a:spcAft>
                <a:spcPts val="0"/>
              </a:spcAft>
            </a:pPr>
            <a:r>
              <a:rPr lang="en-GB" sz="3000" b="1">
                <a:solidFill>
                  <a:srgbClr val="071337"/>
                </a:solidFill>
                <a:latin typeface="Tahoma"/>
              </a:rPr>
              <a:t>Causation</a:t>
            </a:r>
          </a:p>
        </p:txBody>
      </p:sp>
      <p:sp>
        <p:nvSpPr>
          <p:cNvPr id="23" name="Causation text"/>
          <p:cNvSpPr txBox="1"/>
          <p:nvPr/>
        </p:nvSpPr>
        <p:spPr>
          <a:xfrm>
            <a:off x="3584448" y="6949440"/>
            <a:ext cx="6163056" cy="777240"/>
          </a:xfrm>
          <a:prstGeom prst="rect">
            <a:avLst/>
          </a:prstGeom>
          <a:noFill/>
        </p:spPr>
        <p:txBody>
          <a:bodyPr wrap="square" lIns="0" tIns="0" rIns="0" bIns="0" anchor="t">
            <a:noAutofit/>
          </a:bodyPr>
          <a:lstStyle/>
          <a:p>
            <a:pPr algn="l">
              <a:spcBef>
                <a:spcPts val="0"/>
              </a:spcBef>
              <a:spcAft>
                <a:spcPts val="0"/>
              </a:spcAft>
            </a:pPr>
            <a:r>
              <a:rPr lang="en-GB" sz="2400" b="0">
                <a:solidFill>
                  <a:srgbClr val="2E3550"/>
                </a:solidFill>
                <a:latin typeface="Tahoma"/>
              </a:rPr>
              <a:t>We misread what really produces what</a:t>
            </a:r>
          </a:p>
        </p:txBody>
      </p:sp>
      <p:sp>
        <p:nvSpPr>
          <p:cNvPr id="24" name="Causation response"/>
          <p:cNvSpPr txBox="1"/>
          <p:nvPr/>
        </p:nvSpPr>
        <p:spPr>
          <a:xfrm>
            <a:off x="3584448" y="7799831"/>
            <a:ext cx="6163056" cy="777240"/>
          </a:xfrm>
          <a:prstGeom prst="rect">
            <a:avLst/>
          </a:prstGeom>
          <a:noFill/>
        </p:spPr>
        <p:txBody>
          <a:bodyPr wrap="square" lIns="0" tIns="0" rIns="0" bIns="0" anchor="t">
            <a:noAutofit/>
          </a:bodyPr>
          <a:lstStyle/>
          <a:p>
            <a:pPr algn="l">
              <a:spcBef>
                <a:spcPts val="0"/>
              </a:spcBef>
              <a:spcAft>
                <a:spcPts val="0"/>
              </a:spcAft>
            </a:pPr>
            <a:r>
              <a:rPr lang="en-GB" sz="2400" b="1">
                <a:solidFill>
                  <a:srgbClr val="C4520F"/>
                </a:solidFill>
                <a:latin typeface="Tahoma"/>
              </a:rPr>
              <a:t>Response: </a:t>
            </a:r>
            <a:r>
              <a:rPr lang="en-GB" sz="2400" b="1">
                <a:solidFill>
                  <a:srgbClr val="071337"/>
                </a:solidFill>
                <a:latin typeface="Tahoma"/>
              </a:rPr>
              <a:t>small experiments where failure is survivable</a:t>
            </a:r>
          </a:p>
        </p:txBody>
      </p:sp>
      <p:sp>
        <p:nvSpPr>
          <p:cNvPr id="25" name="Value card"/>
          <p:cNvSpPr/>
          <p:nvPr/>
        </p:nvSpPr>
        <p:spPr>
          <a:xfrm>
            <a:off x="10479024" y="5715000"/>
            <a:ext cx="6894576" cy="3017520"/>
          </a:xfrm>
          <a:prstGeom prst="roundRect">
            <a:avLst>
              <a:gd name="adj" fmla="val 6666"/>
            </a:avLst>
          </a:prstGeom>
          <a:solidFill>
            <a:srgbClr val="FFEEE4"/>
          </a:solidFill>
          <a:ln>
            <a:noFill/>
          </a:ln>
          <a:effectLst/>
        </p:spPr>
        <p:txBody>
          <a:bodyPr rtlCol="0" anchor="ctr"/>
          <a:lstStyle/>
          <a:p>
            <a:pPr algn="ctr"/>
            <a:endParaRPr/>
          </a:p>
        </p:txBody>
      </p:sp>
      <p:sp>
        <p:nvSpPr>
          <p:cNvPr id="26" name="Value circle"/>
          <p:cNvSpPr/>
          <p:nvPr/>
        </p:nvSpPr>
        <p:spPr>
          <a:xfrm>
            <a:off x="10762488" y="5998464"/>
            <a:ext cx="804672" cy="804672"/>
          </a:xfrm>
          <a:prstGeom prst="ellipse">
            <a:avLst/>
          </a:prstGeom>
          <a:solidFill>
            <a:srgbClr val="E8641E"/>
          </a:solidFill>
          <a:ln>
            <a:noFill/>
          </a:ln>
          <a:effectLst/>
        </p:spPr>
        <p:txBody>
          <a:bodyPr rtlCol="0" anchor="ctr"/>
          <a:lstStyle/>
          <a:p>
            <a:pPr algn="ctr"/>
            <a:endParaRPr/>
          </a:p>
        </p:txBody>
      </p:sp>
      <p:pic>
        <p:nvPicPr>
          <p:cNvPr id="27" name="Value icon">
            <a:extLs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10947562" y="6183538"/>
            <a:ext cx="434522" cy="434522"/>
          </a:xfrm>
          <a:prstGeom prst="rect">
            <a:avLst/>
          </a:prstGeom>
        </p:spPr>
      </p:pic>
      <p:sp>
        <p:nvSpPr>
          <p:cNvPr id="28" name="Value heading"/>
          <p:cNvSpPr txBox="1"/>
          <p:nvPr/>
        </p:nvSpPr>
        <p:spPr>
          <a:xfrm>
            <a:off x="11804904" y="6080760"/>
            <a:ext cx="5248656" cy="640080"/>
          </a:xfrm>
          <a:prstGeom prst="rect">
            <a:avLst/>
          </a:prstGeom>
          <a:noFill/>
        </p:spPr>
        <p:txBody>
          <a:bodyPr wrap="square" lIns="0" tIns="0" rIns="0" bIns="0" anchor="ctr">
            <a:noAutofit/>
          </a:bodyPr>
          <a:lstStyle/>
          <a:p>
            <a:pPr algn="l">
              <a:spcBef>
                <a:spcPts val="0"/>
              </a:spcBef>
              <a:spcAft>
                <a:spcPts val="0"/>
              </a:spcAft>
            </a:pPr>
            <a:r>
              <a:rPr lang="en-GB" sz="3000" b="1">
                <a:solidFill>
                  <a:srgbClr val="071337"/>
                </a:solidFill>
                <a:latin typeface="Tahoma"/>
              </a:rPr>
              <a:t>Value</a:t>
            </a:r>
          </a:p>
        </p:txBody>
      </p:sp>
      <p:sp>
        <p:nvSpPr>
          <p:cNvPr id="29" name="Value text"/>
          <p:cNvSpPr txBox="1"/>
          <p:nvPr/>
        </p:nvSpPr>
        <p:spPr>
          <a:xfrm>
            <a:off x="10844784" y="6949440"/>
            <a:ext cx="6163056" cy="777240"/>
          </a:xfrm>
          <a:prstGeom prst="rect">
            <a:avLst/>
          </a:prstGeom>
          <a:noFill/>
        </p:spPr>
        <p:txBody>
          <a:bodyPr wrap="square" lIns="0" tIns="0" rIns="0" bIns="0" anchor="t">
            <a:noAutofit/>
          </a:bodyPr>
          <a:lstStyle/>
          <a:p>
            <a:pPr algn="l">
              <a:spcBef>
                <a:spcPts val="0"/>
              </a:spcBef>
              <a:spcAft>
                <a:spcPts val="0"/>
              </a:spcAft>
            </a:pPr>
            <a:r>
              <a:rPr lang="en-GB" sz="2400" b="0">
                <a:solidFill>
                  <a:srgbClr val="2E3550"/>
                </a:solidFill>
                <a:latin typeface="Tahoma"/>
              </a:rPr>
              <a:t>We agree on goals but not on what we’ll sacrifice</a:t>
            </a:r>
          </a:p>
        </p:txBody>
      </p:sp>
      <p:sp>
        <p:nvSpPr>
          <p:cNvPr id="30" name="Value response"/>
          <p:cNvSpPr txBox="1"/>
          <p:nvPr/>
        </p:nvSpPr>
        <p:spPr>
          <a:xfrm>
            <a:off x="10844784" y="7799831"/>
            <a:ext cx="6163056" cy="777240"/>
          </a:xfrm>
          <a:prstGeom prst="rect">
            <a:avLst/>
          </a:prstGeom>
          <a:noFill/>
        </p:spPr>
        <p:txBody>
          <a:bodyPr wrap="square" lIns="0" tIns="0" rIns="0" bIns="0" anchor="t">
            <a:noAutofit/>
          </a:bodyPr>
          <a:lstStyle/>
          <a:p>
            <a:pPr algn="l">
              <a:spcBef>
                <a:spcPts val="0"/>
              </a:spcBef>
              <a:spcAft>
                <a:spcPts val="0"/>
              </a:spcAft>
            </a:pPr>
            <a:r>
              <a:rPr lang="en-GB" sz="2400" b="1">
                <a:solidFill>
                  <a:srgbClr val="C4520F"/>
                </a:solidFill>
                <a:latin typeface="Tahoma"/>
              </a:rPr>
              <a:t>Response: </a:t>
            </a:r>
            <a:r>
              <a:rPr lang="en-GB" sz="2400" b="1">
                <a:solidFill>
                  <a:srgbClr val="071337"/>
                </a:solidFill>
                <a:latin typeface="Tahoma"/>
              </a:rPr>
              <a:t>make the trade-offs explicit</a:t>
            </a:r>
          </a:p>
        </p:txBody>
      </p:sp>
      <p:sp>
        <p:nvSpPr>
          <p:cNvPr id="31" name="Section marker"/>
          <p:cNvSpPr/>
          <p:nvPr/>
        </p:nvSpPr>
        <p:spPr>
          <a:xfrm>
            <a:off x="3218688" y="9217152"/>
            <a:ext cx="201168" cy="201168"/>
          </a:xfrm>
          <a:prstGeom prst="ellipse">
            <a:avLst/>
          </a:prstGeom>
          <a:solidFill>
            <a:srgbClr val="E8641E"/>
          </a:solidFill>
          <a:ln>
            <a:noFill/>
          </a:ln>
          <a:effectLst/>
        </p:spPr>
        <p:txBody>
          <a:bodyPr rtlCol="0" anchor="ctr"/>
          <a:lstStyle/>
          <a:p>
            <a:pPr algn="ctr"/>
            <a:endParaRPr/>
          </a:p>
        </p:txBody>
      </p:sp>
      <p:sp>
        <p:nvSpPr>
          <p:cNvPr id="32" name="Section label"/>
          <p:cNvSpPr txBox="1"/>
          <p:nvPr/>
        </p:nvSpPr>
        <p:spPr>
          <a:xfrm>
            <a:off x="3529584" y="9144000"/>
            <a:ext cx="6400800" cy="347472"/>
          </a:xfrm>
          <a:prstGeom prst="rect">
            <a:avLst/>
          </a:prstGeom>
          <a:noFill/>
        </p:spPr>
        <p:txBody>
          <a:bodyPr wrap="square" lIns="0" tIns="0" rIns="0" bIns="0" anchor="ctr">
            <a:noAutofit/>
          </a:bodyPr>
          <a:lstStyle/>
          <a:p>
            <a:pPr algn="l">
              <a:spcBef>
                <a:spcPts val="0"/>
              </a:spcBef>
              <a:spcAft>
                <a:spcPts val="0"/>
              </a:spcAft>
            </a:pPr>
            <a:r>
              <a:rPr lang="en-GB" sz="1600" b="1" spc="150">
                <a:solidFill>
                  <a:srgbClr val="C4520F"/>
                </a:solidFill>
                <a:latin typeface="Tahoma"/>
              </a:rPr>
              <a:t>EXPLOITING UNCERTAINTY</a:t>
            </a:r>
          </a:p>
        </p:txBody>
      </p:sp>
      <p:sp>
        <p:nvSpPr>
          <p:cNvPr id="33" name="Source"/>
          <p:cNvSpPr txBox="1"/>
          <p:nvPr/>
        </p:nvSpPr>
        <p:spPr>
          <a:xfrm>
            <a:off x="9144000" y="9144000"/>
            <a:ext cx="8229600" cy="347472"/>
          </a:xfrm>
          <a:prstGeom prst="rect">
            <a:avLst/>
          </a:prstGeom>
          <a:noFill/>
        </p:spPr>
        <p:txBody>
          <a:bodyPr wrap="square" lIns="0" tIns="0" rIns="0" bIns="0" anchor="ctr">
            <a:noAutofit/>
          </a:bodyPr>
          <a:lstStyle/>
          <a:p>
            <a:pPr algn="r">
              <a:spcBef>
                <a:spcPts val="0"/>
              </a:spcBef>
              <a:spcAft>
                <a:spcPts val="0"/>
              </a:spcAft>
            </a:pPr>
            <a:r>
              <a:rPr lang="en-GB" sz="1800" b="0">
                <a:solidFill>
                  <a:srgbClr val="5B6178"/>
                </a:solidFill>
                <a:latin typeface="Tahoma"/>
              </a:rPr>
              <a:t>Drawing on: Vaughn Tan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ackground">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8288000" cy="10287000"/>
          </a:xfrm>
          <a:prstGeom prst="rect">
            <a:avLst/>
          </a:prstGeom>
        </p:spPr>
      </p:pic>
      <p:pic>
        <p:nvPicPr>
          <p:cNvPr id="3" name="CRF watermark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03069" y="1485900"/>
            <a:ext cx="11282416" cy="8801100"/>
          </a:xfrm>
          <a:prstGeom prst="rect">
            <a:avLst/>
          </a:prstGeom>
        </p:spPr>
      </p:pic>
      <p:pic>
        <p:nvPicPr>
          <p:cNvPr id="4" name="CRF watermark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005332" y="1704975"/>
            <a:ext cx="11282413" cy="8582025"/>
          </a:xfrm>
          <a:prstGeom prst="rect">
            <a:avLst/>
          </a:prstGeom>
        </p:spPr>
      </p:pic>
      <p:sp>
        <p:nvSpPr>
          <p:cNvPr id="5" name="Title"/>
          <p:cNvSpPr txBox="1"/>
          <p:nvPr/>
        </p:nvSpPr>
        <p:spPr>
          <a:xfrm>
            <a:off x="3218688" y="731520"/>
            <a:ext cx="14154912" cy="868680"/>
          </a:xfrm>
          <a:prstGeom prst="rect">
            <a:avLst/>
          </a:prstGeom>
          <a:noFill/>
        </p:spPr>
        <p:txBody>
          <a:bodyPr wrap="square" lIns="0" tIns="0" rIns="0" bIns="0" anchor="t">
            <a:noAutofit/>
          </a:bodyPr>
          <a:lstStyle/>
          <a:p>
            <a:pPr algn="l">
              <a:spcBef>
                <a:spcPts val="0"/>
              </a:spcBef>
              <a:spcAft>
                <a:spcPts val="0"/>
              </a:spcAft>
            </a:pPr>
            <a:r>
              <a:rPr lang="en-GB" sz="5400" b="1">
                <a:solidFill>
                  <a:srgbClr val="071337"/>
                </a:solidFill>
                <a:latin typeface="Tahoma"/>
              </a:rPr>
              <a:t>Where HR comes in</a:t>
            </a:r>
          </a:p>
        </p:txBody>
      </p:sp>
      <p:sp>
        <p:nvSpPr>
          <p:cNvPr id="6" name="Subtitle"/>
          <p:cNvSpPr txBox="1"/>
          <p:nvPr/>
        </p:nvSpPr>
        <p:spPr>
          <a:xfrm>
            <a:off x="3218688" y="1645920"/>
            <a:ext cx="14154912" cy="548640"/>
          </a:xfrm>
          <a:prstGeom prst="rect">
            <a:avLst/>
          </a:prstGeom>
          <a:noFill/>
        </p:spPr>
        <p:txBody>
          <a:bodyPr wrap="square" lIns="0" tIns="0" rIns="0" bIns="0" anchor="t">
            <a:noAutofit/>
          </a:bodyPr>
          <a:lstStyle/>
          <a:p>
            <a:pPr algn="l">
              <a:spcBef>
                <a:spcPts val="0"/>
              </a:spcBef>
              <a:spcAft>
                <a:spcPts val="0"/>
              </a:spcAft>
            </a:pPr>
            <a:r>
              <a:rPr lang="en-GB" sz="3000" b="0">
                <a:solidFill>
                  <a:srgbClr val="434A66"/>
                </a:solidFill>
                <a:latin typeface="Tahoma"/>
              </a:rPr>
              <a:t>Dealing with uncertainty is human work</a:t>
            </a:r>
          </a:p>
        </p:txBody>
      </p:sp>
      <p:sp>
        <p:nvSpPr>
          <p:cNvPr id="7" name="Intervention 1 card"/>
          <p:cNvSpPr/>
          <p:nvPr/>
        </p:nvSpPr>
        <p:spPr>
          <a:xfrm>
            <a:off x="3218688" y="2514600"/>
            <a:ext cx="3264408" cy="3977639"/>
          </a:xfrm>
          <a:prstGeom prst="roundRect">
            <a:avLst>
              <a:gd name="adj" fmla="val 6162"/>
            </a:avLst>
          </a:prstGeom>
          <a:solidFill>
            <a:srgbClr val="FFEEE4"/>
          </a:solidFill>
          <a:ln>
            <a:noFill/>
          </a:ln>
          <a:effectLst/>
        </p:spPr>
        <p:txBody>
          <a:bodyPr rtlCol="0" anchor="ctr"/>
          <a:lstStyle/>
          <a:p>
            <a:pPr algn="ctr"/>
            <a:endParaRPr/>
          </a:p>
        </p:txBody>
      </p:sp>
      <p:sp>
        <p:nvSpPr>
          <p:cNvPr id="8" name="Intervention 1 number"/>
          <p:cNvSpPr/>
          <p:nvPr/>
        </p:nvSpPr>
        <p:spPr>
          <a:xfrm>
            <a:off x="3502151" y="2798064"/>
            <a:ext cx="804672" cy="804672"/>
          </a:xfrm>
          <a:prstGeom prst="ellipse">
            <a:avLst/>
          </a:prstGeom>
          <a:solidFill>
            <a:srgbClr val="E8641E"/>
          </a:solidFill>
          <a:ln>
            <a:noFill/>
          </a:ln>
          <a:effectLst/>
        </p:spPr>
        <p:txBody>
          <a:bodyPr wrap="none" lIns="0" tIns="0" rIns="0" bIns="0" rtlCol="0" anchor="ctr"/>
          <a:lstStyle/>
          <a:p>
            <a:pPr algn="ctr">
              <a:spcBef>
                <a:spcPts val="0"/>
              </a:spcBef>
              <a:spcAft>
                <a:spcPts val="0"/>
              </a:spcAft>
            </a:pPr>
            <a:r>
              <a:rPr lang="en-GB" sz="3000" b="1">
                <a:solidFill>
                  <a:srgbClr val="FFFFFF"/>
                </a:solidFill>
                <a:latin typeface="Tahoma"/>
              </a:rPr>
              <a:t>1</a:t>
            </a:r>
          </a:p>
        </p:txBody>
      </p:sp>
      <p:sp>
        <p:nvSpPr>
          <p:cNvPr id="9" name="Intervention 1 heading"/>
          <p:cNvSpPr txBox="1"/>
          <p:nvPr/>
        </p:nvSpPr>
        <p:spPr>
          <a:xfrm>
            <a:off x="3538728" y="3794760"/>
            <a:ext cx="2624328" cy="960120"/>
          </a:xfrm>
          <a:prstGeom prst="rect">
            <a:avLst/>
          </a:prstGeom>
          <a:noFill/>
        </p:spPr>
        <p:txBody>
          <a:bodyPr wrap="square" lIns="0" tIns="0" rIns="0" bIns="0" anchor="t">
            <a:noAutofit/>
          </a:bodyPr>
          <a:lstStyle/>
          <a:p>
            <a:pPr algn="l">
              <a:spcBef>
                <a:spcPts val="0"/>
              </a:spcBef>
              <a:spcAft>
                <a:spcPts val="0"/>
              </a:spcAft>
            </a:pPr>
            <a:r>
              <a:rPr lang="en-GB" sz="2600" b="1">
                <a:solidFill>
                  <a:srgbClr val="071337"/>
                </a:solidFill>
                <a:latin typeface="Tahoma"/>
              </a:rPr>
              <a:t>Teach risk vs uncertainty</a:t>
            </a:r>
          </a:p>
        </p:txBody>
      </p:sp>
      <p:sp>
        <p:nvSpPr>
          <p:cNvPr id="10" name="Intervention 1 text"/>
          <p:cNvSpPr txBox="1"/>
          <p:nvPr/>
        </p:nvSpPr>
        <p:spPr>
          <a:xfrm>
            <a:off x="3538728" y="4846320"/>
            <a:ext cx="2624328" cy="1508760"/>
          </a:xfrm>
          <a:prstGeom prst="rect">
            <a:avLst/>
          </a:prstGeom>
          <a:noFill/>
        </p:spPr>
        <p:txBody>
          <a:bodyPr wrap="square" lIns="0" tIns="0" rIns="0" bIns="0" anchor="t">
            <a:noAutofit/>
          </a:bodyPr>
          <a:lstStyle/>
          <a:p>
            <a:pPr algn="l">
              <a:spcBef>
                <a:spcPts val="0"/>
              </a:spcBef>
              <a:spcAft>
                <a:spcPts val="0"/>
              </a:spcAft>
            </a:pPr>
            <a:r>
              <a:rPr lang="en-GB" sz="2300" b="0">
                <a:solidFill>
                  <a:srgbClr val="2E3550"/>
                </a:solidFill>
                <a:latin typeface="Tahoma"/>
              </a:rPr>
              <a:t>Give people the language to recognise what they don’t know</a:t>
            </a:r>
          </a:p>
        </p:txBody>
      </p:sp>
      <p:sp>
        <p:nvSpPr>
          <p:cNvPr id="11" name="Intervention 2 card"/>
          <p:cNvSpPr/>
          <p:nvPr/>
        </p:nvSpPr>
        <p:spPr>
          <a:xfrm>
            <a:off x="6848856" y="2514600"/>
            <a:ext cx="3264408" cy="3977639"/>
          </a:xfrm>
          <a:prstGeom prst="roundRect">
            <a:avLst>
              <a:gd name="adj" fmla="val 6162"/>
            </a:avLst>
          </a:prstGeom>
          <a:solidFill>
            <a:srgbClr val="FFEEE4"/>
          </a:solidFill>
          <a:ln>
            <a:noFill/>
          </a:ln>
          <a:effectLst/>
        </p:spPr>
        <p:txBody>
          <a:bodyPr rtlCol="0" anchor="ctr"/>
          <a:lstStyle/>
          <a:p>
            <a:pPr algn="ctr"/>
            <a:endParaRPr/>
          </a:p>
        </p:txBody>
      </p:sp>
      <p:sp>
        <p:nvSpPr>
          <p:cNvPr id="12" name="Intervention 2 number"/>
          <p:cNvSpPr/>
          <p:nvPr/>
        </p:nvSpPr>
        <p:spPr>
          <a:xfrm>
            <a:off x="7132320" y="2798064"/>
            <a:ext cx="804672" cy="804672"/>
          </a:xfrm>
          <a:prstGeom prst="ellipse">
            <a:avLst/>
          </a:prstGeom>
          <a:solidFill>
            <a:srgbClr val="E8641E"/>
          </a:solidFill>
          <a:ln>
            <a:noFill/>
          </a:ln>
          <a:effectLst/>
        </p:spPr>
        <p:txBody>
          <a:bodyPr wrap="none" lIns="0" tIns="0" rIns="0" bIns="0" rtlCol="0" anchor="ctr"/>
          <a:lstStyle/>
          <a:p>
            <a:pPr algn="ctr">
              <a:spcBef>
                <a:spcPts val="0"/>
              </a:spcBef>
              <a:spcAft>
                <a:spcPts val="0"/>
              </a:spcAft>
            </a:pPr>
            <a:r>
              <a:rPr lang="en-GB" sz="3000" b="1">
                <a:solidFill>
                  <a:srgbClr val="FFFFFF"/>
                </a:solidFill>
                <a:latin typeface="Tahoma"/>
              </a:rPr>
              <a:t>2</a:t>
            </a:r>
          </a:p>
        </p:txBody>
      </p:sp>
      <p:sp>
        <p:nvSpPr>
          <p:cNvPr id="13" name="Intervention 2 heading"/>
          <p:cNvSpPr txBox="1"/>
          <p:nvPr/>
        </p:nvSpPr>
        <p:spPr>
          <a:xfrm>
            <a:off x="7168896" y="3794760"/>
            <a:ext cx="2624328" cy="960120"/>
          </a:xfrm>
          <a:prstGeom prst="rect">
            <a:avLst/>
          </a:prstGeom>
          <a:noFill/>
        </p:spPr>
        <p:txBody>
          <a:bodyPr wrap="square" lIns="0" tIns="0" rIns="0" bIns="0" anchor="t">
            <a:noAutofit/>
          </a:bodyPr>
          <a:lstStyle/>
          <a:p>
            <a:pPr algn="l">
              <a:spcBef>
                <a:spcPts val="0"/>
              </a:spcBef>
              <a:spcAft>
                <a:spcPts val="0"/>
              </a:spcAft>
            </a:pPr>
            <a:r>
              <a:rPr lang="en-GB" sz="2600" b="1">
                <a:solidFill>
                  <a:srgbClr val="071337"/>
                </a:solidFill>
                <a:latin typeface="Tahoma"/>
              </a:rPr>
              <a:t>Design better experiments</a:t>
            </a:r>
          </a:p>
        </p:txBody>
      </p:sp>
      <p:sp>
        <p:nvSpPr>
          <p:cNvPr id="14" name="Intervention 2 text"/>
          <p:cNvSpPr txBox="1"/>
          <p:nvPr/>
        </p:nvSpPr>
        <p:spPr>
          <a:xfrm>
            <a:off x="7168896" y="4846320"/>
            <a:ext cx="2624328" cy="1508760"/>
          </a:xfrm>
          <a:prstGeom prst="rect">
            <a:avLst/>
          </a:prstGeom>
          <a:noFill/>
        </p:spPr>
        <p:txBody>
          <a:bodyPr wrap="square" lIns="0" tIns="0" rIns="0" bIns="0" anchor="t">
            <a:noAutofit/>
          </a:bodyPr>
          <a:lstStyle/>
          <a:p>
            <a:pPr algn="l">
              <a:spcBef>
                <a:spcPts val="0"/>
              </a:spcBef>
              <a:spcAft>
                <a:spcPts val="0"/>
              </a:spcAft>
            </a:pPr>
            <a:r>
              <a:rPr lang="en-GB" sz="2300" b="0">
                <a:solidFill>
                  <a:srgbClr val="2E3550"/>
                </a:solidFill>
                <a:latin typeface="Tahoma"/>
              </a:rPr>
              <a:t>Find the smallest, cheapest test of why an idea should work</a:t>
            </a:r>
          </a:p>
        </p:txBody>
      </p:sp>
      <p:sp>
        <p:nvSpPr>
          <p:cNvPr id="15" name="Intervention 3 card"/>
          <p:cNvSpPr/>
          <p:nvPr/>
        </p:nvSpPr>
        <p:spPr>
          <a:xfrm>
            <a:off x="10479024" y="2514600"/>
            <a:ext cx="3264408" cy="3977639"/>
          </a:xfrm>
          <a:prstGeom prst="roundRect">
            <a:avLst>
              <a:gd name="adj" fmla="val 6162"/>
            </a:avLst>
          </a:prstGeom>
          <a:solidFill>
            <a:srgbClr val="FFEEE4"/>
          </a:solidFill>
          <a:ln>
            <a:noFill/>
          </a:ln>
          <a:effectLst/>
        </p:spPr>
        <p:txBody>
          <a:bodyPr rtlCol="0" anchor="ctr"/>
          <a:lstStyle/>
          <a:p>
            <a:pPr algn="ctr"/>
            <a:endParaRPr/>
          </a:p>
        </p:txBody>
      </p:sp>
      <p:sp>
        <p:nvSpPr>
          <p:cNvPr id="16" name="Intervention 3 number"/>
          <p:cNvSpPr/>
          <p:nvPr/>
        </p:nvSpPr>
        <p:spPr>
          <a:xfrm>
            <a:off x="10762488" y="2798064"/>
            <a:ext cx="804672" cy="804672"/>
          </a:xfrm>
          <a:prstGeom prst="ellipse">
            <a:avLst/>
          </a:prstGeom>
          <a:solidFill>
            <a:srgbClr val="E8641E"/>
          </a:solidFill>
          <a:ln>
            <a:noFill/>
          </a:ln>
          <a:effectLst/>
        </p:spPr>
        <p:txBody>
          <a:bodyPr wrap="none" lIns="0" tIns="0" rIns="0" bIns="0" rtlCol="0" anchor="ctr"/>
          <a:lstStyle/>
          <a:p>
            <a:pPr algn="ctr">
              <a:spcBef>
                <a:spcPts val="0"/>
              </a:spcBef>
              <a:spcAft>
                <a:spcPts val="0"/>
              </a:spcAft>
            </a:pPr>
            <a:r>
              <a:rPr lang="en-GB" sz="3000" b="1">
                <a:solidFill>
                  <a:srgbClr val="FFFFFF"/>
                </a:solidFill>
                <a:latin typeface="Tahoma"/>
              </a:rPr>
              <a:t>3</a:t>
            </a:r>
          </a:p>
        </p:txBody>
      </p:sp>
      <p:sp>
        <p:nvSpPr>
          <p:cNvPr id="17" name="Intervention 3 heading"/>
          <p:cNvSpPr txBox="1"/>
          <p:nvPr/>
        </p:nvSpPr>
        <p:spPr>
          <a:xfrm>
            <a:off x="10799064" y="3794760"/>
            <a:ext cx="2624328" cy="960120"/>
          </a:xfrm>
          <a:prstGeom prst="rect">
            <a:avLst/>
          </a:prstGeom>
          <a:noFill/>
        </p:spPr>
        <p:txBody>
          <a:bodyPr wrap="square" lIns="0" tIns="0" rIns="0" bIns="0" anchor="t">
            <a:noAutofit/>
          </a:bodyPr>
          <a:lstStyle/>
          <a:p>
            <a:pPr algn="l">
              <a:spcBef>
                <a:spcPts val="0"/>
              </a:spcBef>
              <a:spcAft>
                <a:spcPts val="0"/>
              </a:spcAft>
            </a:pPr>
            <a:r>
              <a:rPr lang="en-GB" sz="2600" b="1">
                <a:solidFill>
                  <a:srgbClr val="071337"/>
                </a:solidFill>
                <a:latin typeface="Tahoma"/>
              </a:rPr>
              <a:t>Name the trade-offs</a:t>
            </a:r>
          </a:p>
        </p:txBody>
      </p:sp>
      <p:sp>
        <p:nvSpPr>
          <p:cNvPr id="18" name="Intervention 3 text"/>
          <p:cNvSpPr txBox="1"/>
          <p:nvPr/>
        </p:nvSpPr>
        <p:spPr>
          <a:xfrm>
            <a:off x="10799064" y="4846320"/>
            <a:ext cx="2624328" cy="1508760"/>
          </a:xfrm>
          <a:prstGeom prst="rect">
            <a:avLst/>
          </a:prstGeom>
          <a:noFill/>
        </p:spPr>
        <p:txBody>
          <a:bodyPr wrap="square" lIns="0" tIns="0" rIns="0" bIns="0" anchor="t">
            <a:noAutofit/>
          </a:bodyPr>
          <a:lstStyle/>
          <a:p>
            <a:pPr algn="l">
              <a:spcBef>
                <a:spcPts val="0"/>
              </a:spcBef>
              <a:spcAft>
                <a:spcPts val="0"/>
              </a:spcAft>
            </a:pPr>
            <a:r>
              <a:rPr lang="en-GB" sz="2300" b="0">
                <a:solidFill>
                  <a:srgbClr val="2E3550"/>
                </a:solidFill>
                <a:latin typeface="Tahoma"/>
              </a:rPr>
              <a:t>Set goals by saying what you’re willing to give up</a:t>
            </a:r>
          </a:p>
        </p:txBody>
      </p:sp>
      <p:sp>
        <p:nvSpPr>
          <p:cNvPr id="19" name="Intervention 4 card"/>
          <p:cNvSpPr/>
          <p:nvPr/>
        </p:nvSpPr>
        <p:spPr>
          <a:xfrm>
            <a:off x="14109192" y="2514600"/>
            <a:ext cx="3264408" cy="3977639"/>
          </a:xfrm>
          <a:prstGeom prst="roundRect">
            <a:avLst>
              <a:gd name="adj" fmla="val 6162"/>
            </a:avLst>
          </a:prstGeom>
          <a:solidFill>
            <a:srgbClr val="FFEEE4"/>
          </a:solidFill>
          <a:ln>
            <a:noFill/>
          </a:ln>
          <a:effectLst/>
        </p:spPr>
        <p:txBody>
          <a:bodyPr rtlCol="0" anchor="ctr"/>
          <a:lstStyle/>
          <a:p>
            <a:pPr algn="ctr"/>
            <a:endParaRPr/>
          </a:p>
        </p:txBody>
      </p:sp>
      <p:sp>
        <p:nvSpPr>
          <p:cNvPr id="20" name="Intervention 4 number"/>
          <p:cNvSpPr/>
          <p:nvPr/>
        </p:nvSpPr>
        <p:spPr>
          <a:xfrm>
            <a:off x="14392656" y="2798064"/>
            <a:ext cx="804672" cy="804672"/>
          </a:xfrm>
          <a:prstGeom prst="ellipse">
            <a:avLst/>
          </a:prstGeom>
          <a:solidFill>
            <a:srgbClr val="E8641E"/>
          </a:solidFill>
          <a:ln>
            <a:noFill/>
          </a:ln>
          <a:effectLst/>
        </p:spPr>
        <p:txBody>
          <a:bodyPr wrap="none" lIns="0" tIns="0" rIns="0" bIns="0" rtlCol="0" anchor="ctr"/>
          <a:lstStyle/>
          <a:p>
            <a:pPr algn="ctr">
              <a:spcBef>
                <a:spcPts val="0"/>
              </a:spcBef>
              <a:spcAft>
                <a:spcPts val="0"/>
              </a:spcAft>
            </a:pPr>
            <a:r>
              <a:rPr lang="en-GB" sz="3000" b="1">
                <a:solidFill>
                  <a:srgbClr val="FFFFFF"/>
                </a:solidFill>
                <a:latin typeface="Tahoma"/>
              </a:rPr>
              <a:t>4</a:t>
            </a:r>
          </a:p>
        </p:txBody>
      </p:sp>
      <p:sp>
        <p:nvSpPr>
          <p:cNvPr id="21" name="Intervention 4 heading"/>
          <p:cNvSpPr txBox="1"/>
          <p:nvPr/>
        </p:nvSpPr>
        <p:spPr>
          <a:xfrm>
            <a:off x="14429232" y="3794760"/>
            <a:ext cx="2624328" cy="960120"/>
          </a:xfrm>
          <a:prstGeom prst="rect">
            <a:avLst/>
          </a:prstGeom>
          <a:noFill/>
        </p:spPr>
        <p:txBody>
          <a:bodyPr wrap="square" lIns="0" tIns="0" rIns="0" bIns="0" anchor="t">
            <a:noAutofit/>
          </a:bodyPr>
          <a:lstStyle/>
          <a:p>
            <a:pPr algn="l">
              <a:spcBef>
                <a:spcPts val="0"/>
              </a:spcBef>
              <a:spcAft>
                <a:spcPts val="0"/>
              </a:spcAft>
            </a:pPr>
            <a:r>
              <a:rPr lang="en-GB" sz="2600" b="1">
                <a:solidFill>
                  <a:srgbClr val="071337"/>
                </a:solidFill>
                <a:latin typeface="Tahoma"/>
              </a:rPr>
              <a:t>Keep roles open-ended</a:t>
            </a:r>
          </a:p>
        </p:txBody>
      </p:sp>
      <p:sp>
        <p:nvSpPr>
          <p:cNvPr id="22" name="Intervention 4 text"/>
          <p:cNvSpPr txBox="1"/>
          <p:nvPr/>
        </p:nvSpPr>
        <p:spPr>
          <a:xfrm>
            <a:off x="14429232" y="4846320"/>
            <a:ext cx="2624328" cy="1508760"/>
          </a:xfrm>
          <a:prstGeom prst="rect">
            <a:avLst/>
          </a:prstGeom>
          <a:noFill/>
        </p:spPr>
        <p:txBody>
          <a:bodyPr wrap="square" lIns="0" tIns="0" rIns="0" bIns="0" anchor="t">
            <a:noAutofit/>
          </a:bodyPr>
          <a:lstStyle/>
          <a:p>
            <a:pPr algn="l">
              <a:spcBef>
                <a:spcPts val="0"/>
              </a:spcBef>
              <a:spcAft>
                <a:spcPts val="0"/>
              </a:spcAft>
            </a:pPr>
            <a:r>
              <a:rPr lang="en-GB" sz="2300" b="0">
                <a:solidFill>
                  <a:srgbClr val="2E3550"/>
                </a:solidFill>
                <a:latin typeface="Tahoma"/>
              </a:rPr>
              <a:t>Let roles grow as needs emerge – ‘negotiated joining’</a:t>
            </a:r>
          </a:p>
        </p:txBody>
      </p:sp>
      <p:sp>
        <p:nvSpPr>
          <p:cNvPr id="23" name="Quote panel"/>
          <p:cNvSpPr/>
          <p:nvPr/>
        </p:nvSpPr>
        <p:spPr>
          <a:xfrm>
            <a:off x="3218688" y="6812280"/>
            <a:ext cx="14154912" cy="1920240"/>
          </a:xfrm>
          <a:prstGeom prst="roundRect">
            <a:avLst>
              <a:gd name="adj" fmla="val 10476"/>
            </a:avLst>
          </a:prstGeom>
          <a:solidFill>
            <a:srgbClr val="071337"/>
          </a:solidFill>
          <a:ln>
            <a:noFill/>
          </a:ln>
          <a:effectLst/>
        </p:spPr>
        <p:txBody>
          <a:bodyPr rtlCol="0" anchor="ctr"/>
          <a:lstStyle/>
          <a:p>
            <a:pPr algn="ctr"/>
            <a:endParaRPr/>
          </a:p>
        </p:txBody>
      </p:sp>
      <p:sp>
        <p:nvSpPr>
          <p:cNvPr id="24" name="Quote mark"/>
          <p:cNvSpPr txBox="1"/>
          <p:nvPr/>
        </p:nvSpPr>
        <p:spPr>
          <a:xfrm>
            <a:off x="3630168" y="6885432"/>
            <a:ext cx="1097280" cy="1810512"/>
          </a:xfrm>
          <a:prstGeom prst="rect">
            <a:avLst/>
          </a:prstGeom>
          <a:noFill/>
        </p:spPr>
        <p:txBody>
          <a:bodyPr wrap="square" lIns="0" tIns="0" rIns="0" bIns="0" anchor="t">
            <a:noAutofit/>
          </a:bodyPr>
          <a:lstStyle/>
          <a:p>
            <a:pPr algn="l">
              <a:spcBef>
                <a:spcPts val="0"/>
              </a:spcBef>
              <a:spcAft>
                <a:spcPts val="0"/>
              </a:spcAft>
            </a:pPr>
            <a:r>
              <a:rPr lang="en-GB" sz="12000" b="1">
                <a:solidFill>
                  <a:srgbClr val="D9A900"/>
                </a:solidFill>
                <a:latin typeface="Tahoma"/>
              </a:rPr>
              <a:t>“</a:t>
            </a:r>
          </a:p>
        </p:txBody>
      </p:sp>
      <p:sp>
        <p:nvSpPr>
          <p:cNvPr id="25" name="Quote"/>
          <p:cNvSpPr txBox="1"/>
          <p:nvPr/>
        </p:nvSpPr>
        <p:spPr>
          <a:xfrm>
            <a:off x="4818888" y="6812280"/>
            <a:ext cx="12143232" cy="1920240"/>
          </a:xfrm>
          <a:prstGeom prst="rect">
            <a:avLst/>
          </a:prstGeom>
          <a:noFill/>
        </p:spPr>
        <p:txBody>
          <a:bodyPr wrap="square" lIns="0" tIns="0" rIns="0" bIns="0" anchor="ctr">
            <a:noAutofit/>
          </a:bodyPr>
          <a:lstStyle/>
          <a:p>
            <a:pPr algn="l">
              <a:spcBef>
                <a:spcPts val="0"/>
              </a:spcBef>
              <a:spcAft>
                <a:spcPts val="0"/>
              </a:spcAft>
            </a:pPr>
            <a:r>
              <a:rPr lang="en-GB" sz="3200" b="1">
                <a:solidFill>
                  <a:srgbClr val="FFFFFF"/>
                </a:solidFill>
                <a:latin typeface="Tahoma"/>
              </a:rPr>
              <a:t>Whoever builds these human capabilities drives their organisation’s ability to innovate</a:t>
            </a:r>
          </a:p>
        </p:txBody>
      </p:sp>
      <p:sp>
        <p:nvSpPr>
          <p:cNvPr id="26" name="Section marker"/>
          <p:cNvSpPr/>
          <p:nvPr/>
        </p:nvSpPr>
        <p:spPr>
          <a:xfrm>
            <a:off x="3218688" y="9217152"/>
            <a:ext cx="201168" cy="201168"/>
          </a:xfrm>
          <a:prstGeom prst="ellipse">
            <a:avLst/>
          </a:prstGeom>
          <a:solidFill>
            <a:srgbClr val="E8641E"/>
          </a:solidFill>
          <a:ln>
            <a:noFill/>
          </a:ln>
          <a:effectLst/>
        </p:spPr>
        <p:txBody>
          <a:bodyPr rtlCol="0" anchor="ctr"/>
          <a:lstStyle/>
          <a:p>
            <a:pPr algn="ctr"/>
            <a:endParaRPr/>
          </a:p>
        </p:txBody>
      </p:sp>
      <p:sp>
        <p:nvSpPr>
          <p:cNvPr id="27" name="Section label"/>
          <p:cNvSpPr txBox="1"/>
          <p:nvPr/>
        </p:nvSpPr>
        <p:spPr>
          <a:xfrm>
            <a:off x="3529584" y="9144000"/>
            <a:ext cx="6400800" cy="347472"/>
          </a:xfrm>
          <a:prstGeom prst="rect">
            <a:avLst/>
          </a:prstGeom>
          <a:noFill/>
        </p:spPr>
        <p:txBody>
          <a:bodyPr wrap="square" lIns="0" tIns="0" rIns="0" bIns="0" anchor="ctr">
            <a:noAutofit/>
          </a:bodyPr>
          <a:lstStyle/>
          <a:p>
            <a:pPr algn="l">
              <a:spcBef>
                <a:spcPts val="0"/>
              </a:spcBef>
              <a:spcAft>
                <a:spcPts val="0"/>
              </a:spcAft>
            </a:pPr>
            <a:r>
              <a:rPr lang="en-GB" sz="1600" b="1" spc="150">
                <a:solidFill>
                  <a:srgbClr val="C4520F"/>
                </a:solidFill>
                <a:latin typeface="Tahoma"/>
              </a:rPr>
              <a:t>EXPLOITING UNCERTAINTY</a:t>
            </a:r>
          </a:p>
        </p:txBody>
      </p:sp>
      <p:sp>
        <p:nvSpPr>
          <p:cNvPr id="28" name="Source"/>
          <p:cNvSpPr txBox="1"/>
          <p:nvPr/>
        </p:nvSpPr>
        <p:spPr>
          <a:xfrm>
            <a:off x="9144000" y="9144000"/>
            <a:ext cx="8229600" cy="347472"/>
          </a:xfrm>
          <a:prstGeom prst="rect">
            <a:avLst/>
          </a:prstGeom>
          <a:noFill/>
        </p:spPr>
        <p:txBody>
          <a:bodyPr wrap="square" lIns="0" tIns="0" rIns="0" bIns="0" anchor="ctr">
            <a:noAutofit/>
          </a:bodyPr>
          <a:lstStyle/>
          <a:p>
            <a:pPr algn="r">
              <a:spcBef>
                <a:spcPts val="0"/>
              </a:spcBef>
              <a:spcAft>
                <a:spcPts val="0"/>
              </a:spcAft>
            </a:pPr>
            <a:r>
              <a:rPr lang="en-GB" sz="1800" b="0">
                <a:solidFill>
                  <a:srgbClr val="5B6178"/>
                </a:solidFill>
                <a:latin typeface="Tahoma"/>
              </a:rPr>
              <a:t>Drawing on: Vaughn Tan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ackground">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8288000" cy="10287000"/>
          </a:xfrm>
          <a:prstGeom prst="rect">
            <a:avLst/>
          </a:prstGeom>
        </p:spPr>
      </p:pic>
      <p:pic>
        <p:nvPicPr>
          <p:cNvPr id="3" name="CRF watermark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03069" y="1485900"/>
            <a:ext cx="11282416" cy="8801100"/>
          </a:xfrm>
          <a:prstGeom prst="rect">
            <a:avLst/>
          </a:prstGeom>
        </p:spPr>
      </p:pic>
      <p:pic>
        <p:nvPicPr>
          <p:cNvPr id="4" name="CRF watermark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005332" y="1704975"/>
            <a:ext cx="11282413" cy="8582025"/>
          </a:xfrm>
          <a:prstGeom prst="rect">
            <a:avLst/>
          </a:prstGeom>
        </p:spPr>
      </p:pic>
      <p:sp>
        <p:nvSpPr>
          <p:cNvPr id="5" name="Title"/>
          <p:cNvSpPr txBox="1"/>
          <p:nvPr/>
        </p:nvSpPr>
        <p:spPr>
          <a:xfrm>
            <a:off x="3218688" y="731520"/>
            <a:ext cx="14154912" cy="868680"/>
          </a:xfrm>
          <a:prstGeom prst="rect">
            <a:avLst/>
          </a:prstGeom>
          <a:noFill/>
        </p:spPr>
        <p:txBody>
          <a:bodyPr wrap="square" lIns="0" tIns="0" rIns="0" bIns="0" anchor="t">
            <a:noAutofit/>
          </a:bodyPr>
          <a:lstStyle/>
          <a:p>
            <a:pPr algn="l">
              <a:spcBef>
                <a:spcPts val="0"/>
              </a:spcBef>
              <a:spcAft>
                <a:spcPts val="0"/>
              </a:spcAft>
            </a:pPr>
            <a:r>
              <a:rPr lang="en-GB" sz="5400" b="1">
                <a:solidFill>
                  <a:srgbClr val="071337"/>
                </a:solidFill>
                <a:latin typeface="Tahoma"/>
              </a:rPr>
              <a:t>Resilience as offence</a:t>
            </a:r>
          </a:p>
        </p:txBody>
      </p:sp>
      <p:sp>
        <p:nvSpPr>
          <p:cNvPr id="6" name="Subtitle"/>
          <p:cNvSpPr txBox="1"/>
          <p:nvPr/>
        </p:nvSpPr>
        <p:spPr>
          <a:xfrm>
            <a:off x="3218688" y="1645920"/>
            <a:ext cx="14154912" cy="548640"/>
          </a:xfrm>
          <a:prstGeom prst="rect">
            <a:avLst/>
          </a:prstGeom>
          <a:noFill/>
        </p:spPr>
        <p:txBody>
          <a:bodyPr wrap="square" lIns="0" tIns="0" rIns="0" bIns="0" anchor="t">
            <a:noAutofit/>
          </a:bodyPr>
          <a:lstStyle/>
          <a:p>
            <a:pPr algn="l">
              <a:spcBef>
                <a:spcPts val="0"/>
              </a:spcBef>
              <a:spcAft>
                <a:spcPts val="0"/>
              </a:spcAft>
            </a:pPr>
            <a:r>
              <a:rPr lang="en-GB" sz="3000" b="0">
                <a:solidFill>
                  <a:srgbClr val="434A66"/>
                </a:solidFill>
                <a:latin typeface="Tahoma"/>
              </a:rPr>
              <a:t>One organisation’s dependency is another’s market</a:t>
            </a:r>
          </a:p>
        </p:txBody>
      </p:sp>
      <p:sp>
        <p:nvSpPr>
          <p:cNvPr id="7" name="Resilience banner"/>
          <p:cNvSpPr/>
          <p:nvPr/>
        </p:nvSpPr>
        <p:spPr>
          <a:xfrm>
            <a:off x="3218688" y="2514600"/>
            <a:ext cx="14154912" cy="1417320"/>
          </a:xfrm>
          <a:prstGeom prst="roundRect">
            <a:avLst>
              <a:gd name="adj" fmla="val 14193"/>
            </a:avLst>
          </a:prstGeom>
          <a:solidFill>
            <a:srgbClr val="071337"/>
          </a:solidFill>
          <a:ln>
            <a:noFill/>
          </a:ln>
          <a:effectLst/>
        </p:spPr>
        <p:txBody>
          <a:bodyPr rtlCol="0" anchor="ctr"/>
          <a:lstStyle/>
          <a:p>
            <a:pPr algn="ctr"/>
            <a:endParaRPr/>
          </a:p>
        </p:txBody>
      </p:sp>
      <p:sp>
        <p:nvSpPr>
          <p:cNvPr id="8" name="Resilience circle"/>
          <p:cNvSpPr/>
          <p:nvPr/>
        </p:nvSpPr>
        <p:spPr>
          <a:xfrm>
            <a:off x="3561588" y="2788920"/>
            <a:ext cx="868680" cy="868680"/>
          </a:xfrm>
          <a:prstGeom prst="ellipse">
            <a:avLst/>
          </a:prstGeom>
          <a:solidFill>
            <a:srgbClr val="E8641E"/>
          </a:solidFill>
          <a:ln>
            <a:noFill/>
          </a:ln>
          <a:effectLst/>
        </p:spPr>
        <p:txBody>
          <a:bodyPr rtlCol="0" anchor="ctr"/>
          <a:lstStyle/>
          <a:p>
            <a:pPr algn="ctr"/>
            <a:endParaRPr/>
          </a:p>
        </p:txBody>
      </p:sp>
      <p:pic>
        <p:nvPicPr>
          <p:cNvPr id="9" name="Resilience icon">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761384" y="2988716"/>
            <a:ext cx="469087" cy="469087"/>
          </a:xfrm>
          <a:prstGeom prst="rect">
            <a:avLst/>
          </a:prstGeom>
        </p:spPr>
      </p:pic>
      <p:sp>
        <p:nvSpPr>
          <p:cNvPr id="10" name="Resilience banner text"/>
          <p:cNvSpPr txBox="1"/>
          <p:nvPr/>
        </p:nvSpPr>
        <p:spPr>
          <a:xfrm>
            <a:off x="4818888" y="2514600"/>
            <a:ext cx="12143232" cy="1417320"/>
          </a:xfrm>
          <a:prstGeom prst="rect">
            <a:avLst/>
          </a:prstGeom>
          <a:noFill/>
        </p:spPr>
        <p:txBody>
          <a:bodyPr wrap="square" lIns="0" tIns="0" rIns="0" bIns="0" anchor="ctr">
            <a:noAutofit/>
          </a:bodyPr>
          <a:lstStyle/>
          <a:p>
            <a:pPr algn="l">
              <a:spcBef>
                <a:spcPts val="0"/>
              </a:spcBef>
              <a:spcAft>
                <a:spcPts val="0"/>
              </a:spcAft>
            </a:pPr>
            <a:r>
              <a:rPr lang="en-GB" sz="3000" b="1" dirty="0">
                <a:solidFill>
                  <a:srgbClr val="FFFFFF"/>
                </a:solidFill>
                <a:latin typeface="Tahoma"/>
              </a:rPr>
              <a:t>Resilience isn’t just bouncing back – it is seeing the shock coming and moving first</a:t>
            </a:r>
          </a:p>
        </p:txBody>
      </p:sp>
      <p:sp>
        <p:nvSpPr>
          <p:cNvPr id="11" name="Banking card"/>
          <p:cNvSpPr/>
          <p:nvPr/>
        </p:nvSpPr>
        <p:spPr>
          <a:xfrm>
            <a:off x="3218688" y="4297680"/>
            <a:ext cx="4474464" cy="4434840"/>
          </a:xfrm>
          <a:prstGeom prst="roundRect">
            <a:avLst>
              <a:gd name="adj" fmla="val 4536"/>
            </a:avLst>
          </a:prstGeom>
          <a:solidFill>
            <a:srgbClr val="FFEEE4"/>
          </a:solidFill>
          <a:ln>
            <a:noFill/>
          </a:ln>
          <a:effectLst/>
        </p:spPr>
        <p:txBody>
          <a:bodyPr rtlCol="0" anchor="ctr"/>
          <a:lstStyle/>
          <a:p>
            <a:pPr algn="ctr"/>
            <a:endParaRPr/>
          </a:p>
        </p:txBody>
      </p:sp>
      <p:sp>
        <p:nvSpPr>
          <p:cNvPr id="12" name="Banking circle"/>
          <p:cNvSpPr/>
          <p:nvPr/>
        </p:nvSpPr>
        <p:spPr>
          <a:xfrm>
            <a:off x="3534156" y="4613148"/>
            <a:ext cx="868680" cy="868680"/>
          </a:xfrm>
          <a:prstGeom prst="ellipse">
            <a:avLst/>
          </a:prstGeom>
          <a:solidFill>
            <a:srgbClr val="E8641E"/>
          </a:solidFill>
          <a:ln>
            <a:noFill/>
          </a:ln>
          <a:effectLst/>
        </p:spPr>
        <p:txBody>
          <a:bodyPr rtlCol="0" anchor="ctr"/>
          <a:lstStyle/>
          <a:p>
            <a:pPr algn="ctr"/>
            <a:endParaRPr/>
          </a:p>
        </p:txBody>
      </p:sp>
      <p:pic>
        <p:nvPicPr>
          <p:cNvPr id="13" name="Banking icon">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733952" y="4812944"/>
            <a:ext cx="469087" cy="469087"/>
          </a:xfrm>
          <a:prstGeom prst="rect">
            <a:avLst/>
          </a:prstGeom>
        </p:spPr>
      </p:pic>
      <p:sp>
        <p:nvSpPr>
          <p:cNvPr id="14" name="Banking heading"/>
          <p:cNvSpPr txBox="1"/>
          <p:nvPr/>
        </p:nvSpPr>
        <p:spPr>
          <a:xfrm>
            <a:off x="4681728" y="4663440"/>
            <a:ext cx="2737104" cy="777240"/>
          </a:xfrm>
          <a:prstGeom prst="rect">
            <a:avLst/>
          </a:prstGeom>
          <a:noFill/>
        </p:spPr>
        <p:txBody>
          <a:bodyPr wrap="square" lIns="0" tIns="0" rIns="0" bIns="0" anchor="ctr">
            <a:noAutofit/>
          </a:bodyPr>
          <a:lstStyle/>
          <a:p>
            <a:pPr algn="l">
              <a:spcBef>
                <a:spcPts val="0"/>
              </a:spcBef>
              <a:spcAft>
                <a:spcPts val="0"/>
              </a:spcAft>
            </a:pPr>
            <a:r>
              <a:rPr lang="en-GB" sz="3000" b="1">
                <a:solidFill>
                  <a:srgbClr val="071337"/>
                </a:solidFill>
                <a:latin typeface="Tahoma"/>
              </a:rPr>
              <a:t>Banking</a:t>
            </a:r>
          </a:p>
        </p:txBody>
      </p:sp>
      <p:sp>
        <p:nvSpPr>
          <p:cNvPr id="15" name="Banking from label"/>
          <p:cNvSpPr txBox="1"/>
          <p:nvPr/>
        </p:nvSpPr>
        <p:spPr>
          <a:xfrm>
            <a:off x="3584448" y="5715000"/>
            <a:ext cx="3742944" cy="320040"/>
          </a:xfrm>
          <a:prstGeom prst="rect">
            <a:avLst/>
          </a:prstGeom>
          <a:noFill/>
        </p:spPr>
        <p:txBody>
          <a:bodyPr wrap="square" lIns="0" tIns="0" rIns="0" bIns="0" anchor="t">
            <a:noAutofit/>
          </a:bodyPr>
          <a:lstStyle/>
          <a:p>
            <a:pPr algn="l">
              <a:spcBef>
                <a:spcPts val="0"/>
              </a:spcBef>
              <a:spcAft>
                <a:spcPts val="0"/>
              </a:spcAft>
            </a:pPr>
            <a:r>
              <a:rPr lang="en-GB" sz="1600" b="1" spc="150">
                <a:solidFill>
                  <a:srgbClr val="5B6178"/>
                </a:solidFill>
                <a:latin typeface="Tahoma"/>
              </a:rPr>
              <a:t>FROM</a:t>
            </a:r>
          </a:p>
        </p:txBody>
      </p:sp>
      <p:sp>
        <p:nvSpPr>
          <p:cNvPr id="16" name="Banking from"/>
          <p:cNvSpPr txBox="1"/>
          <p:nvPr/>
        </p:nvSpPr>
        <p:spPr>
          <a:xfrm>
            <a:off x="3584448" y="6053328"/>
            <a:ext cx="3742944" cy="731520"/>
          </a:xfrm>
          <a:prstGeom prst="rect">
            <a:avLst/>
          </a:prstGeom>
          <a:noFill/>
        </p:spPr>
        <p:txBody>
          <a:bodyPr wrap="square" lIns="0" tIns="0" rIns="0" bIns="0" anchor="t">
            <a:noAutofit/>
          </a:bodyPr>
          <a:lstStyle/>
          <a:p>
            <a:pPr algn="l">
              <a:spcBef>
                <a:spcPts val="0"/>
              </a:spcBef>
              <a:spcAft>
                <a:spcPts val="0"/>
              </a:spcAft>
            </a:pPr>
            <a:r>
              <a:rPr lang="en-GB" sz="2400" b="0">
                <a:solidFill>
                  <a:srgbClr val="5B6178"/>
                </a:solidFill>
                <a:latin typeface="Tahoma"/>
              </a:rPr>
              <a:t>Financing new assets</a:t>
            </a:r>
          </a:p>
        </p:txBody>
      </p:sp>
      <p:sp>
        <p:nvSpPr>
          <p:cNvPr id="17" name="Banking to label"/>
          <p:cNvSpPr txBox="1"/>
          <p:nvPr/>
        </p:nvSpPr>
        <p:spPr>
          <a:xfrm>
            <a:off x="3584448" y="6812280"/>
            <a:ext cx="3742944" cy="320040"/>
          </a:xfrm>
          <a:prstGeom prst="rect">
            <a:avLst/>
          </a:prstGeom>
          <a:noFill/>
        </p:spPr>
        <p:txBody>
          <a:bodyPr wrap="square" lIns="0" tIns="0" rIns="0" bIns="0" anchor="t">
            <a:noAutofit/>
          </a:bodyPr>
          <a:lstStyle/>
          <a:p>
            <a:pPr algn="l">
              <a:spcBef>
                <a:spcPts val="0"/>
              </a:spcBef>
              <a:spcAft>
                <a:spcPts val="0"/>
              </a:spcAft>
            </a:pPr>
            <a:r>
              <a:rPr lang="en-GB" sz="1600" b="1" spc="150">
                <a:solidFill>
                  <a:srgbClr val="C4520F"/>
                </a:solidFill>
                <a:latin typeface="Tahoma"/>
              </a:rPr>
              <a:t>TO</a:t>
            </a:r>
          </a:p>
        </p:txBody>
      </p:sp>
      <p:sp>
        <p:nvSpPr>
          <p:cNvPr id="18" name="Banking to"/>
          <p:cNvSpPr txBox="1"/>
          <p:nvPr/>
        </p:nvSpPr>
        <p:spPr>
          <a:xfrm>
            <a:off x="3584448" y="7150608"/>
            <a:ext cx="3742944" cy="1463040"/>
          </a:xfrm>
          <a:prstGeom prst="rect">
            <a:avLst/>
          </a:prstGeom>
          <a:noFill/>
        </p:spPr>
        <p:txBody>
          <a:bodyPr wrap="square" lIns="0" tIns="0" rIns="0" bIns="0" anchor="t">
            <a:noAutofit/>
          </a:bodyPr>
          <a:lstStyle/>
          <a:p>
            <a:pPr algn="l">
              <a:spcBef>
                <a:spcPts val="0"/>
              </a:spcBef>
              <a:spcAft>
                <a:spcPts val="0"/>
              </a:spcAft>
            </a:pPr>
            <a:r>
              <a:rPr lang="en-GB" sz="2600" b="1">
                <a:solidFill>
                  <a:srgbClr val="071337"/>
                </a:solidFill>
                <a:latin typeface="Tahoma"/>
              </a:rPr>
              <a:t>Financing retrofits, asset use and retained ownership</a:t>
            </a:r>
          </a:p>
        </p:txBody>
      </p:sp>
      <p:sp>
        <p:nvSpPr>
          <p:cNvPr id="19" name="Insurance card"/>
          <p:cNvSpPr/>
          <p:nvPr/>
        </p:nvSpPr>
        <p:spPr>
          <a:xfrm>
            <a:off x="8058912" y="4297680"/>
            <a:ext cx="4474464" cy="4434840"/>
          </a:xfrm>
          <a:prstGeom prst="roundRect">
            <a:avLst>
              <a:gd name="adj" fmla="val 4536"/>
            </a:avLst>
          </a:prstGeom>
          <a:solidFill>
            <a:srgbClr val="FFEEE4"/>
          </a:solidFill>
          <a:ln>
            <a:noFill/>
          </a:ln>
          <a:effectLst/>
        </p:spPr>
        <p:txBody>
          <a:bodyPr rtlCol="0" anchor="ctr"/>
          <a:lstStyle/>
          <a:p>
            <a:pPr algn="ctr"/>
            <a:endParaRPr/>
          </a:p>
        </p:txBody>
      </p:sp>
      <p:sp>
        <p:nvSpPr>
          <p:cNvPr id="20" name="Insurance circle"/>
          <p:cNvSpPr/>
          <p:nvPr/>
        </p:nvSpPr>
        <p:spPr>
          <a:xfrm>
            <a:off x="8374380" y="4613148"/>
            <a:ext cx="868680" cy="868680"/>
          </a:xfrm>
          <a:prstGeom prst="ellipse">
            <a:avLst/>
          </a:prstGeom>
          <a:solidFill>
            <a:srgbClr val="E8641E"/>
          </a:solidFill>
          <a:ln>
            <a:noFill/>
          </a:ln>
          <a:effectLst/>
        </p:spPr>
        <p:txBody>
          <a:bodyPr rtlCol="0" anchor="ctr"/>
          <a:lstStyle/>
          <a:p>
            <a:pPr algn="ctr"/>
            <a:endParaRPr/>
          </a:p>
        </p:txBody>
      </p:sp>
      <p:pic>
        <p:nvPicPr>
          <p:cNvPr id="21" name="Insurance icon">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8574176" y="4812944"/>
            <a:ext cx="469087" cy="469087"/>
          </a:xfrm>
          <a:prstGeom prst="rect">
            <a:avLst/>
          </a:prstGeom>
        </p:spPr>
      </p:pic>
      <p:sp>
        <p:nvSpPr>
          <p:cNvPr id="22" name="Insurance heading"/>
          <p:cNvSpPr txBox="1"/>
          <p:nvPr/>
        </p:nvSpPr>
        <p:spPr>
          <a:xfrm>
            <a:off x="9521952" y="4663440"/>
            <a:ext cx="2737104" cy="777240"/>
          </a:xfrm>
          <a:prstGeom prst="rect">
            <a:avLst/>
          </a:prstGeom>
          <a:noFill/>
        </p:spPr>
        <p:txBody>
          <a:bodyPr wrap="square" lIns="0" tIns="0" rIns="0" bIns="0" anchor="ctr">
            <a:noAutofit/>
          </a:bodyPr>
          <a:lstStyle/>
          <a:p>
            <a:pPr algn="l">
              <a:spcBef>
                <a:spcPts val="0"/>
              </a:spcBef>
              <a:spcAft>
                <a:spcPts val="0"/>
              </a:spcAft>
            </a:pPr>
            <a:r>
              <a:rPr lang="en-GB" sz="3000" b="1">
                <a:solidFill>
                  <a:srgbClr val="071337"/>
                </a:solidFill>
                <a:latin typeface="Tahoma"/>
              </a:rPr>
              <a:t>Insurance</a:t>
            </a:r>
          </a:p>
        </p:txBody>
      </p:sp>
      <p:sp>
        <p:nvSpPr>
          <p:cNvPr id="23" name="Insurance from label"/>
          <p:cNvSpPr txBox="1"/>
          <p:nvPr/>
        </p:nvSpPr>
        <p:spPr>
          <a:xfrm>
            <a:off x="8424672" y="5715000"/>
            <a:ext cx="3742944" cy="320040"/>
          </a:xfrm>
          <a:prstGeom prst="rect">
            <a:avLst/>
          </a:prstGeom>
          <a:noFill/>
        </p:spPr>
        <p:txBody>
          <a:bodyPr wrap="square" lIns="0" tIns="0" rIns="0" bIns="0" anchor="t">
            <a:noAutofit/>
          </a:bodyPr>
          <a:lstStyle/>
          <a:p>
            <a:pPr algn="l">
              <a:spcBef>
                <a:spcPts val="0"/>
              </a:spcBef>
              <a:spcAft>
                <a:spcPts val="0"/>
              </a:spcAft>
            </a:pPr>
            <a:r>
              <a:rPr lang="en-GB" sz="1600" b="1" spc="150">
                <a:solidFill>
                  <a:srgbClr val="5B6178"/>
                </a:solidFill>
                <a:latin typeface="Tahoma"/>
              </a:rPr>
              <a:t>FROM</a:t>
            </a:r>
          </a:p>
        </p:txBody>
      </p:sp>
      <p:sp>
        <p:nvSpPr>
          <p:cNvPr id="24" name="Insurance from"/>
          <p:cNvSpPr txBox="1"/>
          <p:nvPr/>
        </p:nvSpPr>
        <p:spPr>
          <a:xfrm>
            <a:off x="8424672" y="6053328"/>
            <a:ext cx="3742944" cy="731520"/>
          </a:xfrm>
          <a:prstGeom prst="rect">
            <a:avLst/>
          </a:prstGeom>
          <a:noFill/>
        </p:spPr>
        <p:txBody>
          <a:bodyPr wrap="square" lIns="0" tIns="0" rIns="0" bIns="0" anchor="t">
            <a:noAutofit/>
          </a:bodyPr>
          <a:lstStyle/>
          <a:p>
            <a:pPr algn="l">
              <a:spcBef>
                <a:spcPts val="0"/>
              </a:spcBef>
              <a:spcAft>
                <a:spcPts val="0"/>
              </a:spcAft>
            </a:pPr>
            <a:r>
              <a:rPr lang="en-GB" sz="2400" b="0">
                <a:solidFill>
                  <a:srgbClr val="5B6178"/>
                </a:solidFill>
                <a:latin typeface="Tahoma"/>
              </a:rPr>
              <a:t>Replacing losses</a:t>
            </a:r>
          </a:p>
        </p:txBody>
      </p:sp>
      <p:sp>
        <p:nvSpPr>
          <p:cNvPr id="25" name="Insurance to label"/>
          <p:cNvSpPr txBox="1"/>
          <p:nvPr/>
        </p:nvSpPr>
        <p:spPr>
          <a:xfrm>
            <a:off x="8424672" y="6812280"/>
            <a:ext cx="3742944" cy="320040"/>
          </a:xfrm>
          <a:prstGeom prst="rect">
            <a:avLst/>
          </a:prstGeom>
          <a:noFill/>
        </p:spPr>
        <p:txBody>
          <a:bodyPr wrap="square" lIns="0" tIns="0" rIns="0" bIns="0" anchor="t">
            <a:noAutofit/>
          </a:bodyPr>
          <a:lstStyle/>
          <a:p>
            <a:pPr algn="l">
              <a:spcBef>
                <a:spcPts val="0"/>
              </a:spcBef>
              <a:spcAft>
                <a:spcPts val="0"/>
              </a:spcAft>
            </a:pPr>
            <a:r>
              <a:rPr lang="en-GB" sz="1600" b="1" spc="150">
                <a:solidFill>
                  <a:srgbClr val="C4520F"/>
                </a:solidFill>
                <a:latin typeface="Tahoma"/>
              </a:rPr>
              <a:t>TO</a:t>
            </a:r>
          </a:p>
        </p:txBody>
      </p:sp>
      <p:sp>
        <p:nvSpPr>
          <p:cNvPr id="26" name="Insurance to"/>
          <p:cNvSpPr txBox="1"/>
          <p:nvPr/>
        </p:nvSpPr>
        <p:spPr>
          <a:xfrm>
            <a:off x="8424672" y="7150608"/>
            <a:ext cx="3742944" cy="1463040"/>
          </a:xfrm>
          <a:prstGeom prst="rect">
            <a:avLst/>
          </a:prstGeom>
          <a:noFill/>
        </p:spPr>
        <p:txBody>
          <a:bodyPr wrap="square" lIns="0" tIns="0" rIns="0" bIns="0" anchor="t">
            <a:noAutofit/>
          </a:bodyPr>
          <a:lstStyle/>
          <a:p>
            <a:pPr algn="l">
              <a:spcBef>
                <a:spcPts val="0"/>
              </a:spcBef>
              <a:spcAft>
                <a:spcPts val="0"/>
              </a:spcAft>
            </a:pPr>
            <a:r>
              <a:rPr lang="en-GB" sz="2600" b="1">
                <a:solidFill>
                  <a:srgbClr val="071337"/>
                </a:solidFill>
                <a:latin typeface="Tahoma"/>
              </a:rPr>
              <a:t>Preventing losses and preserving asset value</a:t>
            </a:r>
          </a:p>
        </p:txBody>
      </p:sp>
      <p:sp>
        <p:nvSpPr>
          <p:cNvPr id="27" name="Legal card"/>
          <p:cNvSpPr/>
          <p:nvPr/>
        </p:nvSpPr>
        <p:spPr>
          <a:xfrm>
            <a:off x="12899136" y="4297680"/>
            <a:ext cx="4474464" cy="4434840"/>
          </a:xfrm>
          <a:prstGeom prst="roundRect">
            <a:avLst>
              <a:gd name="adj" fmla="val 4536"/>
            </a:avLst>
          </a:prstGeom>
          <a:solidFill>
            <a:srgbClr val="FFEEE4"/>
          </a:solidFill>
          <a:ln>
            <a:noFill/>
          </a:ln>
          <a:effectLst/>
        </p:spPr>
        <p:txBody>
          <a:bodyPr rtlCol="0" anchor="ctr"/>
          <a:lstStyle/>
          <a:p>
            <a:pPr algn="ctr"/>
            <a:endParaRPr/>
          </a:p>
        </p:txBody>
      </p:sp>
      <p:sp>
        <p:nvSpPr>
          <p:cNvPr id="28" name="Legal circle"/>
          <p:cNvSpPr/>
          <p:nvPr/>
        </p:nvSpPr>
        <p:spPr>
          <a:xfrm>
            <a:off x="13214604" y="4613148"/>
            <a:ext cx="868680" cy="868680"/>
          </a:xfrm>
          <a:prstGeom prst="ellipse">
            <a:avLst/>
          </a:prstGeom>
          <a:solidFill>
            <a:srgbClr val="E8641E"/>
          </a:solidFill>
          <a:ln>
            <a:noFill/>
          </a:ln>
          <a:effectLst/>
        </p:spPr>
        <p:txBody>
          <a:bodyPr rtlCol="0" anchor="ctr"/>
          <a:lstStyle/>
          <a:p>
            <a:pPr algn="ctr"/>
            <a:endParaRPr/>
          </a:p>
        </p:txBody>
      </p:sp>
      <p:pic>
        <p:nvPicPr>
          <p:cNvPr id="29" name="Legal icon">
            <a:extLs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13414400" y="4812944"/>
            <a:ext cx="469087" cy="469087"/>
          </a:xfrm>
          <a:prstGeom prst="rect">
            <a:avLst/>
          </a:prstGeom>
        </p:spPr>
      </p:pic>
      <p:sp>
        <p:nvSpPr>
          <p:cNvPr id="30" name="Legal heading"/>
          <p:cNvSpPr txBox="1"/>
          <p:nvPr/>
        </p:nvSpPr>
        <p:spPr>
          <a:xfrm>
            <a:off x="14362176" y="4663440"/>
            <a:ext cx="2737104" cy="777240"/>
          </a:xfrm>
          <a:prstGeom prst="rect">
            <a:avLst/>
          </a:prstGeom>
          <a:noFill/>
        </p:spPr>
        <p:txBody>
          <a:bodyPr wrap="square" lIns="0" tIns="0" rIns="0" bIns="0" anchor="ctr">
            <a:noAutofit/>
          </a:bodyPr>
          <a:lstStyle/>
          <a:p>
            <a:pPr algn="l">
              <a:spcBef>
                <a:spcPts val="0"/>
              </a:spcBef>
              <a:spcAft>
                <a:spcPts val="0"/>
              </a:spcAft>
            </a:pPr>
            <a:r>
              <a:rPr lang="en-GB" sz="3000" b="1">
                <a:solidFill>
                  <a:srgbClr val="071337"/>
                </a:solidFill>
                <a:latin typeface="Tahoma"/>
              </a:rPr>
              <a:t>Legal</a:t>
            </a:r>
          </a:p>
        </p:txBody>
      </p:sp>
      <p:sp>
        <p:nvSpPr>
          <p:cNvPr id="31" name="Legal from label"/>
          <p:cNvSpPr txBox="1"/>
          <p:nvPr/>
        </p:nvSpPr>
        <p:spPr>
          <a:xfrm>
            <a:off x="13264896" y="5715000"/>
            <a:ext cx="3742944" cy="320040"/>
          </a:xfrm>
          <a:prstGeom prst="rect">
            <a:avLst/>
          </a:prstGeom>
          <a:noFill/>
        </p:spPr>
        <p:txBody>
          <a:bodyPr wrap="square" lIns="0" tIns="0" rIns="0" bIns="0" anchor="t">
            <a:noAutofit/>
          </a:bodyPr>
          <a:lstStyle/>
          <a:p>
            <a:pPr algn="l">
              <a:spcBef>
                <a:spcPts val="0"/>
              </a:spcBef>
              <a:spcAft>
                <a:spcPts val="0"/>
              </a:spcAft>
            </a:pPr>
            <a:r>
              <a:rPr lang="en-GB" sz="1600" b="1" spc="150">
                <a:solidFill>
                  <a:srgbClr val="5B6178"/>
                </a:solidFill>
                <a:latin typeface="Tahoma"/>
              </a:rPr>
              <a:t>FROM</a:t>
            </a:r>
          </a:p>
        </p:txBody>
      </p:sp>
      <p:sp>
        <p:nvSpPr>
          <p:cNvPr id="32" name="Legal from"/>
          <p:cNvSpPr txBox="1"/>
          <p:nvPr/>
        </p:nvSpPr>
        <p:spPr>
          <a:xfrm>
            <a:off x="13264896" y="6053328"/>
            <a:ext cx="3742944" cy="731520"/>
          </a:xfrm>
          <a:prstGeom prst="rect">
            <a:avLst/>
          </a:prstGeom>
          <a:noFill/>
        </p:spPr>
        <p:txBody>
          <a:bodyPr wrap="square" lIns="0" tIns="0" rIns="0" bIns="0" anchor="t">
            <a:noAutofit/>
          </a:bodyPr>
          <a:lstStyle/>
          <a:p>
            <a:pPr algn="l">
              <a:spcBef>
                <a:spcPts val="0"/>
              </a:spcBef>
              <a:spcAft>
                <a:spcPts val="0"/>
              </a:spcAft>
            </a:pPr>
            <a:r>
              <a:rPr lang="en-GB" sz="2400" b="0">
                <a:solidFill>
                  <a:srgbClr val="5B6178"/>
                </a:solidFill>
                <a:latin typeface="Tahoma"/>
              </a:rPr>
              <a:t>Enabling transactions</a:t>
            </a:r>
          </a:p>
        </p:txBody>
      </p:sp>
      <p:sp>
        <p:nvSpPr>
          <p:cNvPr id="33" name="Legal to label"/>
          <p:cNvSpPr txBox="1"/>
          <p:nvPr/>
        </p:nvSpPr>
        <p:spPr>
          <a:xfrm>
            <a:off x="13264896" y="6812280"/>
            <a:ext cx="3742944" cy="320040"/>
          </a:xfrm>
          <a:prstGeom prst="rect">
            <a:avLst/>
          </a:prstGeom>
          <a:noFill/>
        </p:spPr>
        <p:txBody>
          <a:bodyPr wrap="square" lIns="0" tIns="0" rIns="0" bIns="0" anchor="t">
            <a:noAutofit/>
          </a:bodyPr>
          <a:lstStyle/>
          <a:p>
            <a:pPr algn="l">
              <a:spcBef>
                <a:spcPts val="0"/>
              </a:spcBef>
              <a:spcAft>
                <a:spcPts val="0"/>
              </a:spcAft>
            </a:pPr>
            <a:r>
              <a:rPr lang="en-GB" sz="1600" b="1" spc="150">
                <a:solidFill>
                  <a:srgbClr val="C4520F"/>
                </a:solidFill>
                <a:latin typeface="Tahoma"/>
              </a:rPr>
              <a:t>TO</a:t>
            </a:r>
          </a:p>
        </p:txBody>
      </p:sp>
      <p:sp>
        <p:nvSpPr>
          <p:cNvPr id="34" name="Legal to"/>
          <p:cNvSpPr txBox="1"/>
          <p:nvPr/>
        </p:nvSpPr>
        <p:spPr>
          <a:xfrm>
            <a:off x="13264896" y="7150608"/>
            <a:ext cx="3742944" cy="1463040"/>
          </a:xfrm>
          <a:prstGeom prst="rect">
            <a:avLst/>
          </a:prstGeom>
          <a:noFill/>
        </p:spPr>
        <p:txBody>
          <a:bodyPr wrap="square" lIns="0" tIns="0" rIns="0" bIns="0" anchor="t">
            <a:noAutofit/>
          </a:bodyPr>
          <a:lstStyle/>
          <a:p>
            <a:pPr algn="l">
              <a:spcBef>
                <a:spcPts val="0"/>
              </a:spcBef>
              <a:spcAft>
                <a:spcPts val="0"/>
              </a:spcAft>
            </a:pPr>
            <a:r>
              <a:rPr lang="en-GB" sz="2600" b="1">
                <a:solidFill>
                  <a:srgbClr val="071337"/>
                </a:solidFill>
                <a:latin typeface="Tahoma"/>
              </a:rPr>
              <a:t>Enabling leasing and outcome-based contracts</a:t>
            </a:r>
          </a:p>
        </p:txBody>
      </p:sp>
      <p:sp>
        <p:nvSpPr>
          <p:cNvPr id="35" name="Section marker"/>
          <p:cNvSpPr/>
          <p:nvPr/>
        </p:nvSpPr>
        <p:spPr>
          <a:xfrm>
            <a:off x="3218688" y="9217152"/>
            <a:ext cx="201168" cy="201168"/>
          </a:xfrm>
          <a:prstGeom prst="ellipse">
            <a:avLst/>
          </a:prstGeom>
          <a:solidFill>
            <a:srgbClr val="E8641E"/>
          </a:solidFill>
          <a:ln>
            <a:noFill/>
          </a:ln>
          <a:effectLst/>
        </p:spPr>
        <p:txBody>
          <a:bodyPr rtlCol="0" anchor="ctr"/>
          <a:lstStyle/>
          <a:p>
            <a:pPr algn="ctr"/>
            <a:endParaRPr/>
          </a:p>
        </p:txBody>
      </p:sp>
      <p:sp>
        <p:nvSpPr>
          <p:cNvPr id="36" name="Section label"/>
          <p:cNvSpPr txBox="1"/>
          <p:nvPr/>
        </p:nvSpPr>
        <p:spPr>
          <a:xfrm>
            <a:off x="3529584" y="9144000"/>
            <a:ext cx="6400800" cy="347472"/>
          </a:xfrm>
          <a:prstGeom prst="rect">
            <a:avLst/>
          </a:prstGeom>
          <a:noFill/>
        </p:spPr>
        <p:txBody>
          <a:bodyPr wrap="square" lIns="0" tIns="0" rIns="0" bIns="0" anchor="ctr">
            <a:noAutofit/>
          </a:bodyPr>
          <a:lstStyle/>
          <a:p>
            <a:pPr algn="l">
              <a:spcBef>
                <a:spcPts val="0"/>
              </a:spcBef>
              <a:spcAft>
                <a:spcPts val="0"/>
              </a:spcAft>
            </a:pPr>
            <a:r>
              <a:rPr lang="en-GB" sz="1600" b="1" spc="150">
                <a:solidFill>
                  <a:srgbClr val="C4520F"/>
                </a:solidFill>
                <a:latin typeface="Tahoma"/>
              </a:rPr>
              <a:t>EXPLOITING UNCERTAINTY</a:t>
            </a:r>
          </a:p>
        </p:txBody>
      </p:sp>
      <p:sp>
        <p:nvSpPr>
          <p:cNvPr id="37" name="Source"/>
          <p:cNvSpPr txBox="1"/>
          <p:nvPr/>
        </p:nvSpPr>
        <p:spPr>
          <a:xfrm>
            <a:off x="9144000" y="9144000"/>
            <a:ext cx="8229600" cy="347472"/>
          </a:xfrm>
          <a:prstGeom prst="rect">
            <a:avLst/>
          </a:prstGeom>
          <a:noFill/>
        </p:spPr>
        <p:txBody>
          <a:bodyPr wrap="square" lIns="0" tIns="0" rIns="0" bIns="0" anchor="ctr">
            <a:noAutofit/>
          </a:bodyPr>
          <a:lstStyle/>
          <a:p>
            <a:pPr algn="r">
              <a:spcBef>
                <a:spcPts val="0"/>
              </a:spcBef>
              <a:spcAft>
                <a:spcPts val="0"/>
              </a:spcAft>
            </a:pPr>
            <a:r>
              <a:rPr lang="en-GB" sz="1800" b="0">
                <a:solidFill>
                  <a:srgbClr val="5B6178"/>
                </a:solidFill>
                <a:latin typeface="Tahoma"/>
              </a:rPr>
              <a:t>Drawing on: Julia Binder, IMD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DAC4A-5710-EAAD-6669-752E268C330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3A4EFB5D-DC94-DFA4-06D0-5AE1B0C434D3}"/>
              </a:ext>
            </a:extLst>
          </p:cNvPr>
          <p:cNvSpPr txBox="1"/>
          <p:nvPr/>
        </p:nvSpPr>
        <p:spPr>
          <a:xfrm>
            <a:off x="1143000" y="5372100"/>
            <a:ext cx="15066644" cy="3380412"/>
          </a:xfrm>
          <a:prstGeom prst="rect">
            <a:avLst/>
          </a:prstGeom>
        </p:spPr>
        <p:txBody>
          <a:bodyPr vert="horz" wrap="square" lIns="0" tIns="249554" rIns="0" bIns="0" rtlCol="0">
            <a:spAutoFit/>
          </a:bodyPr>
          <a:lstStyle/>
          <a:p>
            <a:pPr marL="12700" marR="0" lvl="0" indent="0" defTabSz="914400" eaLnBrk="1" fontAlgn="auto" latinLnBrk="0" hangingPunct="1">
              <a:lnSpc>
                <a:spcPct val="85000"/>
              </a:lnSpc>
              <a:spcBef>
                <a:spcPts val="1964"/>
              </a:spcBef>
              <a:spcAft>
                <a:spcPts val="0"/>
              </a:spcAft>
              <a:buClrTx/>
              <a:buSzTx/>
              <a:buFontTx/>
              <a:buNone/>
              <a:tabLst/>
              <a:defRPr/>
            </a:pPr>
            <a:r>
              <a:rPr kumimoji="0" sz="11000" b="0" i="0" u="none" strike="noStrike" kern="0" cap="none" spc="-1105" normalizeH="0" baseline="0" noProof="0" dirty="0">
                <a:ln>
                  <a:noFill/>
                </a:ln>
                <a:solidFill>
                  <a:srgbClr val="FFFFFF"/>
                </a:solidFill>
                <a:effectLst/>
                <a:uLnTx/>
                <a:uFillTx/>
                <a:latin typeface="Museo Sans 500"/>
                <a:cs typeface="Museo Sans 500"/>
              </a:rPr>
              <a:t>T</a:t>
            </a:r>
            <a:r>
              <a:rPr kumimoji="0" sz="11000" b="0" i="0" u="none" strike="noStrike" kern="0" cap="none" spc="40" normalizeH="0" baseline="0" noProof="0" dirty="0">
                <a:ln>
                  <a:noFill/>
                </a:ln>
                <a:solidFill>
                  <a:srgbClr val="FFFFFF"/>
                </a:solidFill>
                <a:effectLst/>
                <a:uLnTx/>
                <a:uFillTx/>
                <a:latin typeface="Museo Sans 500"/>
                <a:cs typeface="Museo Sans 500"/>
              </a:rPr>
              <a:t>urning</a:t>
            </a:r>
            <a:r>
              <a:rPr kumimoji="0" sz="11000" b="0" i="0" u="none" strike="noStrike" kern="0" cap="none" spc="-630" normalizeH="0" baseline="0" noProof="0" dirty="0">
                <a:ln>
                  <a:noFill/>
                </a:ln>
                <a:solidFill>
                  <a:srgbClr val="FFFFFF"/>
                </a:solidFill>
                <a:effectLst/>
                <a:uLnTx/>
                <a:uFillTx/>
                <a:latin typeface="Museo Sans 500"/>
                <a:cs typeface="Museo Sans 500"/>
              </a:rPr>
              <a:t> </a:t>
            </a:r>
            <a:r>
              <a:rPr kumimoji="0" sz="11000" b="1" i="0" u="none" strike="noStrike" kern="0" cap="none" spc="-10" normalizeH="0" baseline="0" noProof="0" dirty="0">
                <a:ln>
                  <a:noFill/>
                </a:ln>
                <a:solidFill>
                  <a:srgbClr val="D9A900"/>
                </a:solidFill>
                <a:effectLst/>
                <a:uLnTx/>
                <a:uFillTx/>
                <a:latin typeface="Museo Sans 900"/>
                <a:cs typeface="Museo Sans 900"/>
              </a:rPr>
              <a:t>Uncertainty</a:t>
            </a:r>
            <a:endParaRPr kumimoji="0" sz="11000" b="0" i="0" u="none" strike="noStrike" kern="0" cap="none" spc="0" normalizeH="0" baseline="0" noProof="0" dirty="0">
              <a:ln>
                <a:noFill/>
              </a:ln>
              <a:solidFill>
                <a:sysClr val="windowText" lastClr="000000"/>
              </a:solidFill>
              <a:effectLst/>
              <a:uLnTx/>
              <a:uFillTx/>
              <a:latin typeface="Museo Sans 900"/>
              <a:cs typeface="Museo Sans 900"/>
            </a:endParaRPr>
          </a:p>
          <a:p>
            <a:pPr marL="12700" marR="0" lvl="0" indent="0" defTabSz="914400" eaLnBrk="1" fontAlgn="auto" latinLnBrk="0" hangingPunct="1">
              <a:lnSpc>
                <a:spcPct val="85000"/>
              </a:lnSpc>
              <a:spcBef>
                <a:spcPts val="1864"/>
              </a:spcBef>
              <a:spcAft>
                <a:spcPts val="0"/>
              </a:spcAft>
              <a:buClrTx/>
              <a:buSzTx/>
              <a:buFontTx/>
              <a:buNone/>
              <a:tabLst/>
              <a:defRPr/>
            </a:pPr>
            <a:r>
              <a:rPr kumimoji="0" sz="11000" b="0" i="0" u="none" strike="noStrike" kern="0" cap="none" spc="0" normalizeH="0" baseline="0" noProof="0" dirty="0">
                <a:ln>
                  <a:noFill/>
                </a:ln>
                <a:solidFill>
                  <a:srgbClr val="FFFFFF"/>
                </a:solidFill>
                <a:effectLst/>
                <a:uLnTx/>
                <a:uFillTx/>
                <a:latin typeface="Museo Sans 500"/>
                <a:cs typeface="Museo Sans 500"/>
              </a:rPr>
              <a:t>into</a:t>
            </a:r>
            <a:r>
              <a:rPr kumimoji="0" sz="11000" b="0" i="0" u="none" strike="noStrike" kern="0" cap="none" spc="-350" normalizeH="0" baseline="0" noProof="0" dirty="0">
                <a:ln>
                  <a:noFill/>
                </a:ln>
                <a:solidFill>
                  <a:srgbClr val="FFFFFF"/>
                </a:solidFill>
                <a:effectLst/>
                <a:uLnTx/>
                <a:uFillTx/>
                <a:latin typeface="Museo Sans 500"/>
                <a:cs typeface="Museo Sans 500"/>
              </a:rPr>
              <a:t> </a:t>
            </a:r>
            <a:r>
              <a:rPr kumimoji="0" sz="11000" b="1" i="0" u="none" strike="noStrike" kern="0" cap="none" spc="-10" normalizeH="0" baseline="0" noProof="0" dirty="0">
                <a:ln>
                  <a:noFill/>
                </a:ln>
                <a:solidFill>
                  <a:srgbClr val="D9A900"/>
                </a:solidFill>
                <a:effectLst/>
                <a:uLnTx/>
                <a:uFillTx/>
                <a:latin typeface="Museo Sans 900"/>
                <a:cs typeface="Museo Sans 900"/>
              </a:rPr>
              <a:t>Advantage</a:t>
            </a:r>
            <a:endParaRPr kumimoji="0" sz="11000" b="0" i="0" u="none" strike="noStrike" kern="0" cap="none" spc="0" normalizeH="0" baseline="0" noProof="0" dirty="0">
              <a:ln>
                <a:noFill/>
              </a:ln>
              <a:solidFill>
                <a:sysClr val="windowText" lastClr="000000"/>
              </a:solidFill>
              <a:effectLst/>
              <a:uLnTx/>
              <a:uFillTx/>
              <a:latin typeface="Museo Sans 900"/>
              <a:cs typeface="Museo Sans 900"/>
            </a:endParaRPr>
          </a:p>
        </p:txBody>
      </p:sp>
      <p:pic>
        <p:nvPicPr>
          <p:cNvPr id="4" name="object 4">
            <a:extLst>
              <a:ext uri="{FF2B5EF4-FFF2-40B4-BE49-F238E27FC236}">
                <a16:creationId xmlns:a16="http://schemas.microsoft.com/office/drawing/2014/main" id="{B5C70CD4-DEFC-AD3A-E169-868347C5481D}"/>
              </a:ext>
            </a:extLst>
          </p:cNvPr>
          <p:cNvPicPr/>
          <p:nvPr/>
        </p:nvPicPr>
        <p:blipFill>
          <a:blip r:embed="rId3" cstate="print"/>
          <a:stretch>
            <a:fillRect/>
          </a:stretch>
        </p:blipFill>
        <p:spPr>
          <a:xfrm>
            <a:off x="711542" y="636714"/>
            <a:ext cx="3868915" cy="3527488"/>
          </a:xfrm>
          <a:prstGeom prst="rect">
            <a:avLst/>
          </a:prstGeom>
        </p:spPr>
      </p:pic>
      <p:sp>
        <p:nvSpPr>
          <p:cNvPr id="7" name="object 3" descr="$PPTXTitle">
            <a:extLst>
              <a:ext uri="{FF2B5EF4-FFF2-40B4-BE49-F238E27FC236}">
                <a16:creationId xmlns:a16="http://schemas.microsoft.com/office/drawing/2014/main" id="{007BBD82-5730-3C6E-7B85-C466FBF4A7FD}"/>
              </a:ext>
            </a:extLst>
          </p:cNvPr>
          <p:cNvSpPr txBox="1">
            <a:spLocks/>
          </p:cNvSpPr>
          <p:nvPr/>
        </p:nvSpPr>
        <p:spPr>
          <a:xfrm>
            <a:off x="5549163" y="2610992"/>
            <a:ext cx="6889115" cy="1313308"/>
          </a:xfrm>
          <a:prstGeom prst="rect">
            <a:avLst/>
          </a:prstGeom>
        </p:spPr>
        <p:txBody>
          <a:bodyPr vert="horz" wrap="square" lIns="0" tIns="12065" rIns="0" bIns="0" rtlCol="0">
            <a:spAutoFit/>
          </a:bodyPr>
          <a:lstStyle>
            <a:lvl1pPr>
              <a:defRPr>
                <a:latin typeface="+mj-lt"/>
                <a:ea typeface="+mj-ea"/>
                <a:cs typeface="+mj-cs"/>
              </a:defRPr>
            </a:lvl1pPr>
          </a:lstStyle>
          <a:p>
            <a:pPr marL="12700" marR="5080" lvl="0" indent="0" defTabSz="914400" eaLnBrk="1" fontAlgn="auto" latinLnBrk="0" hangingPunct="1">
              <a:lnSpc>
                <a:spcPct val="95000"/>
              </a:lnSpc>
              <a:spcBef>
                <a:spcPts val="95"/>
              </a:spcBef>
              <a:spcAft>
                <a:spcPts val="0"/>
              </a:spcAft>
              <a:buClrTx/>
              <a:buSzTx/>
              <a:buFontTx/>
              <a:buNone/>
              <a:tabLst/>
              <a:defRPr/>
            </a:pPr>
            <a:r>
              <a:rPr kumimoji="0" lang="en-GB" sz="4450" b="0" i="0" u="none" strike="noStrike" kern="0" cap="none" spc="0" normalizeH="0" baseline="0" noProof="0" dirty="0">
                <a:ln>
                  <a:noFill/>
                </a:ln>
                <a:solidFill>
                  <a:srgbClr val="FFFFFF"/>
                </a:solidFill>
                <a:effectLst/>
                <a:uLnTx/>
                <a:uFillTx/>
                <a:latin typeface="Museo Sans 500"/>
                <a:ea typeface="+mj-ea"/>
                <a:cs typeface="Museo Sans 500"/>
              </a:rPr>
              <a:t>ANNUAL</a:t>
            </a:r>
            <a:r>
              <a:rPr kumimoji="0" lang="en-GB" sz="4450" b="0" i="0" u="none" strike="noStrike" kern="0" cap="none" spc="-45" normalizeH="0" baseline="0" noProof="0" dirty="0">
                <a:ln>
                  <a:noFill/>
                </a:ln>
                <a:solidFill>
                  <a:srgbClr val="FFFFFF"/>
                </a:solidFill>
                <a:effectLst/>
                <a:uLnTx/>
                <a:uFillTx/>
                <a:latin typeface="Museo Sans 500"/>
                <a:ea typeface="+mj-ea"/>
                <a:cs typeface="Museo Sans 500"/>
              </a:rPr>
              <a:t> </a:t>
            </a:r>
            <a:r>
              <a:rPr kumimoji="0" lang="en-GB" sz="4450" b="0" i="0" u="none" strike="noStrike" kern="0" cap="none" spc="-10" normalizeH="0" baseline="0" noProof="0" dirty="0">
                <a:ln>
                  <a:noFill/>
                </a:ln>
                <a:solidFill>
                  <a:srgbClr val="FFFFFF"/>
                </a:solidFill>
                <a:effectLst/>
                <a:uLnTx/>
                <a:uFillTx/>
                <a:latin typeface="Museo Sans 500"/>
                <a:ea typeface="+mj-ea"/>
                <a:cs typeface="Museo Sans 500"/>
              </a:rPr>
              <a:t>INTERNATIONAL CONFERENCE</a:t>
            </a:r>
            <a:endParaRPr kumimoji="0" lang="en-GB" sz="4450" b="0" i="0" u="none" strike="noStrike" kern="0" cap="none" spc="0" normalizeH="0" baseline="0" noProof="0" dirty="0">
              <a:ln>
                <a:noFill/>
              </a:ln>
              <a:solidFill>
                <a:sysClr val="windowText" lastClr="000000"/>
              </a:solidFill>
              <a:effectLst/>
              <a:uLnTx/>
              <a:uFillTx/>
              <a:latin typeface="Museo Sans 500"/>
              <a:ea typeface="+mj-ea"/>
              <a:cs typeface="Museo Sans 500"/>
            </a:endParaRPr>
          </a:p>
        </p:txBody>
      </p:sp>
      <p:sp>
        <p:nvSpPr>
          <p:cNvPr id="8" name="Subtitle">
            <a:extLst>
              <a:ext uri="{FF2B5EF4-FFF2-40B4-BE49-F238E27FC236}">
                <a16:creationId xmlns:a16="http://schemas.microsoft.com/office/drawing/2014/main" id="{7CB8C6B2-96C4-6B10-B314-DD9F41B3E73C}"/>
              </a:ext>
            </a:extLst>
          </p:cNvPr>
          <p:cNvSpPr txBox="1"/>
          <p:nvPr/>
        </p:nvSpPr>
        <p:spPr>
          <a:xfrm>
            <a:off x="1057046" y="8961120"/>
            <a:ext cx="14173200" cy="1051560"/>
          </a:xfrm>
          <a:prstGeom prst="rect">
            <a:avLst/>
          </a:prstGeom>
          <a:noFill/>
        </p:spPr>
        <p:txBody>
          <a:bodyPr wrap="square" lIns="0" tIns="0" rIns="0" bIns="0" anchor="t">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3000" b="0" i="0" u="none" strike="noStrike" kern="0" cap="none" spc="0" normalizeH="0" baseline="0" noProof="0">
                <a:ln>
                  <a:noFill/>
                </a:ln>
                <a:solidFill>
                  <a:srgbClr val="FFFFFF"/>
                </a:solidFill>
                <a:effectLst/>
                <a:uLnTx/>
                <a:uFillTx/>
                <a:latin typeface="Museo Sans 500"/>
              </a:rPr>
              <a:t>Key messages and what they mean for us</a:t>
            </a:r>
          </a:p>
          <a:p>
            <a:pPr marL="0" marR="0" lvl="0" indent="0" algn="l" defTabSz="914400" eaLnBrk="1" fontAlgn="auto" latinLnBrk="0" hangingPunct="1">
              <a:lnSpc>
                <a:spcPct val="100000"/>
              </a:lnSpc>
              <a:spcBef>
                <a:spcPts val="600"/>
              </a:spcBef>
              <a:spcAft>
                <a:spcPts val="0"/>
              </a:spcAft>
              <a:buClrTx/>
              <a:buSzTx/>
              <a:buFontTx/>
              <a:buNone/>
              <a:tabLst/>
              <a:defRPr/>
            </a:pPr>
            <a:r>
              <a:rPr kumimoji="0" lang="en-GB" sz="2400" b="0" i="0" u="none" strike="noStrike" kern="0" cap="none" spc="0" normalizeH="0" baseline="0" noProof="0">
                <a:ln>
                  <a:noFill/>
                </a:ln>
                <a:solidFill>
                  <a:srgbClr val="98ECF7"/>
                </a:solidFill>
                <a:effectLst/>
                <a:uLnTx/>
                <a:uFillTx/>
                <a:latin typeface="Museo Sans 500"/>
              </a:rPr>
              <a:t>St Julian’s, Malta  |  5–7 October 2026</a:t>
            </a:r>
          </a:p>
        </p:txBody>
      </p:sp>
    </p:spTree>
    <p:extLst>
      <p:ext uri="{BB962C8B-B14F-4D97-AF65-F5344CB8AC3E}">
        <p14:creationId xmlns:p14="http://schemas.microsoft.com/office/powerpoint/2010/main" val="7478979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556</TotalTime>
  <Words>3575</Words>
  <Application>Microsoft Office PowerPoint</Application>
  <PresentationFormat>Custom</PresentationFormat>
  <Paragraphs>281</Paragraphs>
  <Slides>18</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Museo Sans 500</vt:lpstr>
      <vt:lpstr>Arial</vt:lpstr>
      <vt:lpstr>Aptos</vt:lpstr>
      <vt:lpstr>Tahoma</vt:lpstr>
      <vt:lpstr>Calibri</vt:lpstr>
      <vt:lpstr>Museo Sans 900</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Turning Uncertainty into Advantage – key messages</dc:title>
  <dc:subject>CRF Annual International Conference, Malta, October 2026</dc:subject>
  <dc:creator>Work Account</dc:creator>
  <cp:lastModifiedBy>Will Pemberton</cp:lastModifiedBy>
  <cp:revision>23</cp:revision>
  <dcterms:created xsi:type="dcterms:W3CDTF">2026-09-21T15:14:59Z</dcterms:created>
  <dcterms:modified xsi:type="dcterms:W3CDTF">2026-10-08T14:09:07Z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2026-09-21T00:00:00Z</vt:filetime>
  </property>
  <property fmtid="{D5CDD505-2E9C-101B-9397-08002B2CF9AE}" pid="4" name="CreationClient">
    <vt:lpwstr>authoring</vt:lpwstr>
  </property>
  <property fmtid="{D5CDD505-2E9C-101B-9397-08002B2CF9AE}" pid="5" name="Creator">
    <vt:lpwstr>Adobe Express</vt:lpwstr>
  </property>
  <property fmtid="{D5CDD505-2E9C-101B-9397-08002B2CF9AE}" pid="6" name="LastSaved">
    <vt:filetime>2026-09-21T00:00:00Z</vt:filetime>
  </property>
  <property fmtid="{D5CDD505-2E9C-101B-9397-08002B2CF9AE}" pid="7" name="Producer">
    <vt:lpwstr>Adobe Express</vt:lpwstr>
  </property>
</Properties>
</file>